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111"/>
  </p:notesMasterIdLst>
  <p:sldIdLst>
    <p:sldId id="3045" r:id="rId2"/>
    <p:sldId id="614" r:id="rId3"/>
    <p:sldId id="641" r:id="rId4"/>
    <p:sldId id="2995" r:id="rId5"/>
    <p:sldId id="3052" r:id="rId6"/>
    <p:sldId id="3053" r:id="rId7"/>
    <p:sldId id="3055" r:id="rId8"/>
    <p:sldId id="3056" r:id="rId9"/>
    <p:sldId id="3057" r:id="rId10"/>
    <p:sldId id="3059" r:id="rId11"/>
    <p:sldId id="3060" r:id="rId12"/>
    <p:sldId id="3061" r:id="rId13"/>
    <p:sldId id="3085" r:id="rId14"/>
    <p:sldId id="3086" r:id="rId15"/>
    <p:sldId id="3087" r:id="rId16"/>
    <p:sldId id="3088" r:id="rId17"/>
    <p:sldId id="3089" r:id="rId18"/>
    <p:sldId id="3090" r:id="rId19"/>
    <p:sldId id="3091" r:id="rId20"/>
    <p:sldId id="3092" r:id="rId21"/>
    <p:sldId id="3093" r:id="rId22"/>
    <p:sldId id="3094" r:id="rId23"/>
    <p:sldId id="3095" r:id="rId24"/>
    <p:sldId id="3096" r:id="rId25"/>
    <p:sldId id="3099" r:id="rId26"/>
    <p:sldId id="3100" r:id="rId27"/>
    <p:sldId id="3101" r:id="rId28"/>
    <p:sldId id="3102" r:id="rId29"/>
    <p:sldId id="3103" r:id="rId30"/>
    <p:sldId id="3104" r:id="rId31"/>
    <p:sldId id="3108" r:id="rId32"/>
    <p:sldId id="3196" r:id="rId33"/>
    <p:sldId id="3109" r:id="rId34"/>
    <p:sldId id="3110" r:id="rId35"/>
    <p:sldId id="3112" r:id="rId36"/>
    <p:sldId id="3113" r:id="rId37"/>
    <p:sldId id="3114" r:id="rId38"/>
    <p:sldId id="3098" r:id="rId39"/>
    <p:sldId id="3062" r:id="rId40"/>
    <p:sldId id="3115" r:id="rId41"/>
    <p:sldId id="3122" r:id="rId42"/>
    <p:sldId id="3195" r:id="rId43"/>
    <p:sldId id="3176" r:id="rId44"/>
    <p:sldId id="3123" r:id="rId45"/>
    <p:sldId id="3124" r:id="rId46"/>
    <p:sldId id="3125" r:id="rId47"/>
    <p:sldId id="3177" r:id="rId48"/>
    <p:sldId id="3126" r:id="rId49"/>
    <p:sldId id="3130" r:id="rId50"/>
    <p:sldId id="3127" r:id="rId51"/>
    <p:sldId id="3178" r:id="rId52"/>
    <p:sldId id="3128" r:id="rId53"/>
    <p:sldId id="3131" r:id="rId54"/>
    <p:sldId id="3132" r:id="rId55"/>
    <p:sldId id="3133" r:id="rId56"/>
    <p:sldId id="3134" r:id="rId57"/>
    <p:sldId id="3135" r:id="rId58"/>
    <p:sldId id="3136" r:id="rId59"/>
    <p:sldId id="3140" r:id="rId60"/>
    <p:sldId id="3137" r:id="rId61"/>
    <p:sldId id="3138" r:id="rId62"/>
    <p:sldId id="3139" r:id="rId63"/>
    <p:sldId id="3129" r:id="rId64"/>
    <p:sldId id="3116" r:id="rId65"/>
    <p:sldId id="3141" r:id="rId66"/>
    <p:sldId id="3142" r:id="rId67"/>
    <p:sldId id="3143" r:id="rId68"/>
    <p:sldId id="3144" r:id="rId69"/>
    <p:sldId id="3145" r:id="rId70"/>
    <p:sldId id="3151" r:id="rId71"/>
    <p:sldId id="3152" r:id="rId72"/>
    <p:sldId id="3153" r:id="rId73"/>
    <p:sldId id="3154" r:id="rId74"/>
    <p:sldId id="3155" r:id="rId75"/>
    <p:sldId id="3156" r:id="rId76"/>
    <p:sldId id="3146" r:id="rId77"/>
    <p:sldId id="3179" r:id="rId78"/>
    <p:sldId id="3147" r:id="rId79"/>
    <p:sldId id="3189" r:id="rId80"/>
    <p:sldId id="3190" r:id="rId81"/>
    <p:sldId id="3191" r:id="rId82"/>
    <p:sldId id="3157" r:id="rId83"/>
    <p:sldId id="3158" r:id="rId84"/>
    <p:sldId id="3159" r:id="rId85"/>
    <p:sldId id="3192" r:id="rId86"/>
    <p:sldId id="3160" r:id="rId87"/>
    <p:sldId id="3161" r:id="rId88"/>
    <p:sldId id="3163" r:id="rId89"/>
    <p:sldId id="3164" r:id="rId90"/>
    <p:sldId id="3166" r:id="rId91"/>
    <p:sldId id="3167" r:id="rId92"/>
    <p:sldId id="3168" r:id="rId93"/>
    <p:sldId id="3169" r:id="rId94"/>
    <p:sldId id="3170" r:id="rId95"/>
    <p:sldId id="3180" r:id="rId96"/>
    <p:sldId id="3175" r:id="rId97"/>
    <p:sldId id="3171" r:id="rId98"/>
    <p:sldId id="3181" r:id="rId99"/>
    <p:sldId id="3193" r:id="rId100"/>
    <p:sldId id="3194" r:id="rId101"/>
    <p:sldId id="3182" r:id="rId102"/>
    <p:sldId id="3183" r:id="rId103"/>
    <p:sldId id="3184" r:id="rId104"/>
    <p:sldId id="2997" r:id="rId105"/>
    <p:sldId id="3185" r:id="rId106"/>
    <p:sldId id="3188" r:id="rId107"/>
    <p:sldId id="3186" r:id="rId108"/>
    <p:sldId id="3044" r:id="rId109"/>
    <p:sldId id="3047" r:id="rId1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64" d="100"/>
          <a:sy n="64" d="100"/>
        </p:scale>
        <p:origin x="56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55EAD-AAAF-4D33-9B25-1F7C9F3AD2EE}" type="datetimeFigureOut">
              <a:rPr lang="en-US" smtClean="0"/>
              <a:pPr/>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6BD32-D03D-4564-B0A4-96B1F2040279}" type="slidenum">
              <a:rPr lang="en-US" smtClean="0"/>
              <a:pPr/>
              <a:t>‹#›</a:t>
            </a:fld>
            <a:endParaRPr lang="en-US"/>
          </a:p>
        </p:txBody>
      </p:sp>
    </p:spTree>
    <p:extLst>
      <p:ext uri="{BB962C8B-B14F-4D97-AF65-F5344CB8AC3E}">
        <p14:creationId xmlns:p14="http://schemas.microsoft.com/office/powerpoint/2010/main" val="260787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pPr/>
              <a:t>6/16/2026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154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pPr/>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078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pPr/>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184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pPr/>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775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pPr/>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318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pPr/>
              <a:t>6/16/2026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246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pPr/>
              <a:t>6/16/2026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2683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pPr/>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3774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pPr/>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897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pPr/>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1906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pPr/>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862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pPr/>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3401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pPr/>
              <a:t>6/16/2026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914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pPr/>
              <a:t>6/16/2026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0895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pPr/>
              <a:t>6/16/2026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515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pPr/>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5726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pPr/>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2311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pPr/>
              <a:t>6/16/2026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4328519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32421"/>
          </a:xfrm>
          <a:prstGeom prst="rect">
            <a:avLst/>
          </a:prstGeom>
          <a:noFill/>
        </p:spPr>
        <p:txBody>
          <a:bodyPr wrap="square" rtlCol="0">
            <a:spAutoFit/>
          </a:bodyPr>
          <a:lstStyle/>
          <a:p>
            <a:pPr algn="ctr"/>
            <a:r>
              <a:rPr lang="en-US" sz="3600" b="1" dirty="0"/>
              <a:t>SUMMER SEMINARS 2026</a:t>
            </a:r>
          </a:p>
          <a:p>
            <a:endParaRPr lang="en-US" sz="3600" b="1" dirty="0"/>
          </a:p>
          <a:p>
            <a:r>
              <a:rPr lang="en-US" sz="4000" b="1" dirty="0"/>
              <a:t>“Recovering the Supernatural Christian Faith”</a:t>
            </a:r>
          </a:p>
          <a:p>
            <a:endParaRPr lang="en-US" sz="2400" b="1" dirty="0"/>
          </a:p>
          <a:p>
            <a:pPr marL="0" marR="0">
              <a:spcBef>
                <a:spcPts val="0"/>
              </a:spcBef>
              <a:spcAft>
                <a:spcPts val="0"/>
              </a:spcAft>
            </a:pPr>
            <a:r>
              <a:rPr lang="en-US" sz="3200" b="1" dirty="0">
                <a:effectLst/>
                <a:ea typeface="Calibri" panose="020F0502020204030204" pitchFamily="34" charset="0"/>
                <a:cs typeface="Times New Roman" panose="02020603050405020304" pitchFamily="18" charset="0"/>
              </a:rPr>
              <a:t>Tuesday, June 2     “The Rise of Anti-Supernaturalism”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32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ea typeface="Calibri" panose="020F0502020204030204" pitchFamily="34" charset="0"/>
                <a:cs typeface="Times New Roman" panose="02020603050405020304" pitchFamily="18" charset="0"/>
              </a:rPr>
              <a:t>Tuesday, June 16   “Dead Ends”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32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ea typeface="Calibri" panose="020F0502020204030204" pitchFamily="34" charset="0"/>
                <a:cs typeface="Times New Roman" panose="02020603050405020304" pitchFamily="18" charset="0"/>
              </a:rPr>
              <a:t>Tuesday, June 30  “The Road to Recovery”</a:t>
            </a:r>
            <a:r>
              <a:rPr lang="en-US" sz="32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All seminars begin at 7:00 p.m.         Review at hospers</a:t>
            </a:r>
            <a:r>
              <a:rPr lang="en-US" sz="3200" dirty="0">
                <a:ea typeface="Calibri" panose="020F0502020204030204" pitchFamily="34" charset="0"/>
                <a:cs typeface="Times New Roman" panose="02020603050405020304" pitchFamily="18" charset="0"/>
              </a:rPr>
              <a:t>pca.org</a:t>
            </a:r>
            <a:endParaRPr lang="en-US" sz="3200" dirty="0">
              <a:effectLst/>
              <a:ea typeface="Calibri" panose="020F0502020204030204" pitchFamily="34" charset="0"/>
              <a:cs typeface="Times New Roman" panose="02020603050405020304" pitchFamily="18" charset="0"/>
            </a:endParaRPr>
          </a:p>
          <a:p>
            <a:endParaRPr lang="en-US" sz="2600" dirty="0"/>
          </a:p>
        </p:txBody>
      </p:sp>
    </p:spTree>
    <p:extLst>
      <p:ext uri="{BB962C8B-B14F-4D97-AF65-F5344CB8AC3E}">
        <p14:creationId xmlns:p14="http://schemas.microsoft.com/office/powerpoint/2010/main" val="228027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II. EIGHT WORDS THAT CHANGED THE WORLD </a:t>
            </a:r>
          </a:p>
          <a:p>
            <a:r>
              <a:rPr lang="en-US" sz="2400" dirty="0"/>
              <a:t> </a:t>
            </a:r>
          </a:p>
          <a:p>
            <a:r>
              <a:rPr lang="en-US" sz="2400" b="1" dirty="0" err="1"/>
              <a:t>Premodernism</a:t>
            </a:r>
            <a:r>
              <a:rPr lang="en-US" sz="2400" b="1" dirty="0"/>
              <a:t> (325 A.D. – 1700s A.D.)</a:t>
            </a:r>
          </a:p>
          <a:p>
            <a:r>
              <a:rPr lang="en-US" sz="2400" dirty="0"/>
              <a:t>	In the pre-modern, Western view, God was the source of all truth, mediated through the world he made (nature) and the Scriptures. Humanity could know objective truth through these means. </a:t>
            </a:r>
          </a:p>
          <a:p>
            <a:r>
              <a:rPr lang="en-US" sz="2400" dirty="0"/>
              <a:t>	Revelation and reason lead to the knowledge of God and his world.</a:t>
            </a:r>
          </a:p>
          <a:p>
            <a:r>
              <a:rPr lang="en-US" sz="2400" dirty="0"/>
              <a:t>  </a:t>
            </a:r>
          </a:p>
          <a:p>
            <a:pPr algn="ctr"/>
            <a:r>
              <a:rPr lang="en-US" sz="2400" dirty="0"/>
              <a:t>GOD</a:t>
            </a:r>
          </a:p>
          <a:p>
            <a:pPr algn="ctr"/>
            <a:r>
              <a:rPr lang="en-US" sz="2400" dirty="0"/>
              <a:t>|</a:t>
            </a:r>
          </a:p>
          <a:p>
            <a:pPr algn="ctr"/>
            <a:r>
              <a:rPr lang="en-US" sz="2400" dirty="0"/>
              <a:t>TRUTH</a:t>
            </a:r>
          </a:p>
          <a:p>
            <a:pPr algn="ctr"/>
            <a:r>
              <a:rPr lang="en-US" sz="2400" dirty="0"/>
              <a:t>/             \          </a:t>
            </a:r>
          </a:p>
          <a:p>
            <a:pPr algn="ctr"/>
            <a:r>
              <a:rPr lang="en-US" sz="2400" dirty="0"/>
              <a:t>NATURE	  SCRIPTURE</a:t>
            </a:r>
          </a:p>
          <a:p>
            <a:pPr algn="ctr"/>
            <a:r>
              <a:rPr lang="en-US" sz="2400" dirty="0"/>
              <a:t>\            /</a:t>
            </a:r>
          </a:p>
          <a:p>
            <a:pPr algn="ctr"/>
            <a:r>
              <a:rPr lang="en-US" sz="2400" dirty="0"/>
              <a:t>HUMANITY</a:t>
            </a:r>
          </a:p>
          <a:p>
            <a:pPr algn="ctr"/>
            <a:r>
              <a:rPr lang="en-US" sz="2400" dirty="0"/>
              <a:t> </a:t>
            </a:r>
          </a:p>
        </p:txBody>
      </p:sp>
    </p:spTree>
    <p:extLst>
      <p:ext uri="{BB962C8B-B14F-4D97-AF65-F5344CB8AC3E}">
        <p14:creationId xmlns:p14="http://schemas.microsoft.com/office/powerpoint/2010/main" val="278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WHAT ARE WE SEEKING?</a:t>
            </a:r>
          </a:p>
          <a:p>
            <a:endParaRPr lang="en-US" sz="2400" dirty="0"/>
          </a:p>
          <a:p>
            <a:r>
              <a:rPr lang="en-US" sz="2400" dirty="0"/>
              <a:t>	Bingham identifies the problem of a lack of “spiritual formation.” </a:t>
            </a:r>
          </a:p>
          <a:p>
            <a:r>
              <a:rPr lang="en-US" sz="2400" dirty="0"/>
              <a:t>	Now, having spent two decades in a liberal denomination, I have something of an adverse reaction to that phrase: “spiritual formation.” </a:t>
            </a:r>
          </a:p>
          <a:p>
            <a:r>
              <a:rPr lang="en-US" sz="2400" dirty="0"/>
              <a:t>	It was imported into the Protestant Church from Romanism, and it there tended to include all manner of superstitious practices like icons, relics, walking a labyrinth, pilgrimages, and the like. </a:t>
            </a:r>
          </a:p>
        </p:txBody>
      </p:sp>
    </p:spTree>
    <p:extLst>
      <p:ext uri="{BB962C8B-B14F-4D97-AF65-F5344CB8AC3E}">
        <p14:creationId xmlns:p14="http://schemas.microsoft.com/office/powerpoint/2010/main" val="217091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WHAT ARE WE SEEKING?</a:t>
            </a:r>
          </a:p>
          <a:p>
            <a:endParaRPr lang="en-US" sz="2400" dirty="0"/>
          </a:p>
          <a:p>
            <a:r>
              <a:rPr lang="en-US" sz="2400" dirty="0"/>
              <a:t>	Bingham discards all of that but seeks to retain the phrase. For our purposes, though, aside from my historical aversion for the term, it focuses more on the end result: a person who has been spiritually formed. </a:t>
            </a:r>
          </a:p>
          <a:p>
            <a:r>
              <a:rPr lang="en-US" sz="2400" dirty="0"/>
              <a:t>	We are more concerned with the draining of the supernatural from the biblical faith and life.</a:t>
            </a:r>
          </a:p>
          <a:p>
            <a:r>
              <a:rPr lang="en-US" sz="2400" dirty="0"/>
              <a:t>	Still, it is a good book, and Bingham does highlight important needs in the evangelical, Reformed church. </a:t>
            </a:r>
          </a:p>
        </p:txBody>
      </p:sp>
    </p:spTree>
    <p:extLst>
      <p:ext uri="{BB962C8B-B14F-4D97-AF65-F5344CB8AC3E}">
        <p14:creationId xmlns:p14="http://schemas.microsoft.com/office/powerpoint/2010/main" val="29260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WHAT ARE WE SEEKING?</a:t>
            </a:r>
          </a:p>
          <a:p>
            <a:endParaRPr lang="en-US" sz="2400" dirty="0"/>
          </a:p>
          <a:p>
            <a:r>
              <a:rPr lang="en-US" sz="2400" dirty="0"/>
              <a:t>	He comes closer when he speaks of “God consciousness.” </a:t>
            </a:r>
          </a:p>
          <a:p>
            <a:r>
              <a:rPr lang="en-US" sz="2400" dirty="0"/>
              <a:t>	And we should note that it’s not just the supernatural that we hope to recover: it’s God himself. </a:t>
            </a:r>
          </a:p>
          <a:p>
            <a:r>
              <a:rPr lang="en-US" sz="2400" dirty="0"/>
              <a:t>	It is God’s majesty, presence, and authority in the world he has created and still governs in every way. </a:t>
            </a:r>
          </a:p>
        </p:txBody>
      </p:sp>
    </p:spTree>
    <p:extLst>
      <p:ext uri="{BB962C8B-B14F-4D97-AF65-F5344CB8AC3E}">
        <p14:creationId xmlns:p14="http://schemas.microsoft.com/office/powerpoint/2010/main" val="300350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WHAT ARE WE SEEKING?</a:t>
            </a:r>
          </a:p>
          <a:p>
            <a:endParaRPr lang="en-US" sz="2400" dirty="0"/>
          </a:p>
          <a:p>
            <a:r>
              <a:rPr lang="en-US" sz="2400" dirty="0"/>
              <a:t>	Francis Schaeffer speaks of “the reality” that is missing from the daily life of many professing believers. </a:t>
            </a:r>
          </a:p>
          <a:p>
            <a:r>
              <a:rPr lang="en-US" sz="2400" dirty="0"/>
              <a:t>	By this he means, I think, recovering the supernatural (not the super-supernatural) in the great, contemporary work of God in and through the believer, the supernatural works such as regeneration, justification, adopti0n, and especially sanctification. </a:t>
            </a:r>
          </a:p>
          <a:p>
            <a:r>
              <a:rPr lang="en-US" sz="2400" dirty="0"/>
              <a:t>	He writes of this in his book </a:t>
            </a:r>
            <a:r>
              <a:rPr lang="en-US" sz="2400" i="1" dirty="0"/>
              <a:t>True Spirituality: How to Live for Jesus Moment by Moment.</a:t>
            </a:r>
            <a:endParaRPr lang="en-US" sz="2400" dirty="0"/>
          </a:p>
        </p:txBody>
      </p:sp>
    </p:spTree>
    <p:extLst>
      <p:ext uri="{BB962C8B-B14F-4D97-AF65-F5344CB8AC3E}">
        <p14:creationId xmlns:p14="http://schemas.microsoft.com/office/powerpoint/2010/main" val="264050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32C07F-AF91-BF65-1E8A-FD883B172C64}"/>
              </a:ext>
            </a:extLst>
          </p:cNvPr>
          <p:cNvPicPr>
            <a:picLocks noChangeAspect="1"/>
          </p:cNvPicPr>
          <p:nvPr/>
        </p:nvPicPr>
        <p:blipFill>
          <a:blip r:embed="rId2"/>
          <a:stretch>
            <a:fillRect/>
          </a:stretch>
        </p:blipFill>
        <p:spPr>
          <a:xfrm>
            <a:off x="1135131" y="424153"/>
            <a:ext cx="4621904" cy="5876089"/>
          </a:xfrm>
          <a:prstGeom prst="rect">
            <a:avLst/>
          </a:prstGeom>
        </p:spPr>
      </p:pic>
      <p:pic>
        <p:nvPicPr>
          <p:cNvPr id="1028" name="Picture 4" descr="True Spirituality: Schaeffer, Francis: 9780842373517: Amazon.com: Books">
            <a:extLst>
              <a:ext uri="{FF2B5EF4-FFF2-40B4-BE49-F238E27FC236}">
                <a16:creationId xmlns:a16="http://schemas.microsoft.com/office/drawing/2014/main" id="{6685BAED-0430-8EE8-624B-33DC5E627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436" y="490480"/>
            <a:ext cx="3921608" cy="587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31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WHAT ARE WE SEEKING?</a:t>
            </a:r>
          </a:p>
          <a:p>
            <a:endParaRPr lang="en-US" sz="2400" dirty="0"/>
          </a:p>
          <a:p>
            <a:r>
              <a:rPr lang="en-US" sz="2400" dirty="0"/>
              <a:t>	“Little by little, many Christians in this generation find the reality slipping away. The reality tends to get covered by the barnacles of naturalistic thought. Indeed, I suppose this is one of half a dozen questions that are most presented to me by young people from Christian backgrounds: Where is the reality? Where has the reality gone? I have heard it spoken in an honest, open desperation by fine young Christians in many countries. As the ceiling of the naturalistic comes down upon us, as it invades by injection or by connotation, reality gradually slips away. But the fact that Christ as the bridegroom brings forth fruit through me as the bride, through the agency of the indwelling Holy Spirit by faith, opens the way for me as a Christian to begin to know in the present life the reality of the supernatural. </a:t>
            </a:r>
          </a:p>
        </p:txBody>
      </p:sp>
    </p:spTree>
    <p:extLst>
      <p:ext uri="{BB962C8B-B14F-4D97-AF65-F5344CB8AC3E}">
        <p14:creationId xmlns:p14="http://schemas.microsoft.com/office/powerpoint/2010/main" val="6976374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WHAT ARE WE SEEKING?</a:t>
            </a:r>
          </a:p>
          <a:p>
            <a:endParaRPr lang="en-US" sz="2400" dirty="0"/>
          </a:p>
          <a:p>
            <a:r>
              <a:rPr lang="en-US" sz="2400" dirty="0"/>
              <a:t>	“This is where the Christian is to live. Doctrine is important, but it is not an end in itself. There is to be an experiential reality, moment by moment. And the glory of the experiential reality of the Christian, as opposed to the bare existential experience, or the religious experiences of the East, is that we can do it with all the intellectual doors and windows open. We do not need a dark room; we do not need to be under the influence of a hallucinatory drug; we do not need to be listening to a certain kind of music; we can know the reality of the supernatural in the here and now. </a:t>
            </a:r>
          </a:p>
        </p:txBody>
      </p:sp>
    </p:spTree>
    <p:extLst>
      <p:ext uri="{BB962C8B-B14F-4D97-AF65-F5344CB8AC3E}">
        <p14:creationId xmlns:p14="http://schemas.microsoft.com/office/powerpoint/2010/main" val="1882902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WHAT ARE WE SEEKING?</a:t>
            </a:r>
          </a:p>
          <a:p>
            <a:endParaRPr lang="en-US" sz="2400" dirty="0"/>
          </a:p>
          <a:p>
            <a:r>
              <a:rPr lang="en-US" sz="2400" dirty="0"/>
              <a:t>	“This experiential result, however, is not just an experience of bare supernaturalism, without content, without our being able to describe and communicate it. It is much more. It is a moment-by-moment, increasing, experiential relationship to Christ and to the whole Trinity. We are to be in relationship to the whole Trinity. The doors are open now—the intellectual doors, and also the doors to reality.” (Schaeffer, True Spirituality, 62)</a:t>
            </a:r>
          </a:p>
          <a:p>
            <a:endParaRPr lang="en-US" sz="2400" dirty="0"/>
          </a:p>
          <a:p>
            <a:r>
              <a:rPr lang="en-US" sz="2400" dirty="0"/>
              <a:t>	Next time: THE ROAD TO RECOVERY (Tuesday, June 30, 7:00 p.m.)</a:t>
            </a:r>
          </a:p>
        </p:txBody>
      </p:sp>
    </p:spTree>
    <p:extLst>
      <p:ext uri="{BB962C8B-B14F-4D97-AF65-F5344CB8AC3E}">
        <p14:creationId xmlns:p14="http://schemas.microsoft.com/office/powerpoint/2010/main" val="36258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569660"/>
          </a:xfrm>
          <a:prstGeom prst="rect">
            <a:avLst/>
          </a:prstGeom>
          <a:noFill/>
        </p:spPr>
        <p:txBody>
          <a:bodyPr wrap="square" rtlCol="0">
            <a:spAutoFit/>
          </a:bodyPr>
          <a:lstStyle/>
          <a:p>
            <a:pPr algn="ctr"/>
            <a:r>
              <a:rPr lang="en-US" sz="9600" b="1" dirty="0"/>
              <a:t>QUESTIONS?</a:t>
            </a:r>
            <a:endParaRPr lang="en-US" sz="9600" dirty="0"/>
          </a:p>
        </p:txBody>
      </p:sp>
    </p:spTree>
    <p:extLst>
      <p:ext uri="{BB962C8B-B14F-4D97-AF65-F5344CB8AC3E}">
        <p14:creationId xmlns:p14="http://schemas.microsoft.com/office/powerpoint/2010/main" val="36108129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32421"/>
          </a:xfrm>
          <a:prstGeom prst="rect">
            <a:avLst/>
          </a:prstGeom>
          <a:noFill/>
        </p:spPr>
        <p:txBody>
          <a:bodyPr wrap="square" rtlCol="0">
            <a:spAutoFit/>
          </a:bodyPr>
          <a:lstStyle/>
          <a:p>
            <a:pPr algn="ctr"/>
            <a:r>
              <a:rPr lang="en-US" sz="3600" b="1" dirty="0"/>
              <a:t>SUMMER SEMINARS 2026</a:t>
            </a:r>
          </a:p>
          <a:p>
            <a:endParaRPr lang="en-US" sz="3600" b="1" dirty="0"/>
          </a:p>
          <a:p>
            <a:r>
              <a:rPr lang="en-US" sz="4000" b="1" dirty="0"/>
              <a:t>“Recovering the Supernatural Christian Faith”</a:t>
            </a:r>
          </a:p>
          <a:p>
            <a:endParaRPr lang="en-US" sz="2400" b="1" dirty="0"/>
          </a:p>
          <a:p>
            <a:pPr marL="0" marR="0">
              <a:spcBef>
                <a:spcPts val="0"/>
              </a:spcBef>
              <a:spcAft>
                <a:spcPts val="0"/>
              </a:spcAft>
            </a:pPr>
            <a:r>
              <a:rPr lang="en-US" sz="3200" b="1" dirty="0">
                <a:effectLst/>
                <a:ea typeface="Calibri" panose="020F0502020204030204" pitchFamily="34" charset="0"/>
                <a:cs typeface="Times New Roman" panose="02020603050405020304" pitchFamily="18" charset="0"/>
              </a:rPr>
              <a:t>Tuesday, June 2     “The Rise of Anti-Supernaturalism”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32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ea typeface="Calibri" panose="020F0502020204030204" pitchFamily="34" charset="0"/>
                <a:cs typeface="Times New Roman" panose="02020603050405020304" pitchFamily="18" charset="0"/>
              </a:rPr>
              <a:t>Tuesday, June 16   “Dead Ends”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32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ea typeface="Calibri" panose="020F0502020204030204" pitchFamily="34" charset="0"/>
                <a:cs typeface="Times New Roman" panose="02020603050405020304" pitchFamily="18" charset="0"/>
              </a:rPr>
              <a:t>Tuesday, June 30  “The Road to Recovery”</a:t>
            </a:r>
            <a:r>
              <a:rPr lang="en-US" sz="32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All seminars begin at 7:00 p.m.  Review at hospers</a:t>
            </a:r>
            <a:r>
              <a:rPr lang="en-US" sz="3200" dirty="0">
                <a:ea typeface="Calibri" panose="020F0502020204030204" pitchFamily="34" charset="0"/>
                <a:cs typeface="Times New Roman" panose="02020603050405020304" pitchFamily="18" charset="0"/>
              </a:rPr>
              <a:t>pca.org</a:t>
            </a:r>
            <a:endParaRPr lang="en-US" sz="3200" dirty="0">
              <a:effectLst/>
              <a:ea typeface="Calibri" panose="020F0502020204030204" pitchFamily="34" charset="0"/>
              <a:cs typeface="Times New Roman" panose="02020603050405020304" pitchFamily="18" charset="0"/>
            </a:endParaRPr>
          </a:p>
          <a:p>
            <a:endParaRPr lang="en-US" sz="2600" dirty="0"/>
          </a:p>
        </p:txBody>
      </p:sp>
    </p:spTree>
    <p:extLst>
      <p:ext uri="{BB962C8B-B14F-4D97-AF65-F5344CB8AC3E}">
        <p14:creationId xmlns:p14="http://schemas.microsoft.com/office/powerpoint/2010/main" val="23706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097" y="656823"/>
            <a:ext cx="10444766" cy="6001643"/>
          </a:xfrm>
          <a:prstGeom prst="rect">
            <a:avLst/>
          </a:prstGeom>
          <a:noFill/>
        </p:spPr>
        <p:txBody>
          <a:bodyPr wrap="square" rtlCol="0">
            <a:spAutoFit/>
          </a:bodyPr>
          <a:lstStyle/>
          <a:p>
            <a:r>
              <a:rPr lang="en-US" sz="2400" b="1" dirty="0"/>
              <a:t>II. EIGHT WORDS THAT CHANGED THE WORLD </a:t>
            </a:r>
          </a:p>
          <a:p>
            <a:r>
              <a:rPr lang="en-US" sz="2400" dirty="0"/>
              <a:t> </a:t>
            </a:r>
          </a:p>
          <a:p>
            <a:r>
              <a:rPr lang="en-US" sz="2400" b="1" dirty="0"/>
              <a:t>Modernism (~1650s A.D. – 1960s A.D.)</a:t>
            </a:r>
          </a:p>
          <a:p>
            <a:r>
              <a:rPr lang="en-US" sz="2400" dirty="0"/>
              <a:t> 	In the modern, Enlightenment view, the God hypothesis is no longer necessary. Objective truth is still available, but is discovered only through observation and reason (nature/science). </a:t>
            </a:r>
          </a:p>
          <a:p>
            <a:endParaRPr lang="en-US" sz="2400" dirty="0"/>
          </a:p>
          <a:p>
            <a:pPr algn="ctr"/>
            <a:r>
              <a:rPr lang="en-US" sz="2400" strike="sngStrike" dirty="0"/>
              <a:t>GOD</a:t>
            </a:r>
            <a:endParaRPr lang="en-US" sz="2400" dirty="0"/>
          </a:p>
          <a:p>
            <a:pPr algn="ctr"/>
            <a:r>
              <a:rPr lang="en-US" sz="2400" strike="sngStrike" dirty="0"/>
              <a:t>|</a:t>
            </a:r>
          </a:p>
          <a:p>
            <a:pPr algn="ctr"/>
            <a:r>
              <a:rPr lang="en-US" sz="2400" dirty="0"/>
              <a:t>TRUTH</a:t>
            </a:r>
          </a:p>
          <a:p>
            <a:pPr algn="ctr"/>
            <a:r>
              <a:rPr lang="en-US" sz="2400" dirty="0"/>
              <a:t>/             </a:t>
            </a:r>
            <a:r>
              <a:rPr lang="en-US" sz="2400" strike="sngStrike" dirty="0"/>
              <a:t>\</a:t>
            </a:r>
            <a:r>
              <a:rPr lang="en-US" sz="2400" dirty="0"/>
              <a:t>          </a:t>
            </a:r>
          </a:p>
          <a:p>
            <a:pPr algn="ctr"/>
            <a:r>
              <a:rPr lang="en-US" sz="2400" dirty="0"/>
              <a:t>NATURE	  </a:t>
            </a:r>
            <a:r>
              <a:rPr lang="en-US" sz="2400" strike="sngStrike" dirty="0"/>
              <a:t>SCRIPTURE</a:t>
            </a:r>
            <a:endParaRPr lang="en-US" sz="2400" dirty="0"/>
          </a:p>
          <a:p>
            <a:pPr algn="ctr"/>
            <a:r>
              <a:rPr lang="en-US" sz="2400" dirty="0"/>
              <a:t>\            </a:t>
            </a:r>
            <a:r>
              <a:rPr lang="en-US" sz="2400" strike="sngStrike" dirty="0"/>
              <a:t>/</a:t>
            </a:r>
          </a:p>
          <a:p>
            <a:pPr algn="ctr"/>
            <a:r>
              <a:rPr lang="en-US" sz="2400" dirty="0"/>
              <a:t>HUMANITY</a:t>
            </a:r>
          </a:p>
          <a:p>
            <a:r>
              <a:rPr lang="en-US" sz="2400" dirty="0"/>
              <a:t> </a:t>
            </a:r>
          </a:p>
          <a:p>
            <a:pPr algn="ctr"/>
            <a:r>
              <a:rPr lang="en-US" sz="2400" dirty="0"/>
              <a:t> </a:t>
            </a:r>
          </a:p>
        </p:txBody>
      </p:sp>
    </p:spTree>
    <p:extLst>
      <p:ext uri="{BB962C8B-B14F-4D97-AF65-F5344CB8AC3E}">
        <p14:creationId xmlns:p14="http://schemas.microsoft.com/office/powerpoint/2010/main" val="173603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097" y="656823"/>
            <a:ext cx="10444766" cy="3416320"/>
          </a:xfrm>
          <a:prstGeom prst="rect">
            <a:avLst/>
          </a:prstGeom>
          <a:noFill/>
        </p:spPr>
        <p:txBody>
          <a:bodyPr wrap="square" rtlCol="0">
            <a:spAutoFit/>
          </a:bodyPr>
          <a:lstStyle/>
          <a:p>
            <a:r>
              <a:rPr lang="en-US" sz="2400" b="1" dirty="0"/>
              <a:t>II. EIGHT WORDS THAT CHANGED THE WORLD </a:t>
            </a:r>
          </a:p>
          <a:p>
            <a:r>
              <a:rPr lang="en-US" sz="2400" dirty="0"/>
              <a:t> </a:t>
            </a:r>
          </a:p>
          <a:p>
            <a:r>
              <a:rPr lang="en-US" sz="2400" b="1" dirty="0"/>
              <a:t>Modernism (1650s A.D. – 1960s A.D.)</a:t>
            </a:r>
          </a:p>
          <a:p>
            <a:r>
              <a:rPr lang="en-US" sz="2400" dirty="0"/>
              <a:t> 	Modernism thought that this universally recognized, objective (for everyone) truth would lead to unity, peace, and progress for all. Modernism was cheerfully optimistic about the future. </a:t>
            </a:r>
          </a:p>
          <a:p>
            <a:r>
              <a:rPr lang="en-US" sz="2400" dirty="0"/>
              <a:t>	And it was based upon what Schaeffer calls, the “uniformity of natural causes in a closed system.”  </a:t>
            </a:r>
          </a:p>
          <a:p>
            <a:pPr algn="ctr"/>
            <a:r>
              <a:rPr lang="en-US" sz="2400" dirty="0"/>
              <a:t> </a:t>
            </a:r>
          </a:p>
        </p:txBody>
      </p:sp>
    </p:spTree>
    <p:extLst>
      <p:ext uri="{BB962C8B-B14F-4D97-AF65-F5344CB8AC3E}">
        <p14:creationId xmlns:p14="http://schemas.microsoft.com/office/powerpoint/2010/main" val="292501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A. “UNIFORMITY OF NATURAL CAUSES.” </a:t>
            </a:r>
            <a:endParaRPr lang="en-US" sz="2400" dirty="0"/>
          </a:p>
          <a:p>
            <a:r>
              <a:rPr lang="en-US" sz="2400" dirty="0"/>
              <a:t> </a:t>
            </a:r>
          </a:p>
          <a:p>
            <a:r>
              <a:rPr lang="en-US" sz="2400" dirty="0"/>
              <a:t>	Why can we rely on the uniformity of natural causes? That’s a key question. </a:t>
            </a:r>
          </a:p>
          <a:p>
            <a:r>
              <a:rPr lang="en-US" sz="2400" dirty="0"/>
              <a:t>	The earliest Western scientists were premodern (Christian). They practiced their scientific pursuits because they assumed they could rely upon the uniformity of natural causes. </a:t>
            </a:r>
          </a:p>
          <a:p>
            <a:r>
              <a:rPr lang="en-US" sz="2400" dirty="0"/>
              <a:t>	And they assumed that to be the case not simply because it fit their everyday experience, but because they believed that God was there, that God made the world, that he did so in a rational way, and that God upheld fixed “laws of nature.” </a:t>
            </a:r>
          </a:p>
          <a:p>
            <a:r>
              <a:rPr lang="en-US" sz="2400" dirty="0"/>
              <a:t>	The world was reasonable. It made sense. And the visible world operated under laws that God himself created and personally enforced. That’s why salt always dissolves into water and produces a salt water solution, and not sulfuric acid or chocolate pudding. These Christian scientists knew they could depend upon this constant reality, this uniformity of natural causes, and could build on it. </a:t>
            </a:r>
          </a:p>
        </p:txBody>
      </p:sp>
    </p:spTree>
    <p:extLst>
      <p:ext uri="{BB962C8B-B14F-4D97-AF65-F5344CB8AC3E}">
        <p14:creationId xmlns:p14="http://schemas.microsoft.com/office/powerpoint/2010/main" val="1112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“UNIFORMITY OF NATURAL CAUSES IN A CLOSED SYSTEM” </a:t>
            </a:r>
            <a:endParaRPr lang="en-US" sz="2400" dirty="0"/>
          </a:p>
          <a:p>
            <a:endParaRPr lang="en-US" sz="2400" dirty="0"/>
          </a:p>
          <a:p>
            <a:r>
              <a:rPr lang="en-US" sz="2400" dirty="0"/>
              <a:t>“IN A CLOSED SYSTEM”</a:t>
            </a:r>
          </a:p>
          <a:p>
            <a:r>
              <a:rPr lang="en-US" sz="2400" dirty="0"/>
              <a:t>	The empirical universe (only what we can apprehend with our five senses) is the only thing we can possibly know about. </a:t>
            </a:r>
          </a:p>
          <a:p>
            <a:r>
              <a:rPr lang="en-US" sz="2400" dirty="0"/>
              <a:t>	There may be something beyond the physical world, but we cannot know it. </a:t>
            </a:r>
          </a:p>
          <a:p>
            <a:r>
              <a:rPr lang="en-US" sz="2400" dirty="0"/>
              <a:t>	The physical world is a completely closed system.</a:t>
            </a:r>
          </a:p>
        </p:txBody>
      </p:sp>
    </p:spTree>
    <p:extLst>
      <p:ext uri="{BB962C8B-B14F-4D97-AF65-F5344CB8AC3E}">
        <p14:creationId xmlns:p14="http://schemas.microsoft.com/office/powerpoint/2010/main" val="414326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In a closed system everything that exists is locked inside. In fact, there is nothing at all outside of it: it encompasses everything. </a:t>
            </a:r>
          </a:p>
          <a:p>
            <a:r>
              <a:rPr lang="en-US" sz="2400" dirty="0"/>
              <a:t>	Or, if there is anything outside of it, the system is completely cut off and isolated from whatever may or may not be beyond the closed system. </a:t>
            </a:r>
          </a:p>
          <a:p>
            <a:r>
              <a:rPr lang="en-US" sz="2400" dirty="0"/>
              <a:t>	There is no possible way to know about or to communicate with anything that may be outside of the closed system. So, anything outside of the closed system may be a matter of speculation, but must also be considered completely impractical and irrelevant. </a:t>
            </a:r>
          </a:p>
        </p:txBody>
      </p:sp>
    </p:spTree>
    <p:extLst>
      <p:ext uri="{BB962C8B-B14F-4D97-AF65-F5344CB8AC3E}">
        <p14:creationId xmlns:p14="http://schemas.microsoft.com/office/powerpoint/2010/main" val="1709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B. “IN A CLOSED SYSTEM.” </a:t>
            </a:r>
            <a:endParaRPr lang="en-US" sz="2400" dirty="0"/>
          </a:p>
          <a:p>
            <a:r>
              <a:rPr lang="en-US" sz="2400" dirty="0"/>
              <a:t> </a:t>
            </a:r>
          </a:p>
          <a:p>
            <a:r>
              <a:rPr lang="en-US" sz="2400" dirty="0"/>
              <a:t>	In this closed system, by definition, everything is “natural.” </a:t>
            </a:r>
          </a:p>
          <a:p>
            <a:r>
              <a:rPr lang="en-US" sz="2400" dirty="0"/>
              <a:t>	That is, there can be nothing “supernatural.” </a:t>
            </a:r>
          </a:p>
          <a:p>
            <a:r>
              <a:rPr lang="en-US" sz="2400" dirty="0"/>
              <a:t>	(So the closed system is, by definition, “anti-supernatural.”)</a:t>
            </a:r>
          </a:p>
          <a:p>
            <a:r>
              <a:rPr lang="en-US" sz="2400" dirty="0"/>
              <a:t>	Again, the supernatural may exist. But if it is a </a:t>
            </a:r>
            <a:r>
              <a:rPr lang="en-US" sz="2400" i="1" dirty="0"/>
              <a:t>closed</a:t>
            </a:r>
            <a:r>
              <a:rPr lang="en-US" sz="2400" dirty="0"/>
              <a:t> system, then it is completely cut off from anything outside of it. </a:t>
            </a:r>
          </a:p>
          <a:p>
            <a:r>
              <a:rPr lang="en-US" sz="2400" dirty="0"/>
              <a:t>	The supernatural cannot impact the natural, and the natural cannot reach, know about, or communicate with the supernatural. </a:t>
            </a:r>
          </a:p>
          <a:p>
            <a:r>
              <a:rPr lang="en-US" sz="2400" dirty="0"/>
              <a:t>	Hence, it must be considered irrelevant.</a:t>
            </a:r>
          </a:p>
        </p:txBody>
      </p:sp>
    </p:spTree>
    <p:extLst>
      <p:ext uri="{BB962C8B-B14F-4D97-AF65-F5344CB8AC3E}">
        <p14:creationId xmlns:p14="http://schemas.microsoft.com/office/powerpoint/2010/main" val="333507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B. “IN A CLOSED SYSTEM.” </a:t>
            </a:r>
            <a:endParaRPr lang="en-US" sz="2400" dirty="0"/>
          </a:p>
          <a:p>
            <a:r>
              <a:rPr lang="en-US" sz="2400" dirty="0"/>
              <a:t> </a:t>
            </a:r>
          </a:p>
          <a:p>
            <a:r>
              <a:rPr lang="en-US" sz="2400" dirty="0"/>
              <a:t>	That’s how the most significant factors of our human existence, </a:t>
            </a:r>
          </a:p>
          <a:p>
            <a:endParaRPr lang="en-US" sz="2400" dirty="0"/>
          </a:p>
          <a:p>
            <a:r>
              <a:rPr lang="en-US" sz="2400" dirty="0"/>
              <a:t>		God made us, </a:t>
            </a:r>
          </a:p>
          <a:p>
            <a:r>
              <a:rPr lang="en-US" sz="2400" dirty="0"/>
              <a:t>		sin ruined us, </a:t>
            </a:r>
          </a:p>
          <a:p>
            <a:r>
              <a:rPr lang="en-US" sz="2400" dirty="0"/>
              <a:t>		Christ redeems us, </a:t>
            </a:r>
          </a:p>
          <a:p>
            <a:r>
              <a:rPr lang="en-US" sz="2400" dirty="0"/>
              <a:t>		the Holy Spirit restores us, </a:t>
            </a:r>
          </a:p>
          <a:p>
            <a:r>
              <a:rPr lang="en-US" sz="2400" dirty="0"/>
              <a:t>		and Christ is coming again to rescue us </a:t>
            </a:r>
          </a:p>
          <a:p>
            <a:endParaRPr lang="en-US" sz="2400" dirty="0"/>
          </a:p>
          <a:p>
            <a:r>
              <a:rPr lang="en-US" sz="2400" dirty="0"/>
              <a:t>were suddenly declared absolutely irrelevant to the intellectual world.</a:t>
            </a:r>
          </a:p>
          <a:p>
            <a:endParaRPr lang="en-US" sz="2400" dirty="0"/>
          </a:p>
        </p:txBody>
      </p:sp>
    </p:spTree>
    <p:extLst>
      <p:ext uri="{BB962C8B-B14F-4D97-AF65-F5344CB8AC3E}">
        <p14:creationId xmlns:p14="http://schemas.microsoft.com/office/powerpoint/2010/main" val="110726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But for these early Christian scientists, the world was not a closed system, only a limited system. And the exceptions were </a:t>
            </a:r>
          </a:p>
          <a:p>
            <a:r>
              <a:rPr lang="en-US" sz="2400" dirty="0"/>
              <a:t>	1) God and </a:t>
            </a:r>
          </a:p>
          <a:p>
            <a:r>
              <a:rPr lang="en-US" sz="2400" dirty="0"/>
              <a:t>	2) humans. </a:t>
            </a:r>
          </a:p>
          <a:p>
            <a:r>
              <a:rPr lang="en-US" sz="2400" dirty="0"/>
              <a:t>	God sometimes suspended his laws and acted differently. This is the proper definition of a “miracle.” </a:t>
            </a:r>
          </a:p>
        </p:txBody>
      </p:sp>
    </p:spTree>
    <p:extLst>
      <p:ext uri="{BB962C8B-B14F-4D97-AF65-F5344CB8AC3E}">
        <p14:creationId xmlns:p14="http://schemas.microsoft.com/office/powerpoint/2010/main" val="40729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And humans have free will: we can reason and assess and choose and interrupt the normal flow of natural causes. </a:t>
            </a:r>
          </a:p>
          <a:p>
            <a:r>
              <a:rPr lang="en-US" sz="2400" dirty="0"/>
              <a:t>	Because humans have free will, we are </a:t>
            </a:r>
            <a:r>
              <a:rPr lang="en-US" sz="2400" b="1" i="1" dirty="0"/>
              <a:t>IN</a:t>
            </a:r>
            <a:r>
              <a:rPr lang="en-US" sz="2400" dirty="0"/>
              <a:t> the machine of this world, and we are </a:t>
            </a:r>
            <a:r>
              <a:rPr lang="en-US" sz="2400" b="1" i="1" dirty="0"/>
              <a:t>SUBJECT TO</a:t>
            </a:r>
            <a:r>
              <a:rPr lang="en-US" sz="2400" dirty="0"/>
              <a:t> the uniformity of natural causes, but we are not </a:t>
            </a:r>
            <a:r>
              <a:rPr lang="en-US" sz="2400" b="1" i="1" dirty="0"/>
              <a:t>ONLY</a:t>
            </a:r>
            <a:r>
              <a:rPr lang="en-US" sz="2400" dirty="0"/>
              <a:t> machine. We can influence what happens with the machine and impact the outcome by our choices. </a:t>
            </a:r>
          </a:p>
          <a:p>
            <a:r>
              <a:rPr lang="en-US" sz="2400" dirty="0"/>
              <a:t>	If lightning strikes and ignites a house, the natural result will burn it down completely. But humans can change the natural outcome by calling the fire department and dousing the fire before the home is completely destroyed. </a:t>
            </a:r>
          </a:p>
        </p:txBody>
      </p:sp>
    </p:spTree>
    <p:extLst>
      <p:ext uri="{BB962C8B-B14F-4D97-AF65-F5344CB8AC3E}">
        <p14:creationId xmlns:p14="http://schemas.microsoft.com/office/powerpoint/2010/main" val="37783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7225" y="1797978"/>
            <a:ext cx="9144000" cy="2383604"/>
          </a:xfrm>
        </p:spPr>
        <p:txBody>
          <a:bodyPr>
            <a:normAutofit/>
          </a:bodyPr>
          <a:lstStyle/>
          <a:p>
            <a:r>
              <a:rPr lang="en-US" sz="7200" dirty="0"/>
              <a:t> </a:t>
            </a:r>
            <a:r>
              <a:rPr lang="en-US" sz="7200" i="1" dirty="0"/>
              <a:t>RESTORING</a:t>
            </a:r>
            <a:r>
              <a:rPr lang="en-US" sz="7200" dirty="0"/>
              <a:t> the </a:t>
            </a:r>
            <a:br>
              <a:rPr lang="en-US" sz="7200" dirty="0"/>
            </a:br>
            <a:r>
              <a:rPr lang="en-US" sz="7200" dirty="0"/>
              <a:t>Supernatural Christian Faith</a:t>
            </a:r>
          </a:p>
        </p:txBody>
      </p:sp>
      <p:sp>
        <p:nvSpPr>
          <p:cNvPr id="3" name="Subtitle 2"/>
          <p:cNvSpPr>
            <a:spLocks noGrp="1"/>
          </p:cNvSpPr>
          <p:nvPr>
            <p:ph type="subTitle" idx="1"/>
          </p:nvPr>
        </p:nvSpPr>
        <p:spPr>
          <a:xfrm>
            <a:off x="1047964" y="4441350"/>
            <a:ext cx="10357351" cy="754025"/>
          </a:xfrm>
        </p:spPr>
        <p:txBody>
          <a:bodyPr>
            <a:normAutofit/>
          </a:bodyPr>
          <a:lstStyle/>
          <a:p>
            <a:r>
              <a:rPr lang="en-US" sz="4000" kern="0" dirty="0"/>
              <a:t>Seminar 2: </a:t>
            </a:r>
            <a:r>
              <a:rPr lang="en-US" sz="4000" b="1" kern="0" dirty="0"/>
              <a:t>“DEAD ENDS”</a:t>
            </a:r>
            <a:endParaRPr lang="en-US" sz="4000" kern="0" dirty="0"/>
          </a:p>
        </p:txBody>
      </p:sp>
    </p:spTree>
    <p:extLst>
      <p:ext uri="{BB962C8B-B14F-4D97-AF65-F5344CB8AC3E}">
        <p14:creationId xmlns:p14="http://schemas.microsoft.com/office/powerpoint/2010/main" val="1513803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During the time known as the “Enlightenment,” (~1650 A.D. – 1850 A.D.) some scientists and philosophers suggested that God was no longer necessary. </a:t>
            </a:r>
          </a:p>
          <a:p>
            <a:r>
              <a:rPr lang="en-US" sz="2400" dirty="0"/>
              <a:t>	They imagined a universe that was all machine that operated on purely natural principles. People were only a part of the machine, purely natural, only bodies, complex bio-chemical interactions. Even our seemingly free choices were determined by the natural chemical processes of the brain.</a:t>
            </a:r>
          </a:p>
          <a:p>
            <a:r>
              <a:rPr lang="en-US" sz="2400" dirty="0"/>
              <a:t>	According to this view, everything is automatically subject to and absolutely determined by the uniformity of natural causes. </a:t>
            </a:r>
          </a:p>
          <a:p>
            <a:r>
              <a:rPr lang="en-US" sz="2400" dirty="0"/>
              <a:t>	They closed the system, excluding everything supernatural. </a:t>
            </a:r>
          </a:p>
        </p:txBody>
      </p:sp>
    </p:spTree>
    <p:extLst>
      <p:ext uri="{BB962C8B-B14F-4D97-AF65-F5344CB8AC3E}">
        <p14:creationId xmlns:p14="http://schemas.microsoft.com/office/powerpoint/2010/main" val="379074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a:t>“UNIFORMITY OF NATURAL CAUSES IN A CLOSED SYSTEM” </a:t>
            </a:r>
            <a:endParaRPr lang="en-US" sz="2400" dirty="0"/>
          </a:p>
          <a:p>
            <a:endParaRPr lang="en-US" sz="2400" dirty="0"/>
          </a:p>
          <a:p>
            <a:r>
              <a:rPr lang="en-US" sz="2400" dirty="0"/>
              <a:t>	</a:t>
            </a:r>
            <a:r>
              <a:rPr lang="en-US" sz="3600" b="1" i="1" dirty="0"/>
              <a:t>But a closed system necessarily excludes some things we might miss!	</a:t>
            </a:r>
          </a:p>
        </p:txBody>
      </p:sp>
    </p:spTree>
    <p:extLst>
      <p:ext uri="{BB962C8B-B14F-4D97-AF65-F5344CB8AC3E}">
        <p14:creationId xmlns:p14="http://schemas.microsoft.com/office/powerpoint/2010/main" val="4087244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290" y="734096"/>
            <a:ext cx="6658378" cy="5434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16310" y="1004714"/>
            <a:ext cx="5280338" cy="4893647"/>
          </a:xfrm>
          <a:prstGeom prst="rect">
            <a:avLst/>
          </a:prstGeom>
          <a:noFill/>
        </p:spPr>
        <p:txBody>
          <a:bodyPr wrap="square" rtlCol="0">
            <a:spAutoFit/>
          </a:bodyPr>
          <a:lstStyle/>
          <a:p>
            <a:r>
              <a:rPr lang="en-US" sz="2400" dirty="0"/>
              <a:t>The closed system, completely isolated from anything outside.</a:t>
            </a:r>
          </a:p>
          <a:p>
            <a:endParaRPr lang="en-US" sz="2400" dirty="0"/>
          </a:p>
          <a:p>
            <a:r>
              <a:rPr lang="en-US" sz="2400" dirty="0"/>
              <a:t>Only that which is “natural” is within.</a:t>
            </a:r>
          </a:p>
          <a:p>
            <a:r>
              <a:rPr lang="en-US" sz="2400" dirty="0"/>
              <a:t> </a:t>
            </a:r>
          </a:p>
          <a:p>
            <a:r>
              <a:rPr lang="en-US" sz="2400" dirty="0"/>
              <a:t>There is no “supernatural” (that we can possibly know of).</a:t>
            </a:r>
          </a:p>
          <a:p>
            <a:endParaRPr lang="en-US" sz="2400" dirty="0"/>
          </a:p>
          <a:p>
            <a:r>
              <a:rPr lang="en-US" sz="2400" dirty="0"/>
              <a:t>There is no outside, objective standard for morality, right and wrong.</a:t>
            </a:r>
          </a:p>
          <a:p>
            <a:endParaRPr lang="en-US" sz="2400" dirty="0"/>
          </a:p>
          <a:p>
            <a:r>
              <a:rPr lang="en-US" sz="2400" dirty="0"/>
              <a:t>There can be no ultimate meaning or purpose to our lives.</a:t>
            </a:r>
          </a:p>
        </p:txBody>
      </p:sp>
      <p:sp>
        <p:nvSpPr>
          <p:cNvPr id="4" name="TextBox 3"/>
          <p:cNvSpPr txBox="1"/>
          <p:nvPr/>
        </p:nvSpPr>
        <p:spPr>
          <a:xfrm>
            <a:off x="360609" y="734096"/>
            <a:ext cx="1918952" cy="3970318"/>
          </a:xfrm>
          <a:prstGeom prst="rect">
            <a:avLst/>
          </a:prstGeom>
          <a:noFill/>
        </p:spPr>
        <p:txBody>
          <a:bodyPr wrap="square" rtlCol="0">
            <a:spAutoFit/>
          </a:bodyPr>
          <a:lstStyle/>
          <a:p>
            <a:pPr algn="ctr"/>
            <a:r>
              <a:rPr lang="en-US" sz="2800" dirty="0"/>
              <a:t>God? </a:t>
            </a:r>
          </a:p>
          <a:p>
            <a:pPr algn="ctr"/>
            <a:endParaRPr lang="en-US" sz="2800" dirty="0"/>
          </a:p>
          <a:p>
            <a:pPr algn="ctr"/>
            <a:r>
              <a:rPr lang="en-US" sz="2800" dirty="0"/>
              <a:t>Purpose?</a:t>
            </a:r>
          </a:p>
          <a:p>
            <a:pPr algn="ctr"/>
            <a:endParaRPr lang="en-US" sz="2800" dirty="0"/>
          </a:p>
          <a:p>
            <a:pPr algn="ctr"/>
            <a:r>
              <a:rPr lang="en-US" sz="2800" dirty="0"/>
              <a:t>Meaning?</a:t>
            </a:r>
          </a:p>
          <a:p>
            <a:pPr algn="ctr"/>
            <a:endParaRPr lang="en-US" sz="2800" dirty="0"/>
          </a:p>
          <a:p>
            <a:pPr algn="ctr"/>
            <a:r>
              <a:rPr lang="en-US" sz="2800" dirty="0"/>
              <a:t>Afterlife?</a:t>
            </a:r>
          </a:p>
          <a:p>
            <a:pPr algn="ctr"/>
            <a:endParaRPr lang="en-US" sz="2800" dirty="0"/>
          </a:p>
          <a:p>
            <a:pPr algn="ctr"/>
            <a:r>
              <a:rPr lang="en-US" sz="2800" dirty="0"/>
              <a:t>Soul?</a:t>
            </a:r>
          </a:p>
        </p:txBody>
      </p:sp>
      <p:sp>
        <p:nvSpPr>
          <p:cNvPr id="5" name="TextBox 4"/>
          <p:cNvSpPr txBox="1"/>
          <p:nvPr/>
        </p:nvSpPr>
        <p:spPr>
          <a:xfrm>
            <a:off x="9723549" y="734096"/>
            <a:ext cx="1970468" cy="3970318"/>
          </a:xfrm>
          <a:prstGeom prst="rect">
            <a:avLst/>
          </a:prstGeom>
          <a:noFill/>
        </p:spPr>
        <p:txBody>
          <a:bodyPr wrap="square" rtlCol="0">
            <a:spAutoFit/>
          </a:bodyPr>
          <a:lstStyle/>
          <a:p>
            <a:pPr algn="ctr"/>
            <a:r>
              <a:rPr lang="en-US" sz="2800" dirty="0"/>
              <a:t>Truth?</a:t>
            </a:r>
          </a:p>
          <a:p>
            <a:pPr algn="ctr"/>
            <a:endParaRPr lang="en-US" sz="2800" dirty="0"/>
          </a:p>
          <a:p>
            <a:pPr algn="ctr"/>
            <a:r>
              <a:rPr lang="en-US" sz="2800" dirty="0"/>
              <a:t>Beauty?</a:t>
            </a:r>
          </a:p>
          <a:p>
            <a:pPr algn="ctr"/>
            <a:endParaRPr lang="en-US" sz="2800" dirty="0"/>
          </a:p>
          <a:p>
            <a:pPr algn="ctr"/>
            <a:r>
              <a:rPr lang="en-US" sz="2800" dirty="0"/>
              <a:t>Love?</a:t>
            </a:r>
          </a:p>
          <a:p>
            <a:pPr algn="ctr"/>
            <a:endParaRPr lang="en-US" sz="2800" dirty="0"/>
          </a:p>
          <a:p>
            <a:pPr algn="ctr"/>
            <a:r>
              <a:rPr lang="en-US" sz="2800" dirty="0"/>
              <a:t>Morality?</a:t>
            </a:r>
          </a:p>
          <a:p>
            <a:pPr algn="ctr"/>
            <a:endParaRPr lang="en-US" sz="2800" dirty="0"/>
          </a:p>
          <a:p>
            <a:pPr algn="ctr"/>
            <a:r>
              <a:rPr lang="en-US" sz="2800" dirty="0"/>
              <a:t>Reality?</a:t>
            </a:r>
          </a:p>
        </p:txBody>
      </p:sp>
    </p:spTree>
    <p:extLst>
      <p:ext uri="{BB962C8B-B14F-4D97-AF65-F5344CB8AC3E}">
        <p14:creationId xmlns:p14="http://schemas.microsoft.com/office/powerpoint/2010/main" val="165490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B. “IN A CLOSED SYSTEM.” </a:t>
            </a:r>
            <a:endParaRPr lang="en-US" sz="2400" dirty="0"/>
          </a:p>
          <a:p>
            <a:endParaRPr lang="en-US" sz="2400" dirty="0"/>
          </a:p>
          <a:p>
            <a:r>
              <a:rPr lang="en-US" sz="2400" dirty="0"/>
              <a:t>	To condense a few hundred years of philosophical inquiry, this is what they concluded. </a:t>
            </a:r>
          </a:p>
          <a:p>
            <a:r>
              <a:rPr lang="en-US" sz="2400" dirty="0"/>
              <a:t>	After looking under every rock and thinking every thought, after chasing down every line of inquiry to the very end of its destination, this is what they found. </a:t>
            </a:r>
          </a:p>
          <a:p>
            <a:endParaRPr lang="en-US" sz="2400" dirty="0"/>
          </a:p>
          <a:p>
            <a:r>
              <a:rPr lang="en-US" sz="2400" dirty="0"/>
              <a:t>	1) There is no meaning to life. </a:t>
            </a:r>
          </a:p>
          <a:p>
            <a:r>
              <a:rPr lang="en-US" sz="2400" dirty="0"/>
              <a:t>	2) We came into being for no purpose. </a:t>
            </a:r>
          </a:p>
          <a:p>
            <a:r>
              <a:rPr lang="en-US" sz="2400" dirty="0"/>
              <a:t>	3) Our present lives are completely meaningless now. </a:t>
            </a:r>
          </a:p>
          <a:p>
            <a:r>
              <a:rPr lang="en-US" sz="2400" dirty="0"/>
              <a:t>	4) And we soon will face not simply death but complete, personal extinction. </a:t>
            </a:r>
          </a:p>
          <a:p>
            <a:endParaRPr lang="en-US" sz="2400" dirty="0"/>
          </a:p>
          <a:p>
            <a:r>
              <a:rPr lang="en-US" sz="2400" dirty="0"/>
              <a:t>	From within the closed system, from within our soundproof room with no doors or windows, we cannot make any ultimate sense of or discover any ultimate meaning to life or purpose in life. </a:t>
            </a:r>
          </a:p>
        </p:txBody>
      </p:sp>
    </p:spTree>
    <p:extLst>
      <p:ext uri="{BB962C8B-B14F-4D97-AF65-F5344CB8AC3E}">
        <p14:creationId xmlns:p14="http://schemas.microsoft.com/office/powerpoint/2010/main" val="365872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III. THE MODERN, ANTI-SUPERNATURALIST “CHURCH”?</a:t>
            </a:r>
          </a:p>
          <a:p>
            <a:endParaRPr lang="en-US" sz="2400" b="1" dirty="0"/>
          </a:p>
          <a:p>
            <a:r>
              <a:rPr lang="en-US" sz="2400" dirty="0"/>
              <a:t>	We also noted that under the development of a new anti-supernaturalist theology (Theological Liberalism) some progressive church leaders introduced a religion that would appeal to the anti-supernaturalists. </a:t>
            </a:r>
          </a:p>
          <a:p>
            <a:r>
              <a:rPr lang="en-US" sz="2400" dirty="0"/>
              <a:t>	God was reduced to “a feeling a absolute dependence.” This was supposed to bring some sense of comfort or meaning in a universe where there was no God or afterlife, heaven or hell. </a:t>
            </a:r>
          </a:p>
          <a:p>
            <a:r>
              <a:rPr lang="en-US" sz="2400" dirty="0"/>
              <a:t>	Most mainline churches are now some version of this, reducing the biblical faith to feelings and (leftist) morality. </a:t>
            </a:r>
          </a:p>
          <a:p>
            <a:r>
              <a:rPr lang="en-US" sz="2400" dirty="0"/>
              <a:t>	The PCUSA will vote this summer on a measure to restrict pastors from “marrying” or living in a sexual relationship with more than one person at a time. 	(This is, of course, opposed by progressive groups within the church.)  </a:t>
            </a:r>
          </a:p>
        </p:txBody>
      </p:sp>
    </p:spTree>
    <p:extLst>
      <p:ext uri="{BB962C8B-B14F-4D97-AF65-F5344CB8AC3E}">
        <p14:creationId xmlns:p14="http://schemas.microsoft.com/office/powerpoint/2010/main" val="36398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IV. THE TWO CHAIRS</a:t>
            </a:r>
          </a:p>
          <a:p>
            <a:r>
              <a:rPr lang="en-US" sz="2400" dirty="0"/>
              <a:t> </a:t>
            </a:r>
          </a:p>
          <a:p>
            <a:r>
              <a:rPr lang="en-US" sz="2400" dirty="0"/>
              <a:t>	Francis Schaeffer offers a simple illustration of the difference between the supernaturalist (biblical) and anti-supernaturalist views of the universe. </a:t>
            </a:r>
          </a:p>
          <a:p>
            <a:r>
              <a:rPr lang="en-US" sz="2400" dirty="0"/>
              <a:t>	“According to the biblical view, there really are two parts to reality: the natural world—that which we see normally—and the supernatural part. When we use the word ‘supernatural,’ however, we must be careful. The supernatural is really no more unusual in the universe from the biblical viewport, than what we normally call the natural. The only reason why we call it the supernatural part is that we usually cannot see it. That is all. From the biblical view—the Judeo-Christian view—reality has two halves, like the two halves of an orange. You do not have the whole orange unless you have both parts. One part is normally seen, and the other is normally unseen.</a:t>
            </a:r>
          </a:p>
        </p:txBody>
      </p:sp>
    </p:spTree>
    <p:extLst>
      <p:ext uri="{BB962C8B-B14F-4D97-AF65-F5344CB8AC3E}">
        <p14:creationId xmlns:p14="http://schemas.microsoft.com/office/powerpoint/2010/main" val="10799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IV. THE TWO CHAIRS</a:t>
            </a:r>
          </a:p>
          <a:p>
            <a:r>
              <a:rPr lang="en-US" sz="2400" dirty="0"/>
              <a:t> </a:t>
            </a:r>
          </a:p>
          <a:p>
            <a:r>
              <a:rPr lang="en-US" sz="2400" dirty="0"/>
              <a:t>	“I would suggest that this may be illustrated by two chairs. The men who sit in these chairs look at the universe in two different ways. We are all sitting in one or the other of these chairs at every single moment of our lives. The first man sits in his chair and he sees the total reality of the universe, the seen part and the normally unseen part, and consistently sees truth against the background. The Christian is a man who has said, ‘I sit in this chair.’ The unbeliever, however, is the man who sits in the other chair, intellectually. He sees only the natural part of the universe, and interprets truth against this background. </a:t>
            </a:r>
          </a:p>
        </p:txBody>
      </p:sp>
    </p:spTree>
    <p:extLst>
      <p:ext uri="{BB962C8B-B14F-4D97-AF65-F5344CB8AC3E}">
        <p14:creationId xmlns:p14="http://schemas.microsoft.com/office/powerpoint/2010/main" val="306668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IV. THE TWO CHAIRS</a:t>
            </a:r>
          </a:p>
          <a:p>
            <a:r>
              <a:rPr lang="en-US" sz="2400" dirty="0"/>
              <a:t> </a:t>
            </a:r>
          </a:p>
          <a:p>
            <a:r>
              <a:rPr lang="en-US" sz="2400" dirty="0"/>
              <a:t>	“Let us see that these two positions cannot both be true. One is true: one is false. If indeed there is only the natural portion of the universe, with a uniformity of natural causes in a closed system, then to sit in the other chair is to delude oneself. If, however, there are the two halves of reality, then to sit in the naturalist’s chair is to be extremely naïve and to misunderstand the universe completely. From the Christian viewpoint, no man has ever been so naïve, nor so ignorant of the universe, as twentieth-century man.” [Or every anti-supernaturalist in the world, which is a rising number every year.] (Schaeffer, </a:t>
            </a:r>
            <a:r>
              <a:rPr lang="en-US" sz="2400" i="1" dirty="0"/>
              <a:t>True Spirituality</a:t>
            </a:r>
            <a:r>
              <a:rPr lang="en-US" sz="2400" dirty="0"/>
              <a:t>, 56-7)</a:t>
            </a:r>
          </a:p>
        </p:txBody>
      </p:sp>
    </p:spTree>
    <p:extLst>
      <p:ext uri="{BB962C8B-B14F-4D97-AF65-F5344CB8AC3E}">
        <p14:creationId xmlns:p14="http://schemas.microsoft.com/office/powerpoint/2010/main" val="1599898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IV. THE TWO CHAIRS</a:t>
            </a:r>
          </a:p>
          <a:p>
            <a:r>
              <a:rPr lang="en-US" sz="2400" dirty="0"/>
              <a:t> </a:t>
            </a:r>
          </a:p>
          <a:p>
            <a:r>
              <a:rPr lang="en-US" sz="2400" dirty="0"/>
              <a:t>	This is the world we live in. </a:t>
            </a:r>
          </a:p>
          <a:p>
            <a:r>
              <a:rPr lang="en-US" sz="2400" dirty="0"/>
              <a:t>	Virtually all of the leaders in the media and social media speak from this chair of unfaith/anti-supernaturalism, and are woefully naïve, simplistic, and ignorant with no real understanding of the universe. </a:t>
            </a:r>
          </a:p>
          <a:p>
            <a:r>
              <a:rPr lang="en-US" sz="2400" dirty="0"/>
              <a:t>	And increasingly, in the public square, the other (biblical) view is almost exclusively excised and forbidden (except for the Islamic view, interestingly). </a:t>
            </a:r>
          </a:p>
        </p:txBody>
      </p:sp>
    </p:spTree>
    <p:extLst>
      <p:ext uri="{BB962C8B-B14F-4D97-AF65-F5344CB8AC3E}">
        <p14:creationId xmlns:p14="http://schemas.microsoft.com/office/powerpoint/2010/main" val="140303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IV. THE TWO CHAIRS</a:t>
            </a:r>
          </a:p>
          <a:p>
            <a:r>
              <a:rPr lang="en-US" sz="2400" dirty="0"/>
              <a:t> </a:t>
            </a:r>
          </a:p>
          <a:p>
            <a:r>
              <a:rPr lang="en-US" sz="2400" dirty="0"/>
              <a:t>	Let’s be honest, we spend hours each day sitting at the feet of the naïve and ignorant who only pontificate in their podcasts or other media forms from the chair that only sees the smaller half of reality. </a:t>
            </a:r>
          </a:p>
          <a:p>
            <a:r>
              <a:rPr lang="en-US" sz="2400" dirty="0"/>
              <a:t>	The speaker, director, producer, writer, actor, AI assistant: these are all sitting in the anti-supernatural chair, and they are teaching and instructing us, molding and shaping our thought patterns, desires, likes and dislikes, moral categories, our outlook on the future, and what we love most of all. </a:t>
            </a:r>
          </a:p>
          <a:p>
            <a:r>
              <a:rPr lang="en-US" sz="2400" dirty="0"/>
              <a:t>	We cannot help but be swayed, deeply impacted by this naïve, literally godless and hopeless, false, simple-minded, and gullible perspective. </a:t>
            </a:r>
          </a:p>
          <a:p>
            <a:r>
              <a:rPr lang="en-US" sz="2400" dirty="0"/>
              <a:t>	Proverbs 15:14 states: “</a:t>
            </a:r>
            <a:r>
              <a:rPr lang="en-US" sz="2400" i="1" dirty="0"/>
              <a:t>The heart of him who has understanding seeks knowledge, but the mouths of fools feed on folly.</a:t>
            </a:r>
            <a:r>
              <a:rPr lang="en-US" sz="2400" dirty="0"/>
              <a:t>” </a:t>
            </a:r>
          </a:p>
          <a:p>
            <a:r>
              <a:rPr lang="en-US" sz="2400" dirty="0"/>
              <a:t>	What are you seeking and feeding on?</a:t>
            </a:r>
          </a:p>
        </p:txBody>
      </p:sp>
    </p:spTree>
    <p:extLst>
      <p:ext uri="{BB962C8B-B14F-4D97-AF65-F5344CB8AC3E}">
        <p14:creationId xmlns:p14="http://schemas.microsoft.com/office/powerpoint/2010/main" val="18033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REVIEW</a:t>
            </a:r>
          </a:p>
          <a:p>
            <a:endParaRPr lang="en-US" sz="2400" dirty="0"/>
          </a:p>
          <a:p>
            <a:r>
              <a:rPr lang="en-US" sz="2400" dirty="0"/>
              <a:t>	Last time we traced the rise of anti-supernaturalism as a thought system and way of life that gained prominence in the West beginning with the Enlightenment (~1650-1850 AD). </a:t>
            </a:r>
          </a:p>
          <a:p>
            <a:r>
              <a:rPr lang="en-US" sz="2400" dirty="0"/>
              <a:t>	But we noted that long before this there was a group among the Jews, the Sadducees, who were, perhaps the first anti-supernaturalists. </a:t>
            </a:r>
          </a:p>
          <a:p>
            <a:r>
              <a:rPr lang="en-US" sz="2400" dirty="0"/>
              <a:t>	The Sadducees greatly abbreviated the biblical faith, accepting only the first five books of their Bible. They specifically excised anything supernatural from their religion, especially any thought of an afterlife or a resurrection. </a:t>
            </a:r>
          </a:p>
          <a:p>
            <a:r>
              <a:rPr lang="en-US" sz="2400" dirty="0"/>
              <a:t>	The reason for this, most likely, was that they were wealthy and influential, enjoying their “best life now” and didn’t want to be bothered or unsettled by the suggestion of a Judgment Day.  </a:t>
            </a:r>
          </a:p>
        </p:txBody>
      </p:sp>
    </p:spTree>
    <p:extLst>
      <p:ext uri="{BB962C8B-B14F-4D97-AF65-F5344CB8AC3E}">
        <p14:creationId xmlns:p14="http://schemas.microsoft.com/office/powerpoint/2010/main" val="257330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IV. THE TWO CHAIRS</a:t>
            </a:r>
          </a:p>
          <a:p>
            <a:r>
              <a:rPr lang="en-US" sz="2400" dirty="0"/>
              <a:t> </a:t>
            </a:r>
          </a:p>
          <a:p>
            <a:r>
              <a:rPr lang="en-US" sz="2400" dirty="0"/>
              <a:t>	And sadly, to a great degree, we have all become Sadducees! We tend to live for this life alone. </a:t>
            </a:r>
          </a:p>
          <a:p>
            <a:r>
              <a:rPr lang="en-US" sz="2400" dirty="0"/>
              <a:t>	We are, in practice, anti-supernaturalists who seek to enhance and improve the 60-90 or so years we have here with little thought for the everlasting, never-ending life to come or the other half of reality we foolishly ignore. </a:t>
            </a:r>
          </a:p>
        </p:txBody>
      </p:sp>
    </p:spTree>
    <p:extLst>
      <p:ext uri="{BB962C8B-B14F-4D97-AF65-F5344CB8AC3E}">
        <p14:creationId xmlns:p14="http://schemas.microsoft.com/office/powerpoint/2010/main" val="30504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975" y="656823"/>
            <a:ext cx="10444766" cy="1938992"/>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Here are some other disheartening, debilitating effects of sitting in the anti-supernaturalist chair.</a:t>
            </a:r>
          </a:p>
          <a:p>
            <a:endParaRPr lang="en-US" sz="2400" dirty="0"/>
          </a:p>
        </p:txBody>
      </p:sp>
    </p:spTree>
    <p:extLst>
      <p:ext uri="{BB962C8B-B14F-4D97-AF65-F5344CB8AC3E}">
        <p14:creationId xmlns:p14="http://schemas.microsoft.com/office/powerpoint/2010/main" val="3872103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1. Lowered expectations. </a:t>
            </a:r>
          </a:p>
          <a:p>
            <a:r>
              <a:rPr lang="en-US" sz="2400" dirty="0"/>
              <a:t>	The Sadducees thought the life of wealth and privilege here was the “good life,” “Your Best Life Now.” But we were made for everlasting glory! And so we live dull and dissatisfied here: “Our hearts are restless until they rest in Thee.” </a:t>
            </a:r>
          </a:p>
        </p:txBody>
      </p:sp>
    </p:spTree>
    <p:extLst>
      <p:ext uri="{BB962C8B-B14F-4D97-AF65-F5344CB8AC3E}">
        <p14:creationId xmlns:p14="http://schemas.microsoft.com/office/powerpoint/2010/main" val="261864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2. Misdirected wonder. </a:t>
            </a:r>
          </a:p>
          <a:p>
            <a:r>
              <a:rPr lang="en-US" sz="2400" dirty="0"/>
              <a:t>	We spend inordinate time amazed by what man has wrought by merely re-arranging what God has created (using the incredible minds that God has made), and we completely miss the compelling wonder of what God has done. </a:t>
            </a:r>
          </a:p>
          <a:p>
            <a:r>
              <a:rPr lang="en-US" sz="2400" dirty="0"/>
              <a:t>	True science is “thinking God’s thoughts after him!” (More on this in the third seminar.)</a:t>
            </a:r>
          </a:p>
        </p:txBody>
      </p:sp>
    </p:spTree>
    <p:extLst>
      <p:ext uri="{BB962C8B-B14F-4D97-AF65-F5344CB8AC3E}">
        <p14:creationId xmlns:p14="http://schemas.microsoft.com/office/powerpoint/2010/main" val="2483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3. Diminished desire for holiness. </a:t>
            </a:r>
          </a:p>
          <a:p>
            <a:r>
              <a:rPr lang="en-US" sz="2400" dirty="0"/>
              <a:t>	Every ethicist worth his or her salt will tell you that in the anti-supernatural world, there is no ultimate basis for ethics. </a:t>
            </a:r>
          </a:p>
          <a:p>
            <a:r>
              <a:rPr lang="en-US" sz="2400" dirty="0"/>
              <a:t>	If God is not there, if there is no ultimate Lawgiver and Judge, then do as you please, for it doesn’t matter in the end, and you will never, ever answer for it. </a:t>
            </a:r>
          </a:p>
          <a:p>
            <a:r>
              <a:rPr lang="en-US" sz="2400" dirty="0"/>
              <a:t>	And when we drink deeply from the fountain of lawless, defiant anti-supernaturalism, we cannot help but to find our moral sensibilities trampled, hardened, eventually silenced. </a:t>
            </a:r>
          </a:p>
          <a:p>
            <a:endParaRPr lang="en-US" sz="2400" dirty="0"/>
          </a:p>
        </p:txBody>
      </p:sp>
    </p:spTree>
    <p:extLst>
      <p:ext uri="{BB962C8B-B14F-4D97-AF65-F5344CB8AC3E}">
        <p14:creationId xmlns:p14="http://schemas.microsoft.com/office/powerpoint/2010/main" val="298997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4. Misplaced confidence. </a:t>
            </a:r>
          </a:p>
          <a:p>
            <a:r>
              <a:rPr lang="en-US" sz="2400" dirty="0"/>
              <a:t>	Our pontificating teachers indoctrinating us from their chair of unfaith know there is no ultimate hope (if they are rational, consistent, and honest). </a:t>
            </a:r>
          </a:p>
          <a:p>
            <a:r>
              <a:rPr lang="en-US" sz="2400" dirty="0"/>
              <a:t>	So all they can do is prop up false hopes: in technology, in AI, in medical advances, in transhumanism, in cryogenics, in populating the moon on our way to other planets. </a:t>
            </a:r>
          </a:p>
          <a:p>
            <a:r>
              <a:rPr lang="en-US" sz="2400" dirty="0"/>
              <a:t>	(Naïve, simpleminded, with no real understanding of the universe.)</a:t>
            </a:r>
          </a:p>
        </p:txBody>
      </p:sp>
    </p:spTree>
    <p:extLst>
      <p:ext uri="{BB962C8B-B14F-4D97-AF65-F5344CB8AC3E}">
        <p14:creationId xmlns:p14="http://schemas.microsoft.com/office/powerpoint/2010/main" val="7916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5. Compromised complacency. </a:t>
            </a:r>
          </a:p>
          <a:p>
            <a:r>
              <a:rPr lang="en-US" sz="2400" dirty="0"/>
              <a:t>	When the Romans wanted to placate the increasingly restless populace in the city, they turned to distractions, to “</a:t>
            </a:r>
            <a:r>
              <a:rPr lang="en-US" sz="2400" dirty="0" err="1"/>
              <a:t>panem</a:t>
            </a:r>
            <a:r>
              <a:rPr lang="en-US" sz="2400" dirty="0"/>
              <a:t> et </a:t>
            </a:r>
            <a:r>
              <a:rPr lang="en-US" sz="2400" dirty="0" err="1"/>
              <a:t>circenses</a:t>
            </a:r>
            <a:r>
              <a:rPr lang="en-US" sz="2400" dirty="0"/>
              <a:t>,” “bread and circuses,” handing out free grain and sponsoring chariot races and gladiator fights. </a:t>
            </a:r>
          </a:p>
          <a:p>
            <a:r>
              <a:rPr lang="en-US" sz="2400" dirty="0"/>
              <a:t>	Today it’s “affluence (or handouts) and streaming services.” </a:t>
            </a:r>
          </a:p>
          <a:p>
            <a:r>
              <a:rPr lang="en-US" sz="2400" dirty="0"/>
              <a:t>	But you know that the most enduring and truly exciting enterprise in the history of the human race is recorded in the Bible: the spread of the kingdom of God and perfection of the saints. </a:t>
            </a:r>
          </a:p>
          <a:p>
            <a:endParaRPr lang="en-US" sz="2400" dirty="0"/>
          </a:p>
        </p:txBody>
      </p:sp>
    </p:spTree>
    <p:extLst>
      <p:ext uri="{BB962C8B-B14F-4D97-AF65-F5344CB8AC3E}">
        <p14:creationId xmlns:p14="http://schemas.microsoft.com/office/powerpoint/2010/main" val="8287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V. SITTING IN THE CHAIR OF UNFAITH</a:t>
            </a:r>
          </a:p>
          <a:p>
            <a:r>
              <a:rPr lang="en-US" sz="2400" dirty="0"/>
              <a:t> </a:t>
            </a:r>
          </a:p>
          <a:p>
            <a:r>
              <a:rPr lang="en-US" sz="2400" dirty="0"/>
              <a:t>	6. Muted urgency. </a:t>
            </a:r>
          </a:p>
          <a:p>
            <a:r>
              <a:rPr lang="en-US" sz="2400" dirty="0"/>
              <a:t>	What can we say? If there is no future, no meaning or purpose, no Judgment Day, heaven or hell, then, honestly, what really matters? Why get up in the morning? </a:t>
            </a:r>
          </a:p>
          <a:p>
            <a:r>
              <a:rPr lang="en-US" sz="2400" dirty="0"/>
              <a:t>	And, it seems, many agree with this bleak, depressing worldview. </a:t>
            </a:r>
          </a:p>
          <a:p>
            <a:r>
              <a:rPr lang="en-US" sz="2400" dirty="0"/>
              <a:t>	MAID (Medical Assistance in Dying) in Canada is the fifth leading cause of death in that land! Many of these are terminally ill, but some are just tired of living, including some young people. </a:t>
            </a:r>
          </a:p>
          <a:p>
            <a:r>
              <a:rPr lang="en-US" sz="2400" dirty="0"/>
              <a:t>	Well, if we came from nowhere, exist for no purpose, and are headed toward complete extinction, why wait any longer? It doesn’t matter.</a:t>
            </a:r>
          </a:p>
          <a:p>
            <a:r>
              <a:rPr lang="en-US" sz="2400" dirty="0"/>
              <a:t>	Nothing matters…if the anti-supernaturalists are right.   </a:t>
            </a:r>
          </a:p>
        </p:txBody>
      </p:sp>
    </p:spTree>
    <p:extLst>
      <p:ext uri="{BB962C8B-B14F-4D97-AF65-F5344CB8AC3E}">
        <p14:creationId xmlns:p14="http://schemas.microsoft.com/office/powerpoint/2010/main" val="259232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TRANSITION</a:t>
            </a:r>
          </a:p>
          <a:p>
            <a:endParaRPr lang="en-US" sz="2400" b="1" dirty="0"/>
          </a:p>
          <a:p>
            <a:r>
              <a:rPr lang="en-US" sz="2400" dirty="0"/>
              <a:t>	All of that was by way of review. You can listen to the lecture and view the PowerPoint slides from last time on the church website hosperspca.org .</a:t>
            </a:r>
          </a:p>
          <a:p>
            <a:r>
              <a:rPr lang="en-US" sz="2400" dirty="0"/>
              <a:t>	</a:t>
            </a:r>
          </a:p>
          <a:p>
            <a:r>
              <a:rPr lang="en-US" sz="2400" dirty="0"/>
              <a:t>	Now let’s consider attempts by secularists and professing Christians at finding, retrieving, or creating something of a supernatural nature to haul into the bleak, empty, cheerless, hopeless world left to us by the naïve, simplistic anti-supernaturalists. </a:t>
            </a:r>
          </a:p>
          <a:p>
            <a:endParaRPr lang="en-US" sz="2400" dirty="0"/>
          </a:p>
        </p:txBody>
      </p:sp>
    </p:spTree>
    <p:extLst>
      <p:ext uri="{BB962C8B-B14F-4D97-AF65-F5344CB8AC3E}">
        <p14:creationId xmlns:p14="http://schemas.microsoft.com/office/powerpoint/2010/main" val="28140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PART TWO: DEAD ENDS</a:t>
            </a:r>
          </a:p>
          <a:p>
            <a:endParaRPr lang="en-US" sz="2400" b="1" dirty="0"/>
          </a:p>
          <a:p>
            <a:r>
              <a:rPr lang="en-US" sz="2400" b="1" dirty="0"/>
              <a:t>INTRODUCTION</a:t>
            </a:r>
          </a:p>
          <a:p>
            <a:endParaRPr lang="en-US" sz="2400" dirty="0"/>
          </a:p>
          <a:p>
            <a:r>
              <a:rPr lang="en-US" sz="2400" dirty="0"/>
              <a:t>	It’s pretty clear that the anti-supernaturalists recognize that they have a problem. Their philosophy is utterly bleak and hopeless. </a:t>
            </a:r>
          </a:p>
          <a:p>
            <a:r>
              <a:rPr lang="en-US" sz="2400" dirty="0"/>
              <a:t>	Try to sell a worldview that states that the prospect’s life is utterly meaningless, that they are a cosmic accident, a joke without a punchline, that everything they prize and hold dear, including other people are mere machines, complex biological processes that came from nowhere, exist for no purpose, and are heading toward complete oblivion and extinction. </a:t>
            </a:r>
          </a:p>
          <a:p>
            <a:r>
              <a:rPr lang="en-US" sz="2400" dirty="0"/>
              <a:t>	What would in any way be inviting or even interesting about that, beyond the illusion of autonomy and whatever now guiltless pleasures they can gather over the cold decades when their body still functions?</a:t>
            </a:r>
          </a:p>
        </p:txBody>
      </p:sp>
    </p:spTree>
    <p:extLst>
      <p:ext uri="{BB962C8B-B14F-4D97-AF65-F5344CB8AC3E}">
        <p14:creationId xmlns:p14="http://schemas.microsoft.com/office/powerpoint/2010/main" val="32068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902FF8-F1EF-27FC-6D1E-B6E18D80E290}"/>
              </a:ext>
            </a:extLst>
          </p:cNvPr>
          <p:cNvPicPr>
            <a:picLocks noChangeAspect="1"/>
          </p:cNvPicPr>
          <p:nvPr/>
        </p:nvPicPr>
        <p:blipFill>
          <a:blip r:embed="rId2"/>
          <a:stretch>
            <a:fillRect/>
          </a:stretch>
        </p:blipFill>
        <p:spPr>
          <a:xfrm>
            <a:off x="894522" y="-32346"/>
            <a:ext cx="10354346" cy="6890346"/>
          </a:xfrm>
          <a:prstGeom prst="rect">
            <a:avLst/>
          </a:prstGeom>
        </p:spPr>
      </p:pic>
    </p:spTree>
    <p:extLst>
      <p:ext uri="{BB962C8B-B14F-4D97-AF65-F5344CB8AC3E}">
        <p14:creationId xmlns:p14="http://schemas.microsoft.com/office/powerpoint/2010/main" val="2316401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INTRODUCTION</a:t>
            </a:r>
          </a:p>
          <a:p>
            <a:endParaRPr lang="en-US" sz="2400" dirty="0"/>
          </a:p>
          <a:p>
            <a:r>
              <a:rPr lang="en-US" sz="2400" dirty="0"/>
              <a:t>	The more honest understand that self-awareness (or the illusion of it) under those drab and depressing circumstances is really an unparalleled horror. </a:t>
            </a:r>
          </a:p>
          <a:p>
            <a:r>
              <a:rPr lang="en-US" sz="2400" dirty="0"/>
              <a:t>	TV celebrity Kathie Lee Gifford wrote a self-help book with the embarrassing title: </a:t>
            </a:r>
            <a:r>
              <a:rPr lang="en-US" sz="2400" i="1" dirty="0"/>
              <a:t>I Want to Matter.</a:t>
            </a:r>
            <a:r>
              <a:rPr lang="en-US" sz="2400" dirty="0"/>
              <a:t> </a:t>
            </a:r>
          </a:p>
          <a:p>
            <a:r>
              <a:rPr lang="en-US" sz="2400" dirty="0"/>
              <a:t>	Nope, sorry. Nice try, but under the rules of the anti-supernaturalist world whole nations do not “matter.” You may want to matter, but, ultimately, nothing matters, for there can be no ultimate meaning to anything. </a:t>
            </a:r>
          </a:p>
          <a:p>
            <a:r>
              <a:rPr lang="en-US" sz="2400" dirty="0"/>
              <a:t>	There is no Deity in the sky watching, taking notice. There will be no enduring record in the annals of history, for some day all stories will disintegrate in a ball of flame as our sun finally goes supernova. </a:t>
            </a:r>
          </a:p>
          <a:p>
            <a:r>
              <a:rPr lang="en-US" sz="2400" dirty="0"/>
              <a:t>	No one will remember you because no one will remember anything. There will be no one to remember. </a:t>
            </a:r>
          </a:p>
        </p:txBody>
      </p:sp>
    </p:spTree>
    <p:extLst>
      <p:ext uri="{BB962C8B-B14F-4D97-AF65-F5344CB8AC3E}">
        <p14:creationId xmlns:p14="http://schemas.microsoft.com/office/powerpoint/2010/main" val="366409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INTRODUCTION</a:t>
            </a:r>
          </a:p>
          <a:p>
            <a:endParaRPr lang="en-US" sz="2400" dirty="0"/>
          </a:p>
          <a:p>
            <a:r>
              <a:rPr lang="en-US" sz="2400" dirty="0"/>
              <a:t>	Still, the anti-supernaturalist leaders give it their best shot. </a:t>
            </a:r>
          </a:p>
          <a:p>
            <a:r>
              <a:rPr lang="en-US" sz="2400" dirty="0"/>
              <a:t>	In a truly embarrassing attempt to inject some sense of wonder into the desolate desert he has helped to create, anti-supernaturalist, astrophysicist Neil DeGrasse Tyson proclaims that long ago the first generation of stars exploded with their remnants forming the present worlds. So, the material in your body is literally “stardust!” </a:t>
            </a:r>
          </a:p>
          <a:p>
            <a:r>
              <a:rPr lang="en-US" sz="2400" dirty="0"/>
              <a:t>	Yeah, that’s the best they got.</a:t>
            </a:r>
          </a:p>
        </p:txBody>
      </p:sp>
    </p:spTree>
    <p:extLst>
      <p:ext uri="{BB962C8B-B14F-4D97-AF65-F5344CB8AC3E}">
        <p14:creationId xmlns:p14="http://schemas.microsoft.com/office/powerpoint/2010/main" val="393222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0C15B5-B748-E846-727C-DA7E7DE186CF}"/>
              </a:ext>
            </a:extLst>
          </p:cNvPr>
          <p:cNvPicPr>
            <a:picLocks noChangeAspect="1"/>
          </p:cNvPicPr>
          <p:nvPr/>
        </p:nvPicPr>
        <p:blipFill>
          <a:blip r:embed="rId2"/>
          <a:stretch>
            <a:fillRect/>
          </a:stretch>
        </p:blipFill>
        <p:spPr>
          <a:xfrm>
            <a:off x="0" y="0"/>
            <a:ext cx="5476461" cy="6876459"/>
          </a:xfrm>
          <a:prstGeom prst="rect">
            <a:avLst/>
          </a:prstGeom>
        </p:spPr>
      </p:pic>
      <p:pic>
        <p:nvPicPr>
          <p:cNvPr id="3" name="Picture 2">
            <a:extLst>
              <a:ext uri="{FF2B5EF4-FFF2-40B4-BE49-F238E27FC236}">
                <a16:creationId xmlns:a16="http://schemas.microsoft.com/office/drawing/2014/main" id="{156C762D-FE47-BC1C-B6B7-26CABA159453}"/>
              </a:ext>
            </a:extLst>
          </p:cNvPr>
          <p:cNvPicPr>
            <a:picLocks noChangeAspect="1"/>
          </p:cNvPicPr>
          <p:nvPr/>
        </p:nvPicPr>
        <p:blipFill>
          <a:blip r:embed="rId3"/>
          <a:stretch>
            <a:fillRect/>
          </a:stretch>
        </p:blipFill>
        <p:spPr>
          <a:xfrm>
            <a:off x="5685803" y="117155"/>
            <a:ext cx="6506197" cy="6623690"/>
          </a:xfrm>
          <a:prstGeom prst="rect">
            <a:avLst/>
          </a:prstGeom>
        </p:spPr>
      </p:pic>
    </p:spTree>
    <p:extLst>
      <p:ext uri="{BB962C8B-B14F-4D97-AF65-F5344CB8AC3E}">
        <p14:creationId xmlns:p14="http://schemas.microsoft.com/office/powerpoint/2010/main" val="233331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INTRODUCTION</a:t>
            </a:r>
          </a:p>
          <a:p>
            <a:endParaRPr lang="en-US" sz="2400" dirty="0"/>
          </a:p>
          <a:p>
            <a:r>
              <a:rPr lang="en-US" sz="2400" dirty="0"/>
              <a:t>	Tyson has repeated this often: it’s all over the internet as though it was somehow inspiring. </a:t>
            </a:r>
          </a:p>
          <a:p>
            <a:r>
              <a:rPr lang="en-US" sz="2400" dirty="0"/>
              <a:t>	Never mind that he was employing a recognized logical fallacy called an “equivocation,” in which the meaning of a word changes mid-stream. So, a sign that says, “Fine for parking here,” is thought to mean that its “fine to park there.” </a:t>
            </a:r>
          </a:p>
          <a:p>
            <a:r>
              <a:rPr lang="en-US" sz="2400" dirty="0"/>
              <a:t>	“Stardust” is in one sense, leftover space debris, junk. </a:t>
            </a:r>
          </a:p>
          <a:p>
            <a:r>
              <a:rPr lang="en-US" sz="2400" dirty="0"/>
              <a:t>	In a Disney sense, though, it is some wonderful, magical powder that confers some special powers or significance. </a:t>
            </a:r>
          </a:p>
          <a:p>
            <a:r>
              <a:rPr lang="en-US" sz="2400" dirty="0"/>
              <a:t>	And the media personalities gush over this as though it is meaningful, inspiring!</a:t>
            </a:r>
          </a:p>
          <a:p>
            <a:r>
              <a:rPr lang="en-US" sz="2400" dirty="0"/>
              <a:t>	This is the best that they can come up with. “You are literally debris from outer space! Cool!” </a:t>
            </a:r>
          </a:p>
        </p:txBody>
      </p:sp>
    </p:spTree>
    <p:extLst>
      <p:ext uri="{BB962C8B-B14F-4D97-AF65-F5344CB8AC3E}">
        <p14:creationId xmlns:p14="http://schemas.microsoft.com/office/powerpoint/2010/main" val="14391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INTRODUCTION</a:t>
            </a:r>
          </a:p>
          <a:p>
            <a:endParaRPr lang="en-US" sz="2400" dirty="0"/>
          </a:p>
          <a:p>
            <a:r>
              <a:rPr lang="en-US" sz="2400" dirty="0"/>
              <a:t>	We might also say that small fish in a pond eat pond scum. Larger fish eat smaller fish. You have eaten some of those larger fish. Their molecules are a part of your body, so…ta dah! You are pond scum. </a:t>
            </a:r>
          </a:p>
          <a:p>
            <a:r>
              <a:rPr lang="en-US" sz="2400" dirty="0"/>
              <a:t>	In one interview, when Tyson was making this grand point, the interviewer looked unimpressed, almost ready to roll his eyes to say, “Oh, brother. Are you kidding?”</a:t>
            </a:r>
          </a:p>
          <a:p>
            <a:r>
              <a:rPr lang="en-US" sz="2400" dirty="0"/>
              <a:t>	Why would a recognized, world class astrophysicist like Tyson have to resort to such a ridiculous (worthy of ridicule), truly illogical argument? Because it’s the best he’s got. </a:t>
            </a:r>
          </a:p>
          <a:p>
            <a:r>
              <a:rPr lang="en-US" sz="2400" dirty="0"/>
              <a:t>	The universe may well be breathtakingly vast, but from the anti-supernaturalist view, it’s just a bunch of meaningless, useless atoms and energy.  </a:t>
            </a:r>
          </a:p>
        </p:txBody>
      </p:sp>
    </p:spTree>
    <p:extLst>
      <p:ext uri="{BB962C8B-B14F-4D97-AF65-F5344CB8AC3E}">
        <p14:creationId xmlns:p14="http://schemas.microsoft.com/office/powerpoint/2010/main" val="35980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INTRODUCTION</a:t>
            </a:r>
          </a:p>
          <a:p>
            <a:endParaRPr lang="en-US" sz="2400" dirty="0"/>
          </a:p>
          <a:p>
            <a:r>
              <a:rPr lang="en-US" sz="2400" dirty="0"/>
              <a:t>	And there is nothing else. </a:t>
            </a:r>
          </a:p>
          <a:p>
            <a:r>
              <a:rPr lang="en-US" sz="2400" dirty="0"/>
              <a:t>	Again, from the anti-supernaturalist perspective there is no ultimate basis for meaning or purpose, no God, no soul, no afterlife, no love, nor truth, nor beauty. </a:t>
            </a:r>
          </a:p>
          <a:p>
            <a:r>
              <a:rPr lang="en-US" sz="2400" dirty="0"/>
              <a:t>	There can be no real basis for morality and the hope of finding some justice in the world is an illusion (and, of course, there is no next world). </a:t>
            </a:r>
          </a:p>
          <a:p>
            <a:r>
              <a:rPr lang="en-US" sz="2400" dirty="0"/>
              <a:t>	The Russian philosopher Fyodor Dostoyevsky saw it clearly: “If there is no God, then all things are permitted.” </a:t>
            </a:r>
          </a:p>
        </p:txBody>
      </p:sp>
    </p:spTree>
    <p:extLst>
      <p:ext uri="{BB962C8B-B14F-4D97-AF65-F5344CB8AC3E}">
        <p14:creationId xmlns:p14="http://schemas.microsoft.com/office/powerpoint/2010/main" val="81325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INTRODUCTION</a:t>
            </a:r>
          </a:p>
          <a:p>
            <a:endParaRPr lang="en-US" sz="2400" dirty="0"/>
          </a:p>
          <a:p>
            <a:r>
              <a:rPr lang="en-US" sz="2400" dirty="0"/>
              <a:t>	The anti-supernaturalists conquered the intellectual world during the time of the so-called “Enlightenment” (~1650-1850 A.D.). </a:t>
            </a:r>
          </a:p>
          <a:p>
            <a:r>
              <a:rPr lang="en-US" sz="2400" dirty="0"/>
              <a:t>	The God-hypothesis was sent into exile as an explanation of the origin of the universe. </a:t>
            </a:r>
          </a:p>
          <a:p>
            <a:r>
              <a:rPr lang="en-US" sz="2400" dirty="0"/>
              <a:t>	God himself, and any talk of anything above the observable, empirical world of physics, chemistry, and biology was ruled out of order, unknowable, irrelevant, and eventually untrue. </a:t>
            </a:r>
          </a:p>
        </p:txBody>
      </p:sp>
    </p:spTree>
    <p:extLst>
      <p:ext uri="{BB962C8B-B14F-4D97-AF65-F5344CB8AC3E}">
        <p14:creationId xmlns:p14="http://schemas.microsoft.com/office/powerpoint/2010/main" val="26962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INTRODUCTION</a:t>
            </a:r>
          </a:p>
          <a:p>
            <a:endParaRPr lang="en-US" sz="2400" dirty="0"/>
          </a:p>
          <a:p>
            <a:r>
              <a:rPr lang="en-US" sz="2400" dirty="0"/>
              <a:t>	In a very unscientific fashion, none of that was actually “disproven.” Borrowing the biblical concept of the “uniformity of natural causes,” science, technology, and medicine made remarkable advances. What was soon added, not upon the basis of evidence but by philosophical preference, fiat, decree was the “closed system.” </a:t>
            </a:r>
          </a:p>
          <a:p>
            <a:r>
              <a:rPr lang="en-US" sz="2400" dirty="0"/>
              <a:t>	Everything in the universe was only part of the purely natural machine, including humans. Higher, transcendent values and moral obligations were dismissed as mere superstition, primitive attempts to explain what was unknown or to control other groups. </a:t>
            </a:r>
          </a:p>
        </p:txBody>
      </p:sp>
    </p:spTree>
    <p:extLst>
      <p:ext uri="{BB962C8B-B14F-4D97-AF65-F5344CB8AC3E}">
        <p14:creationId xmlns:p14="http://schemas.microsoft.com/office/powerpoint/2010/main" val="227406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INTRODUCTION</a:t>
            </a:r>
          </a:p>
          <a:p>
            <a:endParaRPr lang="en-US" sz="2400" dirty="0"/>
          </a:p>
          <a:p>
            <a:r>
              <a:rPr lang="en-US" sz="2400" dirty="0"/>
              <a:t>	So, you may well be “stardust,” but not in the enchanting Disney sense, only the leftover space trash. </a:t>
            </a:r>
          </a:p>
          <a:p>
            <a:r>
              <a:rPr lang="en-US" sz="2400" dirty="0"/>
              <a:t>	Actually, the Bible noted this long ago. </a:t>
            </a:r>
          </a:p>
          <a:p>
            <a:r>
              <a:rPr lang="en-US" sz="2400" dirty="0"/>
              <a:t>	You and I actually are “dust.”</a:t>
            </a:r>
          </a:p>
          <a:p>
            <a:r>
              <a:rPr lang="en-US" sz="2400" dirty="0"/>
              <a:t>	From dust we came and to dust we will return, end of (anti-supernatural) story. </a:t>
            </a:r>
          </a:p>
        </p:txBody>
      </p:sp>
    </p:spTree>
    <p:extLst>
      <p:ext uri="{BB962C8B-B14F-4D97-AF65-F5344CB8AC3E}">
        <p14:creationId xmlns:p14="http://schemas.microsoft.com/office/powerpoint/2010/main" val="152970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INTRODUCTION</a:t>
            </a:r>
          </a:p>
          <a:p>
            <a:endParaRPr lang="en-US" sz="2400" dirty="0"/>
          </a:p>
          <a:p>
            <a:r>
              <a:rPr lang="en-US" sz="2400" dirty="0"/>
              <a:t>	Where the anti-supernaturalist leaders and masterminds miscalculated was in thinking that humans could actually live under the umbrella of such despondent despair, such hopeless horror. </a:t>
            </a:r>
          </a:p>
          <a:p>
            <a:r>
              <a:rPr lang="en-US" sz="2400" dirty="0"/>
              <a:t>	My philosophy professor in college said that he got into a bit of a debate with an atheist in a local pub during his university days. </a:t>
            </a:r>
          </a:p>
          <a:p>
            <a:r>
              <a:rPr lang="en-US" sz="2400" dirty="0"/>
              <a:t>	After each had declared their positions, my prof then turned to the man and asked, “Let me get this straight. There is no God, no human soul, no future. Humans are only chemical machines, so there can be no real worth, love, truth, or beauty. Is that your position?” The atheist with folded arms nodded, “Yes, that’s it exactly!” while his adoring girlfriend looked on. </a:t>
            </a:r>
          </a:p>
          <a:p>
            <a:r>
              <a:rPr lang="en-US" sz="2400" dirty="0"/>
              <a:t>	So my prof simply looked at her and asked, “So, do you treat her that way?” </a:t>
            </a:r>
          </a:p>
          <a:p>
            <a:r>
              <a:rPr lang="en-US" sz="2400" dirty="0"/>
              <a:t>	Suddenly, the terror of realizing what that meant swept over her face, and the debate was over. </a:t>
            </a:r>
          </a:p>
        </p:txBody>
      </p:sp>
    </p:spTree>
    <p:extLst>
      <p:ext uri="{BB962C8B-B14F-4D97-AF65-F5344CB8AC3E}">
        <p14:creationId xmlns:p14="http://schemas.microsoft.com/office/powerpoint/2010/main" val="39431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(REVIEW) I. THE DIVORCE BETWEEN NATURE AND GRACE</a:t>
            </a:r>
          </a:p>
          <a:p>
            <a:endParaRPr lang="en-US" sz="2400" b="1" dirty="0"/>
          </a:p>
          <a:p>
            <a:r>
              <a:rPr lang="en-US" sz="2400" dirty="0"/>
              <a:t>	We then leaped forward over a thousand years to the </a:t>
            </a:r>
            <a:r>
              <a:rPr lang="en-US" sz="2400" dirty="0" err="1"/>
              <a:t>the</a:t>
            </a:r>
            <a:r>
              <a:rPr lang="en-US" sz="2400" dirty="0"/>
              <a:t> most prominent theologian of the Roman Church, Thomas Aquinas (1222-1274).</a:t>
            </a:r>
          </a:p>
          <a:p>
            <a:r>
              <a:rPr lang="en-US" sz="2400" dirty="0"/>
              <a:t>	In his short book, </a:t>
            </a:r>
            <a:r>
              <a:rPr lang="en-US" sz="2400" i="1" dirty="0"/>
              <a:t>Escape from Reason,</a:t>
            </a:r>
            <a:r>
              <a:rPr lang="en-US" sz="2400" dirty="0"/>
              <a:t> Christian thinker Francis A. Schaeffer(1912-1984) locates the origin of this modern, anti-supernaturalist development in his teachings. </a:t>
            </a:r>
          </a:p>
        </p:txBody>
      </p:sp>
    </p:spTree>
    <p:extLst>
      <p:ext uri="{BB962C8B-B14F-4D97-AF65-F5344CB8AC3E}">
        <p14:creationId xmlns:p14="http://schemas.microsoft.com/office/powerpoint/2010/main" val="96369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INTRODUCTION</a:t>
            </a:r>
          </a:p>
          <a:p>
            <a:endParaRPr lang="en-US" sz="2400" dirty="0"/>
          </a:p>
          <a:p>
            <a:r>
              <a:rPr lang="en-US" sz="2400" dirty="0"/>
              <a:t>	People cannot live, or at least cannot live well, in the flat, one-dimensional world of the anti-supernaturalists. This is the tiniest hint that perhaps we are not just complex, chemical processes, that there is, in fact, a ghost in the machine. </a:t>
            </a:r>
          </a:p>
          <a:p>
            <a:r>
              <a:rPr lang="en-US" sz="2400" dirty="0"/>
              <a:t>	We noted that the “Enlightenment” project that essentially sought to rescue people from the unhelpful, naïve, simplistic superstition of religion ran from roughly 1650 to 1850 A.D. in the west, including among the intelligentsia of the US. </a:t>
            </a:r>
          </a:p>
          <a:p>
            <a:r>
              <a:rPr lang="en-US" sz="2400" dirty="0"/>
              <a:t>	What’s perhaps remarkable is to note the fruit of this liberation from superstition among many of the elites in the US. </a:t>
            </a:r>
          </a:p>
        </p:txBody>
      </p:sp>
    </p:spTree>
    <p:extLst>
      <p:ext uri="{BB962C8B-B14F-4D97-AF65-F5344CB8AC3E}">
        <p14:creationId xmlns:p14="http://schemas.microsoft.com/office/powerpoint/2010/main" val="42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32421"/>
          </a:xfrm>
          <a:prstGeom prst="rect">
            <a:avLst/>
          </a:prstGeom>
          <a:noFill/>
        </p:spPr>
        <p:txBody>
          <a:bodyPr wrap="square" rtlCol="0">
            <a:spAutoFit/>
          </a:bodyPr>
          <a:lstStyle/>
          <a:p>
            <a:pPr algn="ctr"/>
            <a:r>
              <a:rPr lang="en-US" sz="3600" b="1" dirty="0"/>
              <a:t>SUMMER SEMINARS 2026</a:t>
            </a:r>
          </a:p>
          <a:p>
            <a:endParaRPr lang="en-US" sz="3600" b="1" dirty="0"/>
          </a:p>
          <a:p>
            <a:r>
              <a:rPr lang="en-US" sz="4000" b="1" dirty="0"/>
              <a:t>“Recovering the Supernatural Christian Faith”</a:t>
            </a:r>
          </a:p>
          <a:p>
            <a:endParaRPr lang="en-US" sz="2400" b="1" dirty="0"/>
          </a:p>
          <a:p>
            <a:pPr marL="0" marR="0">
              <a:spcBef>
                <a:spcPts val="0"/>
              </a:spcBef>
              <a:spcAft>
                <a:spcPts val="0"/>
              </a:spcAft>
            </a:pPr>
            <a:r>
              <a:rPr lang="en-US" sz="3200" b="1" dirty="0">
                <a:effectLst/>
                <a:ea typeface="Calibri" panose="020F0502020204030204" pitchFamily="34" charset="0"/>
                <a:cs typeface="Times New Roman" panose="02020603050405020304" pitchFamily="18" charset="0"/>
              </a:rPr>
              <a:t>Tuesday, June 2     “The Rise of Anti-Supernaturalism”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32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ea typeface="Calibri" panose="020F0502020204030204" pitchFamily="34" charset="0"/>
                <a:cs typeface="Times New Roman" panose="02020603050405020304" pitchFamily="18" charset="0"/>
              </a:rPr>
              <a:t>Tuesday, June 16   “Dead Ends”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32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ea typeface="Calibri" panose="020F0502020204030204" pitchFamily="34" charset="0"/>
                <a:cs typeface="Times New Roman" panose="02020603050405020304" pitchFamily="18" charset="0"/>
              </a:rPr>
              <a:t>Tuesday, June 30  “The Road to Recovery”</a:t>
            </a:r>
            <a:r>
              <a:rPr lang="en-US" sz="3200" dirty="0">
                <a:effectLst/>
                <a:ea typeface="Calibri" panose="020F0502020204030204" pitchFamily="34" charset="0"/>
                <a:cs typeface="Times New Roman" panose="02020603050405020304" pitchFamily="18" charset="0"/>
              </a:rPr>
              <a:t>            </a:t>
            </a:r>
          </a:p>
          <a:p>
            <a:pPr marL="0" marR="0">
              <a:spcBef>
                <a:spcPts val="0"/>
              </a:spcBef>
              <a:spcAft>
                <a:spcPts val="0"/>
              </a:spcAft>
            </a:pPr>
            <a:endParaRPr lang="en-US" sz="3200" dirty="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All seminars begin at 7:00 p.m.  Review at hosperspca.org</a:t>
            </a:r>
          </a:p>
          <a:p>
            <a:endParaRPr lang="en-US" sz="2600" dirty="0"/>
          </a:p>
        </p:txBody>
      </p:sp>
    </p:spTree>
    <p:extLst>
      <p:ext uri="{BB962C8B-B14F-4D97-AF65-F5344CB8AC3E}">
        <p14:creationId xmlns:p14="http://schemas.microsoft.com/office/powerpoint/2010/main" val="3429311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 SECULAR SUPERNATURALISM</a:t>
            </a:r>
          </a:p>
          <a:p>
            <a:endParaRPr lang="en-US" sz="2400" b="1" dirty="0"/>
          </a:p>
          <a:p>
            <a:r>
              <a:rPr lang="en-US" sz="2400" dirty="0"/>
              <a:t>	Marvin </a:t>
            </a:r>
            <a:r>
              <a:rPr lang="en-US" sz="2400" dirty="0" err="1"/>
              <a:t>Olasky</a:t>
            </a:r>
            <a:r>
              <a:rPr lang="en-US" sz="2400" dirty="0"/>
              <a:t> has written a helpful “social history of abortion in America” called </a:t>
            </a:r>
            <a:r>
              <a:rPr lang="en-US" sz="2400" i="1" dirty="0"/>
              <a:t>Abortion Rites</a:t>
            </a:r>
            <a:r>
              <a:rPr lang="en-US" sz="2400" dirty="0"/>
              <a:t>. </a:t>
            </a:r>
          </a:p>
          <a:p>
            <a:r>
              <a:rPr lang="en-US" sz="2400" dirty="0"/>
              <a:t>	In early America, abortion was rare and severely punished in the same way that infanticide/homicide was. </a:t>
            </a:r>
          </a:p>
          <a:p>
            <a:r>
              <a:rPr lang="en-US" sz="2400" dirty="0"/>
              <a:t>	Early reasons for unwanted pregnancies were mainly limited to cads, young men or even husbands seducing the household servants, or to prostitution, with the obvious unwanted “complications” that arose from these liaisons (babies, children).</a:t>
            </a:r>
          </a:p>
        </p:txBody>
      </p:sp>
    </p:spTree>
    <p:extLst>
      <p:ext uri="{BB962C8B-B14F-4D97-AF65-F5344CB8AC3E}">
        <p14:creationId xmlns:p14="http://schemas.microsoft.com/office/powerpoint/2010/main" val="137116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I. SECULAR SUPERNATURALISM</a:t>
            </a:r>
          </a:p>
          <a:p>
            <a:endParaRPr lang="en-US" sz="2400" b="1" dirty="0"/>
          </a:p>
          <a:p>
            <a:r>
              <a:rPr lang="en-US" sz="2400" dirty="0"/>
              <a:t>	But another widespread cause of abortions starting in the mid-1800s could be described as “spiritual liberation.” </a:t>
            </a:r>
          </a:p>
          <a:p>
            <a:r>
              <a:rPr lang="en-US" sz="2400" dirty="0"/>
              <a:t>	What’s fascinating for our purposes was the large number of elites, the wealthy and intellectuals, especially in the northern cities who had rejected biblical Christianity, but then turned to a blend of spiritism of the most silly and superstitious varieties, or of humanism that placed the wonders of the self in center stage. </a:t>
            </a:r>
          </a:p>
          <a:p>
            <a:r>
              <a:rPr lang="en-US" sz="2400" dirty="0"/>
              <a:t>	Think of the timing. </a:t>
            </a:r>
          </a:p>
          <a:p>
            <a:r>
              <a:rPr lang="en-US" sz="2400" dirty="0"/>
              <a:t>	For two centuries, (1650-1850) the Enlightenment chiseled away at biblical Christianity, insisting on anti-supernaturalism as the only sure truth. And at the end of that period, the 1850s, many intellectuals had rejected Christianity only to embrace the inane and mindless form of supernaturalism known as spiritism (ghosts, seances, etc.). </a:t>
            </a:r>
          </a:p>
        </p:txBody>
      </p:sp>
    </p:spTree>
    <p:extLst>
      <p:ext uri="{BB962C8B-B14F-4D97-AF65-F5344CB8AC3E}">
        <p14:creationId xmlns:p14="http://schemas.microsoft.com/office/powerpoint/2010/main" val="31774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 SECULAR SUPERNATURALISM</a:t>
            </a:r>
          </a:p>
          <a:p>
            <a:endParaRPr lang="en-US" sz="2400" b="1" dirty="0"/>
          </a:p>
          <a:p>
            <a:r>
              <a:rPr lang="en-US" sz="2400" dirty="0"/>
              <a:t>	One former proponent of the spiritism of that day, Dr. B.F. Hatch explained. “[W]omen who have abandoned their husbands…and who are living in adultery with their paramours, produce abortion, and arise from their guilty couches and stand before large audiences as the medium for angels.” The writer “quoted a spiritist channeler: “Our spirit friends say all purely natural passions must have ample scope to work themselves out in their true order. The hoops which have bound the past must be…trampled under foot, and a high and holy freedom must take their places.’” (</a:t>
            </a:r>
            <a:r>
              <a:rPr lang="en-US" sz="2400" dirty="0" err="1"/>
              <a:t>Olasky</a:t>
            </a:r>
            <a:r>
              <a:rPr lang="en-US" sz="2400" dirty="0"/>
              <a:t>, </a:t>
            </a:r>
            <a:r>
              <a:rPr lang="en-US" sz="2400" i="1" dirty="0"/>
              <a:t>Abortion Rites, </a:t>
            </a:r>
            <a:r>
              <a:rPr lang="en-US" sz="2400" dirty="0"/>
              <a:t>p. 62)</a:t>
            </a:r>
          </a:p>
        </p:txBody>
      </p:sp>
    </p:spTree>
    <p:extLst>
      <p:ext uri="{BB962C8B-B14F-4D97-AF65-F5344CB8AC3E}">
        <p14:creationId xmlns:p14="http://schemas.microsoft.com/office/powerpoint/2010/main" val="1675722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 SECULAR SUPERNATURALISM</a:t>
            </a:r>
          </a:p>
          <a:p>
            <a:endParaRPr lang="en-US" sz="2400" b="1" dirty="0"/>
          </a:p>
          <a:p>
            <a:r>
              <a:rPr lang="en-US" sz="2400" dirty="0"/>
              <a:t>	</a:t>
            </a:r>
            <a:r>
              <a:rPr lang="en-US" sz="2400" dirty="0" err="1"/>
              <a:t>Olasky</a:t>
            </a:r>
            <a:r>
              <a:rPr lang="en-US" sz="2400" dirty="0"/>
              <a:t> notes: “Spiritism was intensely self-centered, and its ‘paramount doctrine,’ according to Hatch, was for believers to ‘seek such conjugal relation as, at the time, may best please them.’ Such self-gratification was seen as a spiritual duty, for the object of life was to cultivate all ‘faculties, sexual as well as the moral,’ Hatch wrote. The spiritist code, he noted was ‘if another can develop in me more love than my husband or wife, in virtue of that very love I am newly married, and the old should be absolved, for we should be true to nature and no law has any right to interfere with my affections.’” (p. 63) </a:t>
            </a:r>
          </a:p>
        </p:txBody>
      </p:sp>
    </p:spTree>
    <p:extLst>
      <p:ext uri="{BB962C8B-B14F-4D97-AF65-F5344CB8AC3E}">
        <p14:creationId xmlns:p14="http://schemas.microsoft.com/office/powerpoint/2010/main" val="443757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b="1" dirty="0"/>
              <a:t>I. SECULAR SUPERNATURALISM</a:t>
            </a:r>
          </a:p>
          <a:p>
            <a:endParaRPr lang="en-US" sz="2400" b="1" dirty="0"/>
          </a:p>
          <a:p>
            <a:r>
              <a:rPr lang="en-US" sz="2400" dirty="0"/>
              <a:t>	Spiritist sentiments spread rapidly, perhaps due to the decline of real religion in the churches. </a:t>
            </a:r>
          </a:p>
          <a:p>
            <a:r>
              <a:rPr lang="en-US" sz="2400" dirty="0"/>
              <a:t>	“In New York in 1854, diarist George Templeton Strong thought spiritism was nonsense but its popularity remarkable:</a:t>
            </a:r>
          </a:p>
          <a:p>
            <a:r>
              <a:rPr lang="en-US" sz="2400" dirty="0"/>
              <a:t>	‘What would I have said six years ago to anybody who predicted that before the enlightened nineteenth century was ended hundreds of thousands of people in this country would believe themselves able to communicate daily with the ghost of their grandfathers? That ex-judges of the Supreme Court, Senators, clergymen, professors of physical sciences, should be lecturing and writing books on [spiritism]….It is surely one of the most startling events that has occurred for centuries and one of the most significant. A new Revelation, hostile to that of the old Church and the Bible, [is shaping] intellectual character and morals….’ Strong was amazed at the number of ‘educated, intelligent people’ [dare we say, anti-supernaturalists?] who had embraced spiritism.” (pp. 64-5)</a:t>
            </a:r>
          </a:p>
        </p:txBody>
      </p:sp>
    </p:spTree>
    <p:extLst>
      <p:ext uri="{BB962C8B-B14F-4D97-AF65-F5344CB8AC3E}">
        <p14:creationId xmlns:p14="http://schemas.microsoft.com/office/powerpoint/2010/main" val="116471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 SECULAR SUPERNATURALISM</a:t>
            </a:r>
          </a:p>
          <a:p>
            <a:endParaRPr lang="en-US" sz="2400" b="1" dirty="0"/>
          </a:p>
          <a:p>
            <a:r>
              <a:rPr lang="en-US" sz="2400" dirty="0"/>
              <a:t>	“During the 1850s newspaper after newspaper expressed amazement at spiritism’s rapid spread. The New York Times said of spiritism, ‘Judging from its rapid extension and widespread effects, it seems to be the new Mahomet, or the social Antichrist, overrunning the world.’ The Cleveland Plain Dealer reported that spiritism was ‘gaining ground on every side. One month ago there were not fifty believers in the city; now there are hundreds including some of the best minds.’ The Cincinnati Daily Times noted in 1854 an ‘astonishing’ expansion of spiritism, whose adherents were now found ‘on every street and corner of the city.’” (p. 65)</a:t>
            </a:r>
          </a:p>
        </p:txBody>
      </p:sp>
    </p:spTree>
    <p:extLst>
      <p:ext uri="{BB962C8B-B14F-4D97-AF65-F5344CB8AC3E}">
        <p14:creationId xmlns:p14="http://schemas.microsoft.com/office/powerpoint/2010/main" val="1465611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 SECULAR SUPERNATURALISM</a:t>
            </a:r>
          </a:p>
          <a:p>
            <a:endParaRPr lang="en-US" sz="2400" b="1" dirty="0"/>
          </a:p>
          <a:p>
            <a:r>
              <a:rPr lang="en-US" sz="2400" dirty="0"/>
              <a:t>	“The movement was powerful because it had both popular sensational manifestations—'spirit-rapping’—and an ample intellectual base. Although Ralph Waldo Emerson criticized seances and other bizarre manifestations of spiritism, his transcendentalism fed the spiritist movement; notable lines from his essays—‘I become a transparent eyeball, I am nothing, I see all’—were passed around. Harriet Beecher Stowe (married to Calvin Stowe, a medium) made sympathetic bows to spiritism, and writers such as John Greenleaf Whittier and Henry Wadsworth Longfellow regularly attended seances.” </a:t>
            </a:r>
          </a:p>
        </p:txBody>
      </p:sp>
    </p:spTree>
    <p:extLst>
      <p:ext uri="{BB962C8B-B14F-4D97-AF65-F5344CB8AC3E}">
        <p14:creationId xmlns:p14="http://schemas.microsoft.com/office/powerpoint/2010/main" val="1278335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I. SECULAR SUPERNATURALISM</a:t>
            </a:r>
          </a:p>
          <a:p>
            <a:endParaRPr lang="en-US" sz="2400" b="1" dirty="0"/>
          </a:p>
          <a:p>
            <a:r>
              <a:rPr lang="en-US" sz="2400" dirty="0"/>
              <a:t>	“Spiritism gained respectability throughout the 1850s as Horace Greeley, Henry Ward Beecher, Emerson, William Lloyd Garrison, and Charles Sumner all attended seances of Judge John Edmonds. Radical-turned-conservative Orestes Brownson observed, ‘There are some three hundred circles or clubs in the city of Philadelphia alone….The infection seizes all classes, ministers of religion, lawyers, physicians, judges, comedians, rich and poor, learned and unlearned. The movement has its quarterly, monthly, and weekly journals, some of them conducted with great ability.’ Brownson complained that spiritism was ‘making sad havoc with religion, breaking up churches, taking its victims from all denominations….” (p. 65-66)</a:t>
            </a:r>
          </a:p>
        </p:txBody>
      </p:sp>
    </p:spTree>
    <p:extLst>
      <p:ext uri="{BB962C8B-B14F-4D97-AF65-F5344CB8AC3E}">
        <p14:creationId xmlns:p14="http://schemas.microsoft.com/office/powerpoint/2010/main" val="354313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(REVIEW) I. THE DIVORCE BETWEEN NATURE AND GRACE</a:t>
            </a:r>
          </a:p>
          <a:p>
            <a:endParaRPr lang="en-US" sz="2400" b="1" dirty="0"/>
          </a:p>
          <a:p>
            <a:r>
              <a:rPr lang="en-US" sz="2400" dirty="0"/>
              <a:t>	Aquinas drew a sharp distinction between “nature” and “grace.” </a:t>
            </a:r>
          </a:p>
          <a:p>
            <a:r>
              <a:rPr lang="en-US" sz="2400" dirty="0"/>
              <a:t>	In Aquinas’ view, “grace” included “religious” matters like “God the Creator, heaven and heavenly things, the unseen and its influence on the earth, the human soul, and unity in God’s creation and design.” </a:t>
            </a:r>
          </a:p>
          <a:p>
            <a:r>
              <a:rPr lang="en-US" sz="2400" dirty="0"/>
              <a:t>	These matters could only be known from Scripture and were considered “the higher.” </a:t>
            </a:r>
          </a:p>
          <a:p>
            <a:r>
              <a:rPr lang="en-US" sz="2400" dirty="0"/>
              <a:t>	“Nature,” on the other hand, included the created: earth and earthly things, the visible and what nature and man does on the earth, man’s body, and diversity. And this was placed in the realm of “the lower.” The result was a dichotomy between grace and nature:</a:t>
            </a:r>
          </a:p>
          <a:p>
            <a:pPr algn="ctr"/>
            <a:r>
              <a:rPr lang="en-US" sz="2400" b="1" u="sng" dirty="0"/>
              <a:t>GRACE (THE SPIRITUAL)</a:t>
            </a:r>
          </a:p>
          <a:p>
            <a:pPr algn="ctr"/>
            <a:r>
              <a:rPr lang="en-US" sz="2400" b="1" dirty="0"/>
              <a:t>NATURE (THE PHYSICAL)</a:t>
            </a:r>
          </a:p>
        </p:txBody>
      </p:sp>
    </p:spTree>
    <p:extLst>
      <p:ext uri="{BB962C8B-B14F-4D97-AF65-F5344CB8AC3E}">
        <p14:creationId xmlns:p14="http://schemas.microsoft.com/office/powerpoint/2010/main" val="24395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I. SECULAR SUPERNATURALISM</a:t>
            </a:r>
          </a:p>
          <a:p>
            <a:endParaRPr lang="en-US" sz="2400" b="1" dirty="0"/>
          </a:p>
          <a:p>
            <a:r>
              <a:rPr lang="en-US" sz="2400" dirty="0"/>
              <a:t>	I included those lengthy quotations not to fill time, but to demonstrate that even though the anti-supernaturalists had virtually conquered the intellectual world, many in that world still craved for something beyond the dreary days of being doomed to a flat, meaningless existence of having come from nowhere, serving no real purpose, and speeding toward the empty vacuum of nothingness. </a:t>
            </a:r>
          </a:p>
          <a:p>
            <a:r>
              <a:rPr lang="en-US" sz="2400" dirty="0"/>
              <a:t>	They were  expressing Kathie Lee Gifford’s pathetic whimper, “I want to matter!” </a:t>
            </a:r>
          </a:p>
          <a:p>
            <a:r>
              <a:rPr lang="en-US" sz="2400" dirty="0"/>
              <a:t>	It proves again the maxim of Catholic humorist G.K. Chesterton: “When a man stops believing in God, he doesn't believe in nothing, he believes in anything.” </a:t>
            </a:r>
          </a:p>
        </p:txBody>
      </p:sp>
    </p:spTree>
    <p:extLst>
      <p:ext uri="{BB962C8B-B14F-4D97-AF65-F5344CB8AC3E}">
        <p14:creationId xmlns:p14="http://schemas.microsoft.com/office/powerpoint/2010/main" val="90717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I. SECULAR SUPERNATURALISM</a:t>
            </a:r>
          </a:p>
          <a:p>
            <a:endParaRPr lang="en-US" sz="2400" b="1" dirty="0"/>
          </a:p>
          <a:p>
            <a:r>
              <a:rPr lang="en-US" sz="2400" dirty="0"/>
              <a:t>	We are not the first to notice this dynamic, of course. </a:t>
            </a:r>
          </a:p>
          <a:p>
            <a:r>
              <a:rPr lang="en-US" sz="2400" dirty="0"/>
              <a:t>	The hopeless emptiness of an anti-supernatural world is an insatiable vampire that drains, not the lifeblood of its victims, but our very souls. </a:t>
            </a:r>
          </a:p>
          <a:p>
            <a:r>
              <a:rPr lang="en-US" sz="2400" dirty="0"/>
              <a:t>	We cannot live in and interact with this flat world without being impacted and drawn in to some degree or another. </a:t>
            </a:r>
          </a:p>
          <a:p>
            <a:r>
              <a:rPr lang="en-US" sz="2400" dirty="0"/>
              <a:t>	We may be suffering from a spiritual “Stockholm syndrome”: held captive in a flat world, it’s hard not to absorb some of its influence and feel solidarity with its cause. </a:t>
            </a:r>
          </a:p>
        </p:txBody>
      </p:sp>
    </p:spTree>
    <p:extLst>
      <p:ext uri="{BB962C8B-B14F-4D97-AF65-F5344CB8AC3E}">
        <p14:creationId xmlns:p14="http://schemas.microsoft.com/office/powerpoint/2010/main" val="289910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II. CHRISTIAN ATTEMPTS AT SUPERNATURALISM</a:t>
            </a:r>
          </a:p>
          <a:p>
            <a:endParaRPr lang="en-US" sz="2400" b="1" dirty="0"/>
          </a:p>
          <a:p>
            <a:r>
              <a:rPr lang="en-US" sz="2400" dirty="0"/>
              <a:t>	Our subject is “recovering the supernatural Christian faith.” </a:t>
            </a:r>
          </a:p>
          <a:p>
            <a:r>
              <a:rPr lang="en-US" sz="2400" dirty="0"/>
              <a:t>	So, how have others attempted to accomplish this? </a:t>
            </a:r>
          </a:p>
          <a:p>
            <a:r>
              <a:rPr lang="en-US" sz="2400" dirty="0"/>
              <a:t>	The theme of this seminar is “Dead Ends.” I’m concerned that some well-meaning Christians are attempting to cure the disease without really understanding it. </a:t>
            </a:r>
          </a:p>
          <a:p>
            <a:r>
              <a:rPr lang="en-US" sz="2400" dirty="0"/>
              <a:t>	The spiritists of the 1850s were trying to supplement an intellectual anti-supernaturalism with an anti-rational, silly superstition. </a:t>
            </a:r>
          </a:p>
          <a:p>
            <a:r>
              <a:rPr lang="en-US" sz="2400" dirty="0"/>
              <a:t>	It may have provided some spooky thrills, but they often came at a heavy cost: destroyed marriages, ruined reputations, and lots of dead, aborted children. </a:t>
            </a:r>
          </a:p>
        </p:txBody>
      </p:sp>
    </p:spTree>
    <p:extLst>
      <p:ext uri="{BB962C8B-B14F-4D97-AF65-F5344CB8AC3E}">
        <p14:creationId xmlns:p14="http://schemas.microsoft.com/office/powerpoint/2010/main" val="209308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b="1" dirty="0"/>
              <a:t>II. CHRISTIAN ATTEMPTS AT SUPERNATURALISM</a:t>
            </a:r>
          </a:p>
          <a:p>
            <a:endParaRPr lang="en-US" sz="2400" dirty="0"/>
          </a:p>
          <a:p>
            <a:r>
              <a:rPr lang="en-US" sz="2400" dirty="0"/>
              <a:t>	I want to explore briefly four attempts at recovering the supernatural Christian faith that turn out to be unsustainable dead-ends. </a:t>
            </a:r>
          </a:p>
          <a:p>
            <a:r>
              <a:rPr lang="en-US" sz="2400" dirty="0"/>
              <a:t>	And then, also briefly, try to define more clearly what we are actually seeking in our quest to recover the supernatural Christian faith. </a:t>
            </a:r>
          </a:p>
        </p:txBody>
      </p:sp>
    </p:spTree>
    <p:extLst>
      <p:ext uri="{BB962C8B-B14F-4D97-AF65-F5344CB8AC3E}">
        <p14:creationId xmlns:p14="http://schemas.microsoft.com/office/powerpoint/2010/main" val="11931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A. NOT EMOTIONALISM</a:t>
            </a:r>
          </a:p>
          <a:p>
            <a:endParaRPr lang="en-US" sz="2400" b="1" dirty="0"/>
          </a:p>
          <a:p>
            <a:r>
              <a:rPr lang="en-US" sz="2400" dirty="0"/>
              <a:t>	Perhaps what’s missing from the equation of emotion. The Bible presents itself as a book containing laws, rules, doctrines. That stuff may appeal to the mind, or perhaps, out of a sense of duty, the rules may address the will. </a:t>
            </a:r>
          </a:p>
          <a:p>
            <a:r>
              <a:rPr lang="en-US" sz="2400" dirty="0"/>
              <a:t>	But what has been thought to be missing is the feeling. </a:t>
            </a:r>
          </a:p>
          <a:p>
            <a:r>
              <a:rPr lang="en-US" sz="2400" dirty="0"/>
              <a:t>	Some refer to this as “heart-religion.” I have had old-timers in our church say, “I don’t just want to know it in my head, but I want to feel it right here.” (Pointing to their chest)</a:t>
            </a:r>
          </a:p>
        </p:txBody>
      </p:sp>
    </p:spTree>
    <p:extLst>
      <p:ext uri="{BB962C8B-B14F-4D97-AF65-F5344CB8AC3E}">
        <p14:creationId xmlns:p14="http://schemas.microsoft.com/office/powerpoint/2010/main" val="32210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A. NOT EMOTIONALISM</a:t>
            </a:r>
          </a:p>
          <a:p>
            <a:endParaRPr lang="en-US" sz="2400" b="1" dirty="0"/>
          </a:p>
          <a:p>
            <a:r>
              <a:rPr lang="en-US" sz="2400" dirty="0"/>
              <a:t>	I’m going to suggest that recovering the supernatural Christian faith does indeed involve the affections. Part of the problem has been the dissection of the human soul and making an appeal to only some or other aspect of a person: the mind, the affections, or the will. </a:t>
            </a:r>
          </a:p>
          <a:p>
            <a:r>
              <a:rPr lang="en-US" sz="2400" dirty="0"/>
              <a:t>	But what’s being tried in many churches is the direct appeal to the emotions through the use of art and technology. </a:t>
            </a:r>
          </a:p>
          <a:p>
            <a:r>
              <a:rPr lang="en-US" sz="2400" dirty="0"/>
              <a:t>	Are they still showing “movie clips” in evangelical worship services? </a:t>
            </a:r>
          </a:p>
          <a:p>
            <a:r>
              <a:rPr lang="en-US" sz="2400" dirty="0"/>
              <a:t>	I have been to some non-</a:t>
            </a:r>
            <a:r>
              <a:rPr lang="en-US" sz="2400" dirty="0" err="1"/>
              <a:t>denoms</a:t>
            </a:r>
            <a:r>
              <a:rPr lang="en-US" sz="2400" dirty="0"/>
              <a:t> which seemed to key on entertainment and emotion.</a:t>
            </a:r>
          </a:p>
        </p:txBody>
      </p:sp>
    </p:spTree>
    <p:extLst>
      <p:ext uri="{BB962C8B-B14F-4D97-AF65-F5344CB8AC3E}">
        <p14:creationId xmlns:p14="http://schemas.microsoft.com/office/powerpoint/2010/main" val="353729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A. NOT EMOTIONALISM</a:t>
            </a:r>
          </a:p>
          <a:p>
            <a:endParaRPr lang="en-US" sz="2400" b="1" dirty="0"/>
          </a:p>
          <a:p>
            <a:r>
              <a:rPr lang="en-US" sz="2400" dirty="0"/>
              <a:t>	To be fair, in the past many churches produced sentimental church services with schlocky, syrupy, sappy hymns and story-telling preachers with feel-good anecdotes about little boys who went barefoot in the snow because they sold their shoes in order to pay for an operation for their mother. (Sniff, sniff.) </a:t>
            </a:r>
          </a:p>
          <a:p>
            <a:r>
              <a:rPr lang="en-US" sz="2400" dirty="0"/>
              <a:t>	Newer, “seeker-sensitive” churches try to raise emotion by whooping people up, employing loud bands with drummer cages, light shows, fog machines, and costumed performers who prefer that you actually not sing along so you can listen to their show and heartily applaud between sets. </a:t>
            </a:r>
          </a:p>
          <a:p>
            <a:r>
              <a:rPr lang="en-US" sz="2400" dirty="0"/>
              <a:t>	The preacher then does a bit of stand up, followed by a few tips for enhancing the self (which is the real star of the show, the self). </a:t>
            </a:r>
          </a:p>
        </p:txBody>
      </p:sp>
    </p:spTree>
    <p:extLst>
      <p:ext uri="{BB962C8B-B14F-4D97-AF65-F5344CB8AC3E}">
        <p14:creationId xmlns:p14="http://schemas.microsoft.com/office/powerpoint/2010/main" val="31339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A. NOT EMOTIONALISM</a:t>
            </a:r>
          </a:p>
          <a:p>
            <a:endParaRPr lang="en-US" sz="2400" b="1" dirty="0"/>
          </a:p>
          <a:p>
            <a:r>
              <a:rPr lang="en-US" sz="2400" dirty="0"/>
              <a:t>	I know I’m being too hard. These are caricatures. </a:t>
            </a:r>
          </a:p>
          <a:p>
            <a:r>
              <a:rPr lang="en-US" sz="2400" dirty="0"/>
              <a:t>	But you should notice that in all of these attempts to raise emotion levels, there is really nothing at all </a:t>
            </a:r>
            <a:r>
              <a:rPr lang="en-US" sz="2400" b="1" i="1" dirty="0"/>
              <a:t>supernatural</a:t>
            </a:r>
            <a:r>
              <a:rPr lang="en-US" sz="2400" dirty="0"/>
              <a:t> about any of it. </a:t>
            </a:r>
          </a:p>
          <a:p>
            <a:r>
              <a:rPr lang="en-US" sz="2400" dirty="0"/>
              <a:t>	And other religions can whip up emotions and stoke devotion and commitment as well. </a:t>
            </a:r>
          </a:p>
          <a:p>
            <a:r>
              <a:rPr lang="en-US" sz="2400" dirty="0"/>
              <a:t>	They can even convince the radicalized to blow themselves up along with a group of soldiers or civilians, or crash airliners into buildings. Now that’s commitment!</a:t>
            </a:r>
          </a:p>
          <a:p>
            <a:r>
              <a:rPr lang="en-US" sz="2400" dirty="0"/>
              <a:t>	So, it’s not really about emotion.</a:t>
            </a:r>
          </a:p>
        </p:txBody>
      </p:sp>
    </p:spTree>
    <p:extLst>
      <p:ext uri="{BB962C8B-B14F-4D97-AF65-F5344CB8AC3E}">
        <p14:creationId xmlns:p14="http://schemas.microsoft.com/office/powerpoint/2010/main" val="5863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B. NOT RE-ENCHANTMENT</a:t>
            </a:r>
          </a:p>
          <a:p>
            <a:endParaRPr lang="en-US" sz="2400" b="1" dirty="0"/>
          </a:p>
          <a:p>
            <a:r>
              <a:rPr lang="en-US" sz="2400" dirty="0"/>
              <a:t>	Nor is it about “re-enchantment.” </a:t>
            </a:r>
          </a:p>
          <a:p>
            <a:r>
              <a:rPr lang="en-US" sz="2400" dirty="0"/>
              <a:t>	This term has become popular recently. The problem with an anti-supernatural life, they suggest is “disenchantment.” </a:t>
            </a:r>
          </a:p>
          <a:p>
            <a:r>
              <a:rPr lang="en-US" sz="2400" dirty="0"/>
              <a:t>	Their premise is that before the modern era, the spiritual and the natural were closer together, not radically separated or even not separated at all. </a:t>
            </a:r>
          </a:p>
          <a:p>
            <a:r>
              <a:rPr lang="en-US" sz="2400" dirty="0"/>
              <a:t>	They agree that Aquinas took a fatal misstep by making a sharp distinction between nature and grace. </a:t>
            </a:r>
          </a:p>
          <a:p>
            <a:r>
              <a:rPr lang="en-US" sz="2400" dirty="0"/>
              <a:t>	We noted last time, though, that the real failure was the suggestion that reason, the intellect, the mind was unfallen, setting up the deeply misleading autonomous intellect. </a:t>
            </a:r>
          </a:p>
        </p:txBody>
      </p:sp>
    </p:spTree>
    <p:extLst>
      <p:ext uri="{BB962C8B-B14F-4D97-AF65-F5344CB8AC3E}">
        <p14:creationId xmlns:p14="http://schemas.microsoft.com/office/powerpoint/2010/main" val="268562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B. NOT RE-ENCHANTMENT</a:t>
            </a:r>
          </a:p>
          <a:p>
            <a:endParaRPr lang="en-US" sz="2400" b="1" dirty="0"/>
          </a:p>
          <a:p>
            <a:r>
              <a:rPr lang="en-US" sz="2400" dirty="0"/>
              <a:t>	One recent proponent of re-enchantment as the solution to anti-supernaturalism is Orthodox Christian apologist Rod Dreher and his book, </a:t>
            </a:r>
            <a:r>
              <a:rPr lang="en-US" sz="2400" i="1" dirty="0"/>
              <a:t>Living in Wonder: Finding Mystery and Meaning in a Secular Age</a:t>
            </a:r>
            <a:r>
              <a:rPr lang="en-US" sz="2400" dirty="0"/>
              <a:t>. </a:t>
            </a:r>
          </a:p>
          <a:p>
            <a:r>
              <a:rPr lang="en-US" sz="2400" dirty="0"/>
              <a:t>	I read about half of the book, but its bizarre content honestly became too much for me. </a:t>
            </a:r>
          </a:p>
          <a:p>
            <a:r>
              <a:rPr lang="en-US" sz="2400" dirty="0"/>
              <a:t>	“This is a book about living in a world filled with mystery. [Seems okay.] It is about learning to open our eyes to the reality of the world of spirit and how it interacts with matter.” (p. 3) </a:t>
            </a:r>
          </a:p>
          <a:p>
            <a:r>
              <a:rPr lang="en-US" sz="2400" dirty="0"/>
              <a:t>	Well, that’s not really how the Bible frames the situation.</a:t>
            </a:r>
          </a:p>
        </p:txBody>
      </p:sp>
    </p:spTree>
    <p:extLst>
      <p:ext uri="{BB962C8B-B14F-4D97-AF65-F5344CB8AC3E}">
        <p14:creationId xmlns:p14="http://schemas.microsoft.com/office/powerpoint/2010/main" val="403619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(REVIEW) I. THE DIVORCE BETWEEN NATURE AND GRACE</a:t>
            </a:r>
          </a:p>
          <a:p>
            <a:endParaRPr lang="en-US" sz="2400" b="1" dirty="0"/>
          </a:p>
          <a:p>
            <a:r>
              <a:rPr lang="en-US" sz="2400" dirty="0"/>
              <a:t>	And here’s the important point: while the “higher” could only be known through Scripture (special revelation), the “lower” could truly be known through the intellect by way of observation and reason, without the aid of grace (or the Bible). </a:t>
            </a:r>
          </a:p>
          <a:p>
            <a:r>
              <a:rPr lang="en-US" sz="2400" dirty="0"/>
              <a:t>	In Aquinas’ view, the human </a:t>
            </a:r>
            <a:r>
              <a:rPr lang="en-US" sz="2400" b="1" i="1" dirty="0"/>
              <a:t>will</a:t>
            </a:r>
            <a:r>
              <a:rPr lang="en-US" sz="2400" dirty="0"/>
              <a:t> was fallen in sin, but the human </a:t>
            </a:r>
            <a:r>
              <a:rPr lang="en-US" sz="2400" b="1" i="1" dirty="0"/>
              <a:t>intellect</a:t>
            </a:r>
            <a:r>
              <a:rPr lang="en-US" sz="2400" dirty="0"/>
              <a:t> remained unfallen. </a:t>
            </a:r>
          </a:p>
          <a:p>
            <a:r>
              <a:rPr lang="en-US" sz="2400" dirty="0"/>
              <a:t>	So, the intellect was considered “autonomous”: unbiased, independent, and absolutely sovereign over its own realm or jurisdiction, which was the natural. </a:t>
            </a:r>
          </a:p>
          <a:p>
            <a:endParaRPr lang="en-US" sz="2400" dirty="0"/>
          </a:p>
          <a:p>
            <a:pPr algn="ctr"/>
            <a:r>
              <a:rPr lang="en-US" sz="2400" b="1" u="sng" dirty="0"/>
              <a:t>GRACE (known through Scripture)</a:t>
            </a:r>
          </a:p>
          <a:p>
            <a:pPr algn="ctr"/>
            <a:r>
              <a:rPr lang="en-US" sz="2400" b="1" dirty="0"/>
              <a:t>NATURE (known through the unfallen intellect/reason)</a:t>
            </a:r>
          </a:p>
          <a:p>
            <a:endParaRPr lang="en-US" sz="2400" dirty="0"/>
          </a:p>
        </p:txBody>
      </p:sp>
    </p:spTree>
    <p:extLst>
      <p:ext uri="{BB962C8B-B14F-4D97-AF65-F5344CB8AC3E}">
        <p14:creationId xmlns:p14="http://schemas.microsoft.com/office/powerpoint/2010/main" val="31423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B. NOT RE-ENCHANTMENT</a:t>
            </a:r>
          </a:p>
          <a:p>
            <a:endParaRPr lang="en-US" sz="2400" b="1" dirty="0"/>
          </a:p>
          <a:p>
            <a:r>
              <a:rPr lang="en-US" sz="2400" dirty="0"/>
              <a:t>	So, what is “enchantment”? </a:t>
            </a:r>
          </a:p>
          <a:p>
            <a:r>
              <a:rPr lang="en-US" sz="2400" dirty="0"/>
              <a:t>	Dreher offers this definition: “[Enchantment] is the belief that all life has ultimate, transcendent meaning, given to us by God, and that we can live in palpable, participatory relationship to that meaning.” (p. 65) (Technically, only God himself is “ultimate” and “transcendent.” So, that’s a serious error. I worry that Dreher, in particular, and Orthodoxy, in general, tend to blur the Creator-creature distinction.) </a:t>
            </a:r>
          </a:p>
          <a:p>
            <a:r>
              <a:rPr lang="en-US" sz="2400" dirty="0"/>
              <a:t>	On the other hand, “[D]</a:t>
            </a:r>
            <a:r>
              <a:rPr lang="en-US" sz="2400" dirty="0" err="1"/>
              <a:t>isenchantment</a:t>
            </a:r>
            <a:r>
              <a:rPr lang="en-US" sz="2400" dirty="0"/>
              <a:t> is a loss of a meaningful sense of God’s presence and of the existence of meaning and purpose in the world….” (p. 69) “[D]</a:t>
            </a:r>
            <a:r>
              <a:rPr lang="en-US" sz="2400" dirty="0" err="1"/>
              <a:t>isenchantment</a:t>
            </a:r>
            <a:r>
              <a:rPr lang="en-US" sz="2400" dirty="0"/>
              <a:t> is the evaporation of a sense of the supernatural within the world, and its replacement with a belief, sometimes unacknowledged, that this world is all there is.” </a:t>
            </a:r>
          </a:p>
        </p:txBody>
      </p:sp>
    </p:spTree>
    <p:extLst>
      <p:ext uri="{BB962C8B-B14F-4D97-AF65-F5344CB8AC3E}">
        <p14:creationId xmlns:p14="http://schemas.microsoft.com/office/powerpoint/2010/main" val="20514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B. NOT RE-ENCHANTMENT</a:t>
            </a:r>
          </a:p>
          <a:p>
            <a:endParaRPr lang="en-US" sz="2400" b="1" dirty="0"/>
          </a:p>
          <a:p>
            <a:r>
              <a:rPr lang="en-US" sz="2400" dirty="0"/>
              <a:t>	And if I could sum up the content of the book, parts of which I agree with, parts of which are deeply mistaken and misleading, it’s a book about weird stuff: ghosts, demons, relics, supposed miracles, UFOs, and the use of psychedelics (which psychedelics Dreher basically endorses as an avenue to God-consciousness!). </a:t>
            </a:r>
          </a:p>
          <a:p>
            <a:r>
              <a:rPr lang="en-US" sz="2400" dirty="0"/>
              <a:t>	He states that the use of LSD “opened my eyes to the fact that God is real.” (p. 96)</a:t>
            </a:r>
          </a:p>
        </p:txBody>
      </p:sp>
    </p:spTree>
    <p:extLst>
      <p:ext uri="{BB962C8B-B14F-4D97-AF65-F5344CB8AC3E}">
        <p14:creationId xmlns:p14="http://schemas.microsoft.com/office/powerpoint/2010/main" val="37332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B. NOT RE-ENCHANTMENT</a:t>
            </a:r>
          </a:p>
          <a:p>
            <a:endParaRPr lang="en-US" sz="2400" b="1" dirty="0"/>
          </a:p>
          <a:p>
            <a:r>
              <a:rPr lang="en-US" sz="2400" dirty="0"/>
              <a:t>	Dreher appear to carry a special brief against the Protestant Reformation. </a:t>
            </a:r>
          </a:p>
          <a:p>
            <a:r>
              <a:rPr lang="en-US" sz="2400" dirty="0"/>
              <a:t>	He writes: “It is impossible to discount the role that the Reformation played in exiling the numinous from the collective consciousness of Western Christianity. Yale historian Carlos Eire describes the ‘earth shattering paradigm shift’ brought about by Protestantism, one that overturned the spiritual and metaphysical model that had been uncontested in Christianity, both Eastern and Western, since the beginning.” (p. 30)</a:t>
            </a:r>
          </a:p>
        </p:txBody>
      </p:sp>
    </p:spTree>
    <p:extLst>
      <p:ext uri="{BB962C8B-B14F-4D97-AF65-F5344CB8AC3E}">
        <p14:creationId xmlns:p14="http://schemas.microsoft.com/office/powerpoint/2010/main" val="262093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B. NOT RE-ENCHANTMENT</a:t>
            </a:r>
          </a:p>
          <a:p>
            <a:endParaRPr lang="en-US" sz="2400" b="1" dirty="0"/>
          </a:p>
          <a:p>
            <a:r>
              <a:rPr lang="en-US" sz="2400" dirty="0"/>
              <a:t>	Dreher approvingly quotes Canadian philosopher Charles Taylor calling the Protestant Reformation ‘an engine of disenchantment,’ “not because the Reformers denied the reality of the spiritual realm, but because they drained the spiritual energies, both divine and demonic, from the material world and granted them entirely to the Holy Spirit.” (p. 120) </a:t>
            </a:r>
          </a:p>
        </p:txBody>
      </p:sp>
    </p:spTree>
    <p:extLst>
      <p:ext uri="{BB962C8B-B14F-4D97-AF65-F5344CB8AC3E}">
        <p14:creationId xmlns:p14="http://schemas.microsoft.com/office/powerpoint/2010/main" val="30821054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B. NOT RE-ENCHANTMENT</a:t>
            </a:r>
          </a:p>
          <a:p>
            <a:endParaRPr lang="en-US" sz="2400" b="1" dirty="0"/>
          </a:p>
          <a:p>
            <a:r>
              <a:rPr lang="en-US" sz="2400" dirty="0"/>
              <a:t>	Here’s Dreher’s thesis: “…Orthodoxy, largely unchanged from the patristic era, with its ancient rituals, ceremonies, candles, incense, and way of seeing the connection between matter and spirit, offers the enchantment [people crave]….We have entered an era in which the Western [Roman Catholic, but especially the Protestant] church desperately needs to taste the medicine preserved in the Eastern church.” (p. 7)</a:t>
            </a:r>
          </a:p>
        </p:txBody>
      </p:sp>
    </p:spTree>
    <p:extLst>
      <p:ext uri="{BB962C8B-B14F-4D97-AF65-F5344CB8AC3E}">
        <p14:creationId xmlns:p14="http://schemas.microsoft.com/office/powerpoint/2010/main" val="2178334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b="1" dirty="0"/>
              <a:t>B. NOT RE-ENCHANTMENT</a:t>
            </a:r>
          </a:p>
          <a:p>
            <a:endParaRPr lang="en-US" sz="2400" b="1" dirty="0"/>
          </a:p>
          <a:p>
            <a:r>
              <a:rPr lang="en-US" sz="2400" dirty="0"/>
              <a:t>	In the last seminar I mentioned Ralph Waldo Emerson, a key figure in the transcendentalist movement. </a:t>
            </a:r>
          </a:p>
          <a:p>
            <a:r>
              <a:rPr lang="en-US" sz="2400" dirty="0"/>
              <a:t>	One of the three main tenets of that non-Christian movement was that truth was found in nature, not in Scripture. </a:t>
            </a:r>
          </a:p>
          <a:p>
            <a:r>
              <a:rPr lang="en-US" sz="2400" dirty="0"/>
              <a:t>	That religion suggested that “God” was not personal but was present in all living things. </a:t>
            </a:r>
          </a:p>
          <a:p>
            <a:r>
              <a:rPr lang="en-US" sz="2400" dirty="0"/>
              <a:t>	Dreher would reject the charge of the pantheism of transcendentalists like Emerson. </a:t>
            </a:r>
          </a:p>
          <a:p>
            <a:r>
              <a:rPr lang="en-US" sz="2400" dirty="0"/>
              <a:t>	But I fear he comes close with his claim that “all life has ultimate, transcendent meaning” and his focus on the “way of seeing the connection between matter and spirit.” </a:t>
            </a:r>
          </a:p>
        </p:txBody>
      </p:sp>
    </p:spTree>
    <p:extLst>
      <p:ext uri="{BB962C8B-B14F-4D97-AF65-F5344CB8AC3E}">
        <p14:creationId xmlns:p14="http://schemas.microsoft.com/office/powerpoint/2010/main" val="77950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B. NOT RE-ENCHANTMENT</a:t>
            </a:r>
          </a:p>
          <a:p>
            <a:endParaRPr lang="en-US" sz="2400" b="1" dirty="0"/>
          </a:p>
          <a:p>
            <a:r>
              <a:rPr lang="en-US" sz="2400" dirty="0"/>
              <a:t>	Much as I appreciate C.S. Lewis, we should understand that his </a:t>
            </a:r>
            <a:r>
              <a:rPr lang="en-US" sz="2400" i="1" dirty="0"/>
              <a:t>Chronicles of Narnia</a:t>
            </a:r>
            <a:r>
              <a:rPr lang="en-US" sz="2400" dirty="0"/>
              <a:t> (which I read multiple times to my children) are fiction, fantasy. </a:t>
            </a:r>
          </a:p>
          <a:p>
            <a:r>
              <a:rPr lang="en-US" sz="2400" dirty="0"/>
              <a:t>	We should not be looking for the “re-enchantment” of talking animals, of a river-god, or of the spirits of trees and wells (</a:t>
            </a:r>
            <a:r>
              <a:rPr lang="en-US" sz="2400" dirty="0" err="1"/>
              <a:t>nyads</a:t>
            </a:r>
            <a:r>
              <a:rPr lang="en-US" sz="2400" dirty="0"/>
              <a:t> and dryads) lurking in the shadows. It’s great fantasy literature. But, honestly, that’s all it is.</a:t>
            </a:r>
          </a:p>
        </p:txBody>
      </p:sp>
    </p:spTree>
    <p:extLst>
      <p:ext uri="{BB962C8B-B14F-4D97-AF65-F5344CB8AC3E}">
        <p14:creationId xmlns:p14="http://schemas.microsoft.com/office/powerpoint/2010/main" val="197342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D438BC-BCDE-51F9-0850-B1A3693B81C1}"/>
              </a:ext>
            </a:extLst>
          </p:cNvPr>
          <p:cNvPicPr>
            <a:picLocks noChangeAspect="1"/>
          </p:cNvPicPr>
          <p:nvPr/>
        </p:nvPicPr>
        <p:blipFill>
          <a:blip r:embed="rId2"/>
          <a:stretch>
            <a:fillRect/>
          </a:stretch>
        </p:blipFill>
        <p:spPr>
          <a:xfrm>
            <a:off x="2912164" y="41941"/>
            <a:ext cx="6407095" cy="6816059"/>
          </a:xfrm>
          <a:prstGeom prst="rect">
            <a:avLst/>
          </a:prstGeom>
        </p:spPr>
      </p:pic>
    </p:spTree>
    <p:extLst>
      <p:ext uri="{BB962C8B-B14F-4D97-AF65-F5344CB8AC3E}">
        <p14:creationId xmlns:p14="http://schemas.microsoft.com/office/powerpoint/2010/main" val="15201859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b="1" dirty="0"/>
              <a:t>C. NOT EXISTENTIALISM</a:t>
            </a:r>
          </a:p>
          <a:p>
            <a:endParaRPr lang="en-US" sz="2400" b="1" dirty="0"/>
          </a:p>
          <a:p>
            <a:r>
              <a:rPr lang="en-US" sz="2400" dirty="0"/>
              <a:t>	And we should not be aiming at existentialism as an answer to the deadness of anti-supernaturalism. </a:t>
            </a:r>
          </a:p>
          <a:p>
            <a:r>
              <a:rPr lang="en-US" sz="2400" dirty="0"/>
              <a:t>	It was the Danish Christian philosopher </a:t>
            </a:r>
            <a:r>
              <a:rPr lang="en-US" sz="2400" dirty="0" err="1"/>
              <a:t>Søren</a:t>
            </a:r>
            <a:r>
              <a:rPr lang="en-US" sz="2400" dirty="0"/>
              <a:t> Kierkegaard (1813-1855 A.D) who was one of the first to recognize the emptiness of modernism. </a:t>
            </a:r>
          </a:p>
        </p:txBody>
      </p:sp>
    </p:spTree>
    <p:extLst>
      <p:ext uri="{BB962C8B-B14F-4D97-AF65-F5344CB8AC3E}">
        <p14:creationId xmlns:p14="http://schemas.microsoft.com/office/powerpoint/2010/main" val="198664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F1C02C-1886-2A38-BACD-550415C387BF}"/>
              </a:ext>
            </a:extLst>
          </p:cNvPr>
          <p:cNvPicPr>
            <a:picLocks noChangeAspect="1"/>
          </p:cNvPicPr>
          <p:nvPr/>
        </p:nvPicPr>
        <p:blipFill>
          <a:blip r:embed="rId2"/>
          <a:stretch>
            <a:fillRect/>
          </a:stretch>
        </p:blipFill>
        <p:spPr>
          <a:xfrm>
            <a:off x="1172816" y="-19072"/>
            <a:ext cx="9819135" cy="6877072"/>
          </a:xfrm>
          <a:prstGeom prst="rect">
            <a:avLst/>
          </a:prstGeom>
        </p:spPr>
      </p:pic>
    </p:spTree>
    <p:extLst>
      <p:ext uri="{BB962C8B-B14F-4D97-AF65-F5344CB8AC3E}">
        <p14:creationId xmlns:p14="http://schemas.microsoft.com/office/powerpoint/2010/main" val="377824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b="1" dirty="0"/>
              <a:t>(REVIEW) I. THE DIVORCE BETWEEN NATURE AND GRACE</a:t>
            </a:r>
          </a:p>
          <a:p>
            <a:endParaRPr lang="en-US" sz="2400" b="1" dirty="0"/>
          </a:p>
          <a:p>
            <a:r>
              <a:rPr lang="en-US" sz="2400" dirty="0"/>
              <a:t>	Over time, unbelieving thinkers, hostile to the biblical faith (the anti-supernaturalists) dismissed the grace/spiritual realm as unknowable, then irrelevant, then </a:t>
            </a:r>
            <a:r>
              <a:rPr lang="en-US" sz="2400" i="1" dirty="0"/>
              <a:t>UNTRUE</a:t>
            </a:r>
            <a:r>
              <a:rPr lang="en-US" sz="2400" dirty="0"/>
              <a:t>. </a:t>
            </a:r>
          </a:p>
          <a:p>
            <a:r>
              <a:rPr lang="en-US" sz="2400" dirty="0"/>
              <a:t>	What was left was the triumph of the anti-supernatural view among elite intellectuals in the university and elsewhere. </a:t>
            </a:r>
          </a:p>
          <a:p>
            <a:r>
              <a:rPr lang="en-US" sz="2400" dirty="0"/>
              <a:t>	Next, we explained at some length the “eight words that changed the world.”  </a:t>
            </a:r>
          </a:p>
        </p:txBody>
      </p:sp>
    </p:spTree>
    <p:extLst>
      <p:ext uri="{BB962C8B-B14F-4D97-AF65-F5344CB8AC3E}">
        <p14:creationId xmlns:p14="http://schemas.microsoft.com/office/powerpoint/2010/main" val="40458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C. NOT EXISTENTIALISM</a:t>
            </a:r>
          </a:p>
          <a:p>
            <a:endParaRPr lang="en-US" sz="2400" b="1" dirty="0"/>
          </a:p>
          <a:p>
            <a:r>
              <a:rPr lang="en-US" sz="2400" dirty="0"/>
              <a:t>	Kierkegaard agreed, basically, that by rationalism and empiricism one could not rise from the lower-story, natural world to contact the upper-story, spiritual world. </a:t>
            </a:r>
          </a:p>
          <a:p>
            <a:r>
              <a:rPr lang="en-US" sz="2400" dirty="0"/>
              <a:t>	His suggestion was that we must, nonetheless, assume and act as though the spiritual world, God, the soul, the afterlife, ultimate morality, etc. did exist. </a:t>
            </a:r>
          </a:p>
          <a:p>
            <a:r>
              <a:rPr lang="en-US" sz="2400" dirty="0"/>
              <a:t>	Others summarized his teachings as calling for an irrational or non-rational “leap of faith.” </a:t>
            </a:r>
          </a:p>
        </p:txBody>
      </p:sp>
    </p:spTree>
    <p:extLst>
      <p:ext uri="{BB962C8B-B14F-4D97-AF65-F5344CB8AC3E}">
        <p14:creationId xmlns:p14="http://schemas.microsoft.com/office/powerpoint/2010/main" val="26092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83E7E8-12C9-DBAD-E1D1-5BEFA2D39665}"/>
              </a:ext>
            </a:extLst>
          </p:cNvPr>
          <p:cNvPicPr>
            <a:picLocks noChangeAspect="1"/>
          </p:cNvPicPr>
          <p:nvPr/>
        </p:nvPicPr>
        <p:blipFill>
          <a:blip r:embed="rId2"/>
          <a:stretch>
            <a:fillRect/>
          </a:stretch>
        </p:blipFill>
        <p:spPr>
          <a:xfrm>
            <a:off x="0" y="8296"/>
            <a:ext cx="12206785" cy="6849704"/>
          </a:xfrm>
          <a:prstGeom prst="rect">
            <a:avLst/>
          </a:prstGeom>
        </p:spPr>
      </p:pic>
    </p:spTree>
    <p:extLst>
      <p:ext uri="{BB962C8B-B14F-4D97-AF65-F5344CB8AC3E}">
        <p14:creationId xmlns:p14="http://schemas.microsoft.com/office/powerpoint/2010/main" val="1776047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C. NOT EXISTENTIALISM</a:t>
            </a:r>
          </a:p>
          <a:p>
            <a:endParaRPr lang="en-US" sz="2400" b="1" dirty="0"/>
          </a:p>
          <a:p>
            <a:r>
              <a:rPr lang="en-US" sz="2400" dirty="0"/>
              <a:t>	According to Kierkegaard, the universe really is a “closed system.” </a:t>
            </a:r>
          </a:p>
          <a:p>
            <a:r>
              <a:rPr lang="en-US" sz="2400" dirty="0"/>
              <a:t>	In our “soundproof room with no doors or windows,” there really is no rational escape. </a:t>
            </a:r>
          </a:p>
          <a:p>
            <a:r>
              <a:rPr lang="en-US" sz="2400" dirty="0"/>
              <a:t>	So, we must express ourselves. We must act as though God, the soul, the afterlife really do exist, though we have no evidence for it. </a:t>
            </a:r>
          </a:p>
          <a:p>
            <a:r>
              <a:rPr lang="en-US" sz="2400" dirty="0"/>
              <a:t>	Later thinkers would name this philosophical perspective “existentialism,” the view that truth is based on experience, especially our choices, our asserting ourselves. </a:t>
            </a:r>
          </a:p>
          <a:p>
            <a:r>
              <a:rPr lang="en-US" sz="2400" dirty="0"/>
              <a:t>	And it would lead into three distinct directions.</a:t>
            </a:r>
          </a:p>
        </p:txBody>
      </p:sp>
    </p:spTree>
    <p:extLst>
      <p:ext uri="{BB962C8B-B14F-4D97-AF65-F5344CB8AC3E}">
        <p14:creationId xmlns:p14="http://schemas.microsoft.com/office/powerpoint/2010/main" val="232610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C. NOT EXISTENTIALISM</a:t>
            </a:r>
          </a:p>
          <a:p>
            <a:endParaRPr lang="en-US" sz="2400" b="1" dirty="0"/>
          </a:p>
          <a:p>
            <a:r>
              <a:rPr lang="en-US" sz="2400" dirty="0"/>
              <a:t>	1. One expression is Christian existentialism. </a:t>
            </a:r>
          </a:p>
          <a:p>
            <a:r>
              <a:rPr lang="en-US" sz="2400" dirty="0"/>
              <a:t>	Christian existentialism discounts the need for any rational proof and relies upon religious experience (mainly feelings) to acquire truth and gain assurance. This was Kierkegaard’s own original version. </a:t>
            </a:r>
          </a:p>
          <a:p>
            <a:r>
              <a:rPr lang="en-US" sz="2400" dirty="0"/>
              <a:t>	The Swiss theologian Karl Barth tried to deny it, but his own (neo-liberal) theology, often called Neo-Orthodoxy, denied the Bible as propositional truth and considered the Word of God to be the “experience” of personal, direct, non-verbal communication to the soul, most often, but not always, through the Bible. It was a clear subset of Kierkegaard’s existentialist religious faith. </a:t>
            </a:r>
          </a:p>
          <a:p>
            <a:r>
              <a:rPr lang="en-US" sz="2400" dirty="0"/>
              <a:t>	(Summer Seminar on Karl Barth: hosperspca.org Summer Seminars 2020)</a:t>
            </a:r>
          </a:p>
        </p:txBody>
      </p:sp>
    </p:spTree>
    <p:extLst>
      <p:ext uri="{BB962C8B-B14F-4D97-AF65-F5344CB8AC3E}">
        <p14:creationId xmlns:p14="http://schemas.microsoft.com/office/powerpoint/2010/main" val="16658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C. NOT EXISTENTIALISM</a:t>
            </a:r>
          </a:p>
          <a:p>
            <a:endParaRPr lang="en-US" sz="2400" b="1" dirty="0"/>
          </a:p>
          <a:p>
            <a:r>
              <a:rPr lang="en-US" sz="2400" dirty="0"/>
              <a:t>	2. Another expression is secular existentialism. </a:t>
            </a:r>
          </a:p>
          <a:p>
            <a:r>
              <a:rPr lang="en-US" sz="2400" dirty="0"/>
              <a:t>	Secular existentialism’s rallying cry was coined by French philosopher Jean Paul Sartre (1905-1980): “existence precedes essence.” </a:t>
            </a:r>
          </a:p>
          <a:p>
            <a:r>
              <a:rPr lang="en-US" sz="2400" dirty="0"/>
              <a:t>	His theory is that we arrive on the scene, we exist, with no pre-defined characteristics. We are then free (or we have the duty) to define ourselves, our purpose, moral values, goals, etc. </a:t>
            </a:r>
          </a:p>
          <a:p>
            <a:r>
              <a:rPr lang="en-US" sz="2400" dirty="0"/>
              <a:t>	Friedrich Nietzsche took this secular existentialism in a darker direction. The strong have a duty to control, even weed out </a:t>
            </a:r>
            <a:r>
              <a:rPr lang="en-US" sz="2400"/>
              <a:t>the weak</a:t>
            </a:r>
            <a:r>
              <a:rPr lang="en-US" sz="2400" dirty="0"/>
              <a:t>, to force their own essence on that of their inferiors. </a:t>
            </a:r>
          </a:p>
          <a:p>
            <a:r>
              <a:rPr lang="en-US" sz="2400" dirty="0"/>
              <a:t>	The “Übermensch” or “superman” is just that kind of hero who must do so. </a:t>
            </a:r>
          </a:p>
          <a:p>
            <a:r>
              <a:rPr lang="en-US" sz="2400" dirty="0"/>
              <a:t>	Adolf Hitler adopted some of this ideology in his proclaiming of a “master race.” </a:t>
            </a:r>
          </a:p>
        </p:txBody>
      </p:sp>
    </p:spTree>
    <p:extLst>
      <p:ext uri="{BB962C8B-B14F-4D97-AF65-F5344CB8AC3E}">
        <p14:creationId xmlns:p14="http://schemas.microsoft.com/office/powerpoint/2010/main" val="32450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25BEB4-1402-3E95-5FB8-B4D02FF69A80}"/>
              </a:ext>
            </a:extLst>
          </p:cNvPr>
          <p:cNvPicPr>
            <a:picLocks noChangeAspect="1"/>
          </p:cNvPicPr>
          <p:nvPr/>
        </p:nvPicPr>
        <p:blipFill>
          <a:blip r:embed="rId2"/>
          <a:stretch>
            <a:fillRect/>
          </a:stretch>
        </p:blipFill>
        <p:spPr>
          <a:xfrm>
            <a:off x="0" y="-19242"/>
            <a:ext cx="12157982" cy="6877242"/>
          </a:xfrm>
          <a:prstGeom prst="rect">
            <a:avLst/>
          </a:prstGeom>
        </p:spPr>
      </p:pic>
    </p:spTree>
    <p:extLst>
      <p:ext uri="{BB962C8B-B14F-4D97-AF65-F5344CB8AC3E}">
        <p14:creationId xmlns:p14="http://schemas.microsoft.com/office/powerpoint/2010/main" val="24611816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b="1" dirty="0"/>
              <a:t>C. NOT EXISTENTIALISM</a:t>
            </a:r>
          </a:p>
          <a:p>
            <a:endParaRPr lang="en-US" sz="2400" b="1" dirty="0"/>
          </a:p>
          <a:p>
            <a:r>
              <a:rPr lang="en-US" sz="2400" dirty="0"/>
              <a:t>	I actually lived through some of the “values clarification” era (1960s and 70s) in the US, where various tests or inventories including the “values auction” or “lifeboat” exercise supposedly helped one to choose their own values and create their own identity. </a:t>
            </a:r>
          </a:p>
          <a:p>
            <a:r>
              <a:rPr lang="en-US" sz="2400" dirty="0"/>
              <a:t>	Social media is the latest iteration of secular existentialism in which one must define (and perhaps justify) their existence by creating a profile on their home page. </a:t>
            </a:r>
          </a:p>
          <a:p>
            <a:r>
              <a:rPr lang="en-US" sz="2400" dirty="0"/>
              <a:t>	But, again, this is sheer humanism and naturalism. There is nothing supernatural restored here, only an alternative attempting to provide some sense of meaning or purpose.</a:t>
            </a:r>
          </a:p>
        </p:txBody>
      </p:sp>
    </p:spTree>
    <p:extLst>
      <p:ext uri="{BB962C8B-B14F-4D97-AF65-F5344CB8AC3E}">
        <p14:creationId xmlns:p14="http://schemas.microsoft.com/office/powerpoint/2010/main" val="19203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C. NOT EXISTENTIALISM</a:t>
            </a:r>
          </a:p>
          <a:p>
            <a:endParaRPr lang="en-US" sz="2400" b="1" dirty="0"/>
          </a:p>
          <a:p>
            <a:r>
              <a:rPr lang="en-US" sz="2400" dirty="0"/>
              <a:t>	3. Yet a third expression of existentialism, the leap of faith or attempt to escape from the closed system is mysticism. </a:t>
            </a:r>
          </a:p>
          <a:p>
            <a:r>
              <a:rPr lang="en-US" sz="2400" dirty="0"/>
              <a:t>	Eastern mystics, especially in Hinduism and later Buddhism, have claimed to encounter god or the ultimate through mind-numbing, thought-stopping meditative techniques, slipping into an altered state of consciousness.</a:t>
            </a:r>
          </a:p>
        </p:txBody>
      </p:sp>
    </p:spTree>
    <p:extLst>
      <p:ext uri="{BB962C8B-B14F-4D97-AF65-F5344CB8AC3E}">
        <p14:creationId xmlns:p14="http://schemas.microsoft.com/office/powerpoint/2010/main" val="7427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C. NOT EXISTENTIALISM</a:t>
            </a:r>
          </a:p>
          <a:p>
            <a:endParaRPr lang="en-US" sz="2400" b="1" dirty="0"/>
          </a:p>
          <a:p>
            <a:r>
              <a:rPr lang="en-US" sz="2400" dirty="0"/>
              <a:t>	Escape from the “closed system” could possibly be achieved, they suggested, though the use of hallucinogenic drugs. </a:t>
            </a:r>
          </a:p>
          <a:p>
            <a:r>
              <a:rPr lang="en-US" sz="2400" dirty="0"/>
              <a:t>	It is interesting to trace the philosophical trajectory of the Beatles through their career, starting out as sheer hedonists, but then turning to drugs (mysticism), and their pilgrimage east to learn from the Maharishi (also mysticism). </a:t>
            </a:r>
          </a:p>
          <a:p>
            <a:r>
              <a:rPr lang="en-US" sz="2400" dirty="0"/>
              <a:t>	Orthodoxy and Dreher are strong proponents of the mystical (encountering God directly, not mediated through his Word) approach.</a:t>
            </a:r>
          </a:p>
          <a:p>
            <a:endParaRPr lang="en-US" sz="2400" dirty="0"/>
          </a:p>
          <a:p>
            <a:r>
              <a:rPr lang="en-US" sz="2400" dirty="0"/>
              <a:t>	None of these hits the mark. What we are seeking in response to the anti-supernatural flattening of all of life is not escape from reality, but to live more fully in reality, in Schaeffer’s chair that sees both the natural and the supernatural. </a:t>
            </a:r>
          </a:p>
        </p:txBody>
      </p:sp>
    </p:spTree>
    <p:extLst>
      <p:ext uri="{BB962C8B-B14F-4D97-AF65-F5344CB8AC3E}">
        <p14:creationId xmlns:p14="http://schemas.microsoft.com/office/powerpoint/2010/main" val="583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D. NOT SUPER-SUPERNATURALISM</a:t>
            </a:r>
          </a:p>
          <a:p>
            <a:endParaRPr lang="en-US" sz="2400" b="1" dirty="0"/>
          </a:p>
          <a:p>
            <a:r>
              <a:rPr lang="en-US" sz="2400" dirty="0"/>
              <a:t>	And neither is are we seeking what Anglican-Evangelical theologian J.I. Packer has called “super-supernaturalism.” </a:t>
            </a:r>
          </a:p>
          <a:p>
            <a:r>
              <a:rPr lang="en-US" sz="2400" dirty="0"/>
              <a:t>	As we will find in the third seminar, every aspect of the biblical faith is supernatural. </a:t>
            </a:r>
          </a:p>
          <a:p>
            <a:r>
              <a:rPr lang="en-US" sz="2400" dirty="0"/>
              <a:t>	To be a Christian necessarily involves sitting in Schaeffer’s chair of faith, recognizing both “halves of the orange,” the visible, natural world and the invisible, supernatural world. </a:t>
            </a:r>
          </a:p>
          <a:p>
            <a:r>
              <a:rPr lang="en-US" sz="2400" dirty="0"/>
              <a:t>	But for some, the faith must involve something more. </a:t>
            </a:r>
          </a:p>
          <a:p>
            <a:r>
              <a:rPr lang="en-US" sz="2400" dirty="0"/>
              <a:t>	There must be constant, regular displays of the super-supernatural: signs and wonders, miracles. </a:t>
            </a:r>
          </a:p>
          <a:p>
            <a:r>
              <a:rPr lang="en-US" sz="2400" dirty="0"/>
              <a:t>	If it’s not weird, strange, unexplainable, breaking the “uniformity of natural causes,” then it is not truly “spiritual,” in their view. </a:t>
            </a:r>
          </a:p>
        </p:txBody>
      </p:sp>
    </p:spTree>
    <p:extLst>
      <p:ext uri="{BB962C8B-B14F-4D97-AF65-F5344CB8AC3E}">
        <p14:creationId xmlns:p14="http://schemas.microsoft.com/office/powerpoint/2010/main" val="320148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554545"/>
          </a:xfrm>
          <a:prstGeom prst="rect">
            <a:avLst/>
          </a:prstGeom>
          <a:noFill/>
        </p:spPr>
        <p:txBody>
          <a:bodyPr wrap="square" rtlCol="0">
            <a:spAutoFit/>
          </a:bodyPr>
          <a:lstStyle/>
          <a:p>
            <a:r>
              <a:rPr lang="en-US" sz="2400" b="1" dirty="0"/>
              <a:t>(REVIEW) II. EIGHT WORDS THAT CHANGED THE WORLD</a:t>
            </a:r>
          </a:p>
          <a:p>
            <a:endParaRPr lang="en-US" sz="2400" b="1" dirty="0"/>
          </a:p>
          <a:p>
            <a:r>
              <a:rPr lang="en-US" sz="2400" dirty="0"/>
              <a:t>	Christian theologian Francis Schaeffer points to eight words that have deeply impacted and governed the modern world: </a:t>
            </a:r>
          </a:p>
          <a:p>
            <a:endParaRPr lang="en-US" sz="2400" dirty="0"/>
          </a:p>
          <a:p>
            <a:r>
              <a:rPr lang="en-US" sz="4000" dirty="0"/>
              <a:t>“uniformity of natural causes in a closed system.” </a:t>
            </a:r>
          </a:p>
        </p:txBody>
      </p:sp>
    </p:spTree>
    <p:extLst>
      <p:ext uri="{BB962C8B-B14F-4D97-AF65-F5344CB8AC3E}">
        <p14:creationId xmlns:p14="http://schemas.microsoft.com/office/powerpoint/2010/main" val="18731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D. NOT SUPER-SUPERNATURALISM</a:t>
            </a:r>
          </a:p>
          <a:p>
            <a:endParaRPr lang="en-US" sz="2400" b="1" dirty="0"/>
          </a:p>
          <a:p>
            <a:r>
              <a:rPr lang="en-US" sz="2400" dirty="0"/>
              <a:t>	This is possibly an expression of the yearning of the spiritists of the 1850s with their seances and supposed communications from angels. Perhaps the super-supernaturalists are feeling the same missing element, something numinous, odd, uncanny. </a:t>
            </a:r>
          </a:p>
          <a:p>
            <a:r>
              <a:rPr lang="en-US" sz="2400" dirty="0"/>
              <a:t>	What we may forget is that there were long periods in biblical history when there were no miracles. Yet people still believed. </a:t>
            </a:r>
          </a:p>
          <a:p>
            <a:r>
              <a:rPr lang="en-US" sz="2400" dirty="0"/>
              <a:t>	The real eras of super-supernatural activity took place in the time of Moses, of Elijah and Elisha, and of our Lord Jesus and his apostles, although in the case of the apostles, even their later years, the miracles became less frequent so that Paul could simply tell Timothy to “</a:t>
            </a:r>
            <a:r>
              <a:rPr lang="en-US" sz="2400" i="1" dirty="0"/>
              <a:t>use a little wine for the sake of your stomach and your frequent ailments</a:t>
            </a:r>
            <a:r>
              <a:rPr lang="en-US" sz="2400" dirty="0"/>
              <a:t>.” (1 Tim. 5:23) </a:t>
            </a:r>
          </a:p>
          <a:p>
            <a:r>
              <a:rPr lang="en-US" sz="2400" dirty="0"/>
              <a:t>	He did not tell him to “claim authority” over his stomach problems nor to cast out the demon of gas and bloating. </a:t>
            </a:r>
          </a:p>
        </p:txBody>
      </p:sp>
    </p:spTree>
    <p:extLst>
      <p:ext uri="{BB962C8B-B14F-4D97-AF65-F5344CB8AC3E}">
        <p14:creationId xmlns:p14="http://schemas.microsoft.com/office/powerpoint/2010/main" val="248377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D. NOT SUPER-SUPERNATURALISM</a:t>
            </a:r>
          </a:p>
          <a:p>
            <a:endParaRPr lang="en-US" sz="2400" b="1" dirty="0"/>
          </a:p>
          <a:p>
            <a:r>
              <a:rPr lang="en-US" sz="2400" dirty="0"/>
              <a:t>	Our Pentecostalist friends seem fixated on miracles, speaking in tongues, words of knowledge, acts of divine healing. </a:t>
            </a:r>
          </a:p>
          <a:p>
            <a:r>
              <a:rPr lang="en-US" sz="2400" dirty="0"/>
              <a:t>	Part of this, apparently, is for the sake of evangelism. </a:t>
            </a:r>
          </a:p>
          <a:p>
            <a:r>
              <a:rPr lang="en-US" sz="2400" dirty="0"/>
              <a:t>	The problem with unbelievers, they think, is that they lack evidence. </a:t>
            </a:r>
          </a:p>
          <a:p>
            <a:r>
              <a:rPr lang="en-US" sz="2400" dirty="0"/>
              <a:t>	So if you can show them a miracle, they will be compelled to believe. Of course, Elijah called down fire from heaven, and the people seemed to believe in the Lord. But not long after that, it was business as usual. </a:t>
            </a:r>
          </a:p>
        </p:txBody>
      </p:sp>
    </p:spTree>
    <p:extLst>
      <p:ext uri="{BB962C8B-B14F-4D97-AF65-F5344CB8AC3E}">
        <p14:creationId xmlns:p14="http://schemas.microsoft.com/office/powerpoint/2010/main" val="18718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b="1" dirty="0"/>
              <a:t>D. NOT SUPER-SUPERNATURALISM</a:t>
            </a:r>
          </a:p>
          <a:p>
            <a:endParaRPr lang="en-US" sz="2400" b="1" dirty="0"/>
          </a:p>
          <a:p>
            <a:r>
              <a:rPr lang="en-US" sz="2400" dirty="0"/>
              <a:t>	Our Lord Jesus Christ performed many convincing proofs. Thousands ate of the loaves and fishes, for example. Yet, after the resurrection, only one hundred and twenty gathered in the upper room. </a:t>
            </a:r>
          </a:p>
          <a:p>
            <a:r>
              <a:rPr lang="en-US" sz="2400" dirty="0"/>
              <a:t>	Pentecostals hold that if they can produce a miracle, then the unconvinced will be compelled to believe. </a:t>
            </a:r>
          </a:p>
          <a:p>
            <a:r>
              <a:rPr lang="en-US" sz="2400" dirty="0"/>
              <a:t>	The Bible teaches that every human being is born dead in trespasses and sins. The only thing that can save any sinner is a miracle: the Holy Spirit must first regenerate their dead heart to make them alive in Christ, the inward miracle of the new birth, and then they will believe. We celebrate the miracle of the new birth with every conversion to Christ, the miraculous, (did you hear it?) supernatural work of the Holy Spirit. </a:t>
            </a:r>
          </a:p>
          <a:p>
            <a:r>
              <a:rPr lang="en-US" sz="2400" dirty="0"/>
              <a:t>	And the Bible itself does not call us to trust new miracles, but to trust the miracles of the incarnation, the atonement, and the resurrection of CHRIST!</a:t>
            </a:r>
          </a:p>
        </p:txBody>
      </p:sp>
    </p:spTree>
    <p:extLst>
      <p:ext uri="{BB962C8B-B14F-4D97-AF65-F5344CB8AC3E}">
        <p14:creationId xmlns:p14="http://schemas.microsoft.com/office/powerpoint/2010/main" val="36304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D. NOT SUPER-SUPERNATURALISM</a:t>
            </a:r>
          </a:p>
          <a:p>
            <a:endParaRPr lang="en-US" sz="2400" b="1" dirty="0"/>
          </a:p>
          <a:p>
            <a:r>
              <a:rPr lang="en-US" sz="2400" dirty="0"/>
              <a:t>	Of course, the more recent movement known as the New Apostolic Reformation, has taken this to a whole new level. </a:t>
            </a:r>
          </a:p>
          <a:p>
            <a:r>
              <a:rPr lang="en-US" sz="2400" dirty="0"/>
              <a:t>	In 2023 I gave an entire seminar on this bizarre corruption of the biblical faith, so I won’t repeat all of that here. (hosperspca.org Summer Seminars, 2023) </a:t>
            </a:r>
          </a:p>
          <a:p>
            <a:r>
              <a:rPr lang="en-US" sz="2400" dirty="0"/>
              <a:t>	The basic premise is that we have recently moved into that terrible time of the “last days.” </a:t>
            </a:r>
          </a:p>
          <a:p>
            <a:r>
              <a:rPr lang="en-US" sz="2400" dirty="0"/>
              <a:t>	Because things are going to become so treacherous and adversarial, God has reestablished the ancient offices of prophet and even apostle to the church. </a:t>
            </a:r>
          </a:p>
          <a:p>
            <a:r>
              <a:rPr lang="en-US" sz="2400" dirty="0"/>
              <a:t>	These prophets truly speak for God with new revelation that the church desperately needs for these perilous times. And you must, must listen to these prophets (even though they have prophesied things that clearly did not come to pass).</a:t>
            </a:r>
          </a:p>
        </p:txBody>
      </p:sp>
    </p:spTree>
    <p:extLst>
      <p:ext uri="{BB962C8B-B14F-4D97-AF65-F5344CB8AC3E}">
        <p14:creationId xmlns:p14="http://schemas.microsoft.com/office/powerpoint/2010/main" val="57665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D. NOT SUPER-SUPERNATURALISM</a:t>
            </a:r>
          </a:p>
          <a:p>
            <a:endParaRPr lang="en-US" sz="2400" b="1" dirty="0"/>
          </a:p>
          <a:p>
            <a:r>
              <a:rPr lang="en-US" sz="2400" dirty="0"/>
              <a:t>	And these new “apostles” bear the same authority in the church as the apostles of old, on a par with Scripture itself which was given by apostolic authority of the old order. </a:t>
            </a:r>
          </a:p>
          <a:p>
            <a:r>
              <a:rPr lang="en-US" sz="2400" dirty="0"/>
              <a:t>	This false teaching is frightening to me. </a:t>
            </a:r>
          </a:p>
          <a:p>
            <a:r>
              <a:rPr lang="en-US" sz="2400" dirty="0"/>
              <a:t>	The potential for spiritual abuse in the church is enormous, almost guaranteed. </a:t>
            </a:r>
          </a:p>
          <a:p>
            <a:r>
              <a:rPr lang="en-US" sz="2400" dirty="0"/>
              <a:t>	After all, who can say “no” to an apostle?! </a:t>
            </a:r>
          </a:p>
          <a:p>
            <a:r>
              <a:rPr lang="en-US" sz="2400" dirty="0"/>
              <a:t>	Such authority, in my opinion, could not be safely wielded by any man alive today, especially when the whole thing is unbiblical nonsense in the first place. </a:t>
            </a:r>
          </a:p>
        </p:txBody>
      </p:sp>
    </p:spTree>
    <p:extLst>
      <p:ext uri="{BB962C8B-B14F-4D97-AF65-F5344CB8AC3E}">
        <p14:creationId xmlns:p14="http://schemas.microsoft.com/office/powerpoint/2010/main" val="170683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b="1" dirty="0"/>
              <a:t>D. NOT SUPER-SUPERNATURALISM</a:t>
            </a:r>
          </a:p>
          <a:p>
            <a:endParaRPr lang="en-US" sz="2400" b="1" dirty="0"/>
          </a:p>
          <a:p>
            <a:r>
              <a:rPr lang="en-US" sz="2400" dirty="0"/>
              <a:t>	And the fatal flaw in this silliness is in their claim that we have now, at last, recently entered into “the last days.” </a:t>
            </a:r>
          </a:p>
          <a:p>
            <a:r>
              <a:rPr lang="en-US" sz="2400" dirty="0"/>
              <a:t>	Um, we entered into the last days at the resurrection of Christ. </a:t>
            </a:r>
          </a:p>
          <a:p>
            <a:r>
              <a:rPr lang="en-US" sz="2400" dirty="0"/>
              <a:t>	Hebrews 1:1-2 makes this abundantly clear: “</a:t>
            </a:r>
            <a:r>
              <a:rPr lang="en-US" sz="2400" i="1" dirty="0"/>
              <a:t>Long ago, at many times and in many ways, God spoke to our fathers by the prophets, </a:t>
            </a:r>
            <a:r>
              <a:rPr lang="en-US" sz="2400" i="1" u="sng" dirty="0"/>
              <a:t>but in these last days</a:t>
            </a:r>
            <a:r>
              <a:rPr lang="en-US" sz="2400" i="1" dirty="0"/>
              <a:t> he has spoken to us by his Son, whom he appointed the heir of all things, through whom also he created the world.</a:t>
            </a:r>
            <a:r>
              <a:rPr lang="en-US" sz="2400" dirty="0"/>
              <a:t>” </a:t>
            </a:r>
          </a:p>
        </p:txBody>
      </p:sp>
    </p:spTree>
    <p:extLst>
      <p:ext uri="{BB962C8B-B14F-4D97-AF65-F5344CB8AC3E}">
        <p14:creationId xmlns:p14="http://schemas.microsoft.com/office/powerpoint/2010/main" val="106785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b="1" dirty="0"/>
              <a:t>D. NOT SUPER-SUPERNATURALISM</a:t>
            </a:r>
          </a:p>
          <a:p>
            <a:endParaRPr lang="en-US" sz="2400" b="1" dirty="0"/>
          </a:p>
          <a:p>
            <a:r>
              <a:rPr lang="en-US" sz="2400" dirty="0"/>
              <a:t>	There is no arbitrary “last days” that commenced some time after that. What should we call them: the “last, last days,” or the “actual last days,” or the “real last days”? </a:t>
            </a:r>
          </a:p>
          <a:p>
            <a:r>
              <a:rPr lang="en-US" sz="2400" dirty="0"/>
              <a:t>	The whole silly scheme founders on the rocky shore of plain and evident biblical teaching. </a:t>
            </a:r>
          </a:p>
        </p:txBody>
      </p:sp>
    </p:spTree>
    <p:extLst>
      <p:ext uri="{BB962C8B-B14F-4D97-AF65-F5344CB8AC3E}">
        <p14:creationId xmlns:p14="http://schemas.microsoft.com/office/powerpoint/2010/main" val="317497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b="1" dirty="0"/>
              <a:t>WHAT ARE WE SEEKING?</a:t>
            </a:r>
          </a:p>
          <a:p>
            <a:endParaRPr lang="en-US" sz="2400" dirty="0"/>
          </a:p>
          <a:p>
            <a:r>
              <a:rPr lang="en-US" sz="2400" dirty="0"/>
              <a:t>	So, if it’s not emotionalism, re-enchantment, existentialist self-expression/self-validation, or super-supernaturalism, what exactly is it that the anti-supernaturalists have mostly succeeded in draining from secular society and from the Christian life and experience of many churchgoers? </a:t>
            </a:r>
          </a:p>
          <a:p>
            <a:r>
              <a:rPr lang="en-US" sz="2400" dirty="0"/>
              <a:t>	What’s truly missing in the flat, one-dimensional, this-world-only, meaningless and hopeless existence of modernity? </a:t>
            </a:r>
          </a:p>
          <a:p>
            <a:r>
              <a:rPr lang="en-US" sz="2400" dirty="0"/>
              <a:t>	And what’s also missing from the Christian experience of so many in the church? </a:t>
            </a:r>
          </a:p>
        </p:txBody>
      </p:sp>
    </p:spTree>
    <p:extLst>
      <p:ext uri="{BB962C8B-B14F-4D97-AF65-F5344CB8AC3E}">
        <p14:creationId xmlns:p14="http://schemas.microsoft.com/office/powerpoint/2010/main" val="31546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938992"/>
          </a:xfrm>
          <a:prstGeom prst="rect">
            <a:avLst/>
          </a:prstGeom>
          <a:noFill/>
        </p:spPr>
        <p:txBody>
          <a:bodyPr wrap="square" rtlCol="0">
            <a:spAutoFit/>
          </a:bodyPr>
          <a:lstStyle/>
          <a:p>
            <a:r>
              <a:rPr lang="en-US" sz="2400" b="1" dirty="0"/>
              <a:t>WHAT ARE WE SEEKING?</a:t>
            </a:r>
          </a:p>
          <a:p>
            <a:endParaRPr lang="en-US" sz="2400" dirty="0"/>
          </a:p>
          <a:p>
            <a:r>
              <a:rPr lang="en-US" sz="2400" dirty="0"/>
              <a:t>	Matthew Bingham has recently written a book that has drawn attention from many, conservative, Reformed leaders, </a:t>
            </a:r>
            <a:r>
              <a:rPr lang="en-US" sz="2400" i="1" dirty="0"/>
              <a:t>A Heart Aflame for God: A Reformed Approach to Spiritual Formation.</a:t>
            </a:r>
            <a:r>
              <a:rPr lang="en-US" sz="2400" dirty="0"/>
              <a:t> It’s a good book, I recommend it. </a:t>
            </a:r>
          </a:p>
        </p:txBody>
      </p:sp>
    </p:spTree>
    <p:extLst>
      <p:ext uri="{BB962C8B-B14F-4D97-AF65-F5344CB8AC3E}">
        <p14:creationId xmlns:p14="http://schemas.microsoft.com/office/powerpoint/2010/main" val="26914855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0E52FB-C145-CCE0-4358-2A5A24CFC1FA}"/>
              </a:ext>
            </a:extLst>
          </p:cNvPr>
          <p:cNvPicPr>
            <a:picLocks noChangeAspect="1"/>
          </p:cNvPicPr>
          <p:nvPr/>
        </p:nvPicPr>
        <p:blipFill>
          <a:blip r:embed="rId2"/>
          <a:stretch>
            <a:fillRect/>
          </a:stretch>
        </p:blipFill>
        <p:spPr>
          <a:xfrm>
            <a:off x="3856384" y="51217"/>
            <a:ext cx="4462668" cy="6730581"/>
          </a:xfrm>
          <a:prstGeom prst="rect">
            <a:avLst/>
          </a:prstGeom>
        </p:spPr>
      </p:pic>
    </p:spTree>
    <p:extLst>
      <p:ext uri="{BB962C8B-B14F-4D97-AF65-F5344CB8AC3E}">
        <p14:creationId xmlns:p14="http://schemas.microsoft.com/office/powerpoint/2010/main" val="195617970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50194</TotalTime>
  <Words>10662</Words>
  <Application>Microsoft Office PowerPoint</Application>
  <PresentationFormat>Widescreen</PresentationFormat>
  <Paragraphs>594</Paragraphs>
  <Slides>109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109</vt:i4>
      </vt:variant>
    </vt:vector>
  </HeadingPairs>
  <TitlesOfParts>
    <vt:vector size="113" baseType="lpstr">
      <vt:lpstr>Arial</vt:lpstr>
      <vt:lpstr>Calibri</vt:lpstr>
      <vt:lpstr>Corbel</vt:lpstr>
      <vt:lpstr>Depth</vt:lpstr>
      <vt:lpstr>PowerPoint Presentation</vt:lpstr>
      <vt:lpstr> RESTORING the  Supernatural Christian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105 Intro to Ethics</dc:title>
  <dc:creator>Brian Janssen</dc:creator>
  <cp:lastModifiedBy>Brian Janssen</cp:lastModifiedBy>
  <cp:revision>155</cp:revision>
  <dcterms:created xsi:type="dcterms:W3CDTF">2019-01-03T19:20:24Z</dcterms:created>
  <dcterms:modified xsi:type="dcterms:W3CDTF">2026-06-17T13:56:11Z</dcterms:modified>
</cp:coreProperties>
</file>