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5" r:id="rId1"/>
  </p:sldMasterIdLst>
  <p:notesMasterIdLst>
    <p:notesMasterId r:id="rId92"/>
  </p:notesMasterIdLst>
  <p:sldIdLst>
    <p:sldId id="614" r:id="rId2"/>
    <p:sldId id="641" r:id="rId3"/>
    <p:sldId id="2995" r:id="rId4"/>
    <p:sldId id="2996" r:id="rId5"/>
    <p:sldId id="642" r:id="rId6"/>
    <p:sldId id="643" r:id="rId7"/>
    <p:sldId id="663" r:id="rId8"/>
    <p:sldId id="664" r:id="rId9"/>
    <p:sldId id="665" r:id="rId10"/>
    <p:sldId id="666" r:id="rId11"/>
    <p:sldId id="667" r:id="rId12"/>
    <p:sldId id="2997" r:id="rId13"/>
    <p:sldId id="2999" r:id="rId14"/>
    <p:sldId id="2998" r:id="rId15"/>
    <p:sldId id="684" r:id="rId16"/>
    <p:sldId id="668" r:id="rId17"/>
    <p:sldId id="1944" r:id="rId18"/>
    <p:sldId id="685" r:id="rId19"/>
    <p:sldId id="686" r:id="rId20"/>
    <p:sldId id="2847" r:id="rId21"/>
    <p:sldId id="2993" r:id="rId22"/>
    <p:sldId id="2848" r:id="rId23"/>
    <p:sldId id="687" r:id="rId24"/>
    <p:sldId id="3000" r:id="rId25"/>
    <p:sldId id="3001" r:id="rId26"/>
    <p:sldId id="688" r:id="rId27"/>
    <p:sldId id="689" r:id="rId28"/>
    <p:sldId id="3042" r:id="rId29"/>
    <p:sldId id="3039" r:id="rId30"/>
    <p:sldId id="3014" r:id="rId31"/>
    <p:sldId id="3040" r:id="rId32"/>
    <p:sldId id="3041" r:id="rId33"/>
    <p:sldId id="3034" r:id="rId34"/>
    <p:sldId id="690" r:id="rId35"/>
    <p:sldId id="3044" r:id="rId36"/>
    <p:sldId id="3043" r:id="rId37"/>
    <p:sldId id="616" r:id="rId38"/>
    <p:sldId id="617" r:id="rId39"/>
    <p:sldId id="2994" r:id="rId40"/>
    <p:sldId id="618" r:id="rId41"/>
    <p:sldId id="622" r:id="rId42"/>
    <p:sldId id="623" r:id="rId43"/>
    <p:sldId id="624" r:id="rId44"/>
    <p:sldId id="625" r:id="rId45"/>
    <p:sldId id="627" r:id="rId46"/>
    <p:sldId id="628" r:id="rId47"/>
    <p:sldId id="629" r:id="rId48"/>
    <p:sldId id="630" r:id="rId49"/>
    <p:sldId id="626" r:id="rId50"/>
    <p:sldId id="635" r:id="rId51"/>
    <p:sldId id="631" r:id="rId52"/>
    <p:sldId id="619" r:id="rId53"/>
    <p:sldId id="636" r:id="rId54"/>
    <p:sldId id="637" r:id="rId55"/>
    <p:sldId id="638" r:id="rId56"/>
    <p:sldId id="691" r:id="rId57"/>
    <p:sldId id="639" r:id="rId58"/>
    <p:sldId id="634" r:id="rId59"/>
    <p:sldId id="640" r:id="rId60"/>
    <p:sldId id="1942" r:id="rId61"/>
    <p:sldId id="1938" r:id="rId62"/>
    <p:sldId id="1939" r:id="rId63"/>
    <p:sldId id="1940" r:id="rId64"/>
    <p:sldId id="1943" r:id="rId65"/>
    <p:sldId id="1909" r:id="rId66"/>
    <p:sldId id="1903" r:id="rId67"/>
    <p:sldId id="1911" r:id="rId68"/>
    <p:sldId id="1934" r:id="rId69"/>
    <p:sldId id="1935" r:id="rId70"/>
    <p:sldId id="1912" r:id="rId71"/>
    <p:sldId id="1933" r:id="rId72"/>
    <p:sldId id="1936" r:id="rId73"/>
    <p:sldId id="1913" r:id="rId74"/>
    <p:sldId id="3009" r:id="rId75"/>
    <p:sldId id="3010" r:id="rId76"/>
    <p:sldId id="3025" r:id="rId77"/>
    <p:sldId id="3011" r:id="rId78"/>
    <p:sldId id="3033" r:id="rId79"/>
    <p:sldId id="3012" r:id="rId80"/>
    <p:sldId id="3013" r:id="rId81"/>
    <p:sldId id="3015" r:id="rId82"/>
    <p:sldId id="3016" r:id="rId83"/>
    <p:sldId id="3017" r:id="rId84"/>
    <p:sldId id="3026" r:id="rId85"/>
    <p:sldId id="3027" r:id="rId86"/>
    <p:sldId id="3028" r:id="rId87"/>
    <p:sldId id="3029" r:id="rId88"/>
    <p:sldId id="3030" r:id="rId89"/>
    <p:sldId id="3031" r:id="rId90"/>
    <p:sldId id="3032" r:id="rId9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1" autoAdjust="0"/>
    <p:restoredTop sz="94660"/>
  </p:normalViewPr>
  <p:slideViewPr>
    <p:cSldViewPr snapToGrid="0">
      <p:cViewPr varScale="1">
        <p:scale>
          <a:sx n="64" d="100"/>
          <a:sy n="64" d="100"/>
        </p:scale>
        <p:origin x="560"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theme" Target="theme/theme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055EAD-AAAF-4D33-9B25-1F7C9F3AD2EE}" type="datetimeFigureOut">
              <a:rPr lang="en-US" smtClean="0"/>
              <a:pPr/>
              <a:t>6/12/2026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A6BD32-D03D-4564-B0A4-96B1F2040279}" type="slidenum">
              <a:rPr lang="en-US" smtClean="0"/>
              <a:pPr/>
              <a:t>‹#›</a:t>
            </a:fld>
            <a:endParaRPr lang="en-US"/>
          </a:p>
        </p:txBody>
      </p:sp>
    </p:spTree>
    <p:extLst>
      <p:ext uri="{BB962C8B-B14F-4D97-AF65-F5344CB8AC3E}">
        <p14:creationId xmlns:p14="http://schemas.microsoft.com/office/powerpoint/2010/main" val="26078712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a:t>
            </a:r>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20</a:t>
            </a:fld>
            <a:endParaRPr lang="en-US" dirty="0"/>
          </a:p>
        </p:txBody>
      </p:sp>
    </p:spTree>
    <p:extLst>
      <p:ext uri="{BB962C8B-B14F-4D97-AF65-F5344CB8AC3E}">
        <p14:creationId xmlns:p14="http://schemas.microsoft.com/office/powerpoint/2010/main" val="1230908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a:t>
            </a:r>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22</a:t>
            </a:fld>
            <a:endParaRPr lang="en-US" dirty="0"/>
          </a:p>
        </p:txBody>
      </p:sp>
    </p:spTree>
    <p:extLst>
      <p:ext uri="{BB962C8B-B14F-4D97-AF65-F5344CB8AC3E}">
        <p14:creationId xmlns:p14="http://schemas.microsoft.com/office/powerpoint/2010/main" val="4072020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1A6BD32-D03D-4564-B0A4-96B1F2040279}" type="slidenum">
              <a:rPr lang="en-US" smtClean="0"/>
              <a:pPr/>
              <a:t>51</a:t>
            </a:fld>
            <a:endParaRPr lang="en-US"/>
          </a:p>
        </p:txBody>
      </p:sp>
    </p:spTree>
    <p:extLst>
      <p:ext uri="{BB962C8B-B14F-4D97-AF65-F5344CB8AC3E}">
        <p14:creationId xmlns:p14="http://schemas.microsoft.com/office/powerpoint/2010/main" val="18550480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smtClean="0"/>
              <a:pPr/>
              <a:t>6/12/2026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5915450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B80C674-7DFC-42FE-B9CD-82963CDB1557}" type="datetimeFigureOut">
              <a:rPr lang="en-US" smtClean="0"/>
              <a:pPr/>
              <a:t>6/12/2026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8807809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076456F-F47D-4F25-8053-2A695DA0CA7D}" type="datetimeFigureOut">
              <a:rPr lang="en-US" smtClean="0"/>
              <a:pPr/>
              <a:t>6/12/2026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441849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D6C7379-69CC-4837-9905-BEBA22830C8A}" type="datetimeFigureOut">
              <a:rPr lang="en-US" smtClean="0"/>
              <a:pPr/>
              <a:t>6/12/2026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0077559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9EB8B7E-8AEE-4F10-BFEE-C999AD004D36}" type="datetimeFigureOut">
              <a:rPr lang="en-US" smtClean="0"/>
              <a:pPr/>
              <a:t>6/12/2026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5631893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668F3F9-58BC-440B-B37B-805B9055EF92}" type="datetimeFigureOut">
              <a:rPr lang="en-US" smtClean="0"/>
              <a:pPr/>
              <a:t>6/12/2026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1724654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D5A53AF-48EA-489D-8260-9DCAB666386A}" type="datetimeFigureOut">
              <a:rPr lang="en-US" smtClean="0"/>
              <a:pPr/>
              <a:t>6/12/2026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6426836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smtClean="0"/>
              <a:pPr/>
              <a:t>6/12/2026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223774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smtClean="0"/>
              <a:pPr/>
              <a:t>6/12/2026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228976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smtClean="0"/>
              <a:pPr/>
              <a:t>6/12/2026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9190653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smtClean="0"/>
              <a:pPr/>
              <a:t>6/12/2026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8986235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smtClean="0"/>
              <a:pPr/>
              <a:t>6/12/2026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634012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smtClean="0"/>
              <a:pPr/>
              <a:t>6/12/2026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6391469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smtClean="0"/>
              <a:pPr/>
              <a:t>6/12/2026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108956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smtClean="0"/>
              <a:pPr/>
              <a:t>6/12/2026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8151515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7D1BD23-6E54-4D9D-AD88-A2813C73CC25}" type="datetimeFigureOut">
              <a:rPr lang="en-US" smtClean="0"/>
              <a:pPr/>
              <a:t>6/12/2026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335726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471A834-4F3C-4AF9-9C74-05EC35A0F292}" type="datetimeFigureOut">
              <a:rPr lang="en-US" smtClean="0"/>
              <a:pPr/>
              <a:t>6/12/2026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6231185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smtClean="0"/>
              <a:pPr/>
              <a:t>6/12/2026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843285196"/>
      </p:ext>
    </p:extLst>
  </p:cSld>
  <p:clrMap bg1="dk1" tx1="lt1" bg2="dk2" tx2="lt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77225" y="1797978"/>
            <a:ext cx="9144000" cy="2383604"/>
          </a:xfrm>
        </p:spPr>
        <p:txBody>
          <a:bodyPr>
            <a:normAutofit/>
          </a:bodyPr>
          <a:lstStyle/>
          <a:p>
            <a:r>
              <a:rPr lang="en-US" sz="7200" dirty="0"/>
              <a:t> </a:t>
            </a:r>
            <a:r>
              <a:rPr lang="en-US" sz="7200" i="1" dirty="0"/>
              <a:t>RESTORING</a:t>
            </a:r>
            <a:r>
              <a:rPr lang="en-US" sz="7200" dirty="0"/>
              <a:t> the </a:t>
            </a:r>
            <a:br>
              <a:rPr lang="en-US" sz="7200" dirty="0"/>
            </a:br>
            <a:r>
              <a:rPr lang="en-US" sz="7200" dirty="0"/>
              <a:t>Supernatural Christian Faith</a:t>
            </a:r>
          </a:p>
        </p:txBody>
      </p:sp>
      <p:sp>
        <p:nvSpPr>
          <p:cNvPr id="3" name="Subtitle 2"/>
          <p:cNvSpPr>
            <a:spLocks noGrp="1"/>
          </p:cNvSpPr>
          <p:nvPr>
            <p:ph type="subTitle" idx="1"/>
          </p:nvPr>
        </p:nvSpPr>
        <p:spPr>
          <a:xfrm>
            <a:off x="1047964" y="4441350"/>
            <a:ext cx="10357351" cy="754025"/>
          </a:xfrm>
        </p:spPr>
        <p:txBody>
          <a:bodyPr>
            <a:normAutofit fontScale="47500" lnSpcReduction="20000"/>
          </a:bodyPr>
          <a:lstStyle/>
          <a:p>
            <a:r>
              <a:rPr lang="en-US" sz="6700" kern="0" dirty="0"/>
              <a:t>Seminar 1: </a:t>
            </a:r>
            <a:r>
              <a:rPr lang="en-US" sz="6700" b="1" kern="0" dirty="0"/>
              <a:t>“THE RISE OF ANTI-SUPERNATURALISM”</a:t>
            </a:r>
            <a:endParaRPr lang="en-US" sz="6700" kern="0" dirty="0"/>
          </a:p>
        </p:txBody>
      </p:sp>
    </p:spTree>
    <p:extLst>
      <p:ext uri="{BB962C8B-B14F-4D97-AF65-F5344CB8AC3E}">
        <p14:creationId xmlns:p14="http://schemas.microsoft.com/office/powerpoint/2010/main" val="15138030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3416320"/>
          </a:xfrm>
          <a:prstGeom prst="rect">
            <a:avLst/>
          </a:prstGeom>
          <a:noFill/>
        </p:spPr>
        <p:txBody>
          <a:bodyPr wrap="square" rtlCol="0">
            <a:spAutoFit/>
          </a:bodyPr>
          <a:lstStyle/>
          <a:p>
            <a:r>
              <a:rPr lang="en-US" sz="2400" b="1" dirty="0"/>
              <a:t>INTRODUCTION</a:t>
            </a:r>
          </a:p>
          <a:p>
            <a:endParaRPr lang="en-US" sz="2400" dirty="0"/>
          </a:p>
          <a:p>
            <a:r>
              <a:rPr lang="en-US" sz="2400" dirty="0"/>
              <a:t>	The contemporary experiment of whole cultures devoted to anti-supernaturalism, as in Western civilization of our day (and much more so in other parts of the world), demonstrates the costly, harsh, vicious downside of this flat, futureless worldview. </a:t>
            </a:r>
          </a:p>
          <a:p>
            <a:r>
              <a:rPr lang="en-US" sz="2400" dirty="0"/>
              <a:t>	We have been languishing in the throes of its bleak hopelessness for several decades. </a:t>
            </a:r>
          </a:p>
          <a:p>
            <a:endParaRPr lang="en-US" sz="2400" dirty="0"/>
          </a:p>
        </p:txBody>
      </p:sp>
    </p:spTree>
    <p:extLst>
      <p:ext uri="{BB962C8B-B14F-4D97-AF65-F5344CB8AC3E}">
        <p14:creationId xmlns:p14="http://schemas.microsoft.com/office/powerpoint/2010/main" val="2584682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1938992"/>
          </a:xfrm>
          <a:prstGeom prst="rect">
            <a:avLst/>
          </a:prstGeom>
          <a:noFill/>
        </p:spPr>
        <p:txBody>
          <a:bodyPr wrap="square" rtlCol="0">
            <a:spAutoFit/>
          </a:bodyPr>
          <a:lstStyle/>
          <a:p>
            <a:r>
              <a:rPr lang="en-US" sz="2400" b="1" dirty="0"/>
              <a:t>I. THE DIVORCE BETWEEN NATURE AND GRACE</a:t>
            </a:r>
          </a:p>
          <a:p>
            <a:endParaRPr lang="en-US" sz="2400" b="1" dirty="0"/>
          </a:p>
          <a:p>
            <a:r>
              <a:rPr lang="en-US" sz="2400" dirty="0"/>
              <a:t>	In his short book, </a:t>
            </a:r>
            <a:r>
              <a:rPr lang="en-US" sz="2400" i="1" dirty="0"/>
              <a:t>Escape from Reason,</a:t>
            </a:r>
            <a:r>
              <a:rPr lang="en-US" sz="2400" dirty="0"/>
              <a:t> Christian thinker Francis A. Schaeffer locates the origin of this anti-supernaturalist development in the teachings of the most prominent theologian of the Roman Church, Thomas Aquinas (1222-1274). </a:t>
            </a:r>
          </a:p>
        </p:txBody>
      </p:sp>
    </p:spTree>
    <p:extLst>
      <p:ext uri="{BB962C8B-B14F-4D97-AF65-F5344CB8AC3E}">
        <p14:creationId xmlns:p14="http://schemas.microsoft.com/office/powerpoint/2010/main" val="29711824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C32C07F-AF91-BF65-1E8A-FD883B172C64}"/>
              </a:ext>
            </a:extLst>
          </p:cNvPr>
          <p:cNvPicPr>
            <a:picLocks noChangeAspect="1"/>
          </p:cNvPicPr>
          <p:nvPr/>
        </p:nvPicPr>
        <p:blipFill>
          <a:blip r:embed="rId2"/>
          <a:stretch>
            <a:fillRect/>
          </a:stretch>
        </p:blipFill>
        <p:spPr>
          <a:xfrm>
            <a:off x="576261" y="425104"/>
            <a:ext cx="4621904" cy="5876089"/>
          </a:xfrm>
          <a:prstGeom prst="rect">
            <a:avLst/>
          </a:prstGeom>
        </p:spPr>
      </p:pic>
      <p:pic>
        <p:nvPicPr>
          <p:cNvPr id="3" name="Picture 2">
            <a:extLst>
              <a:ext uri="{FF2B5EF4-FFF2-40B4-BE49-F238E27FC236}">
                <a16:creationId xmlns:a16="http://schemas.microsoft.com/office/drawing/2014/main" id="{FC74325B-D4BB-E0FB-FF32-3620F151243B}"/>
              </a:ext>
            </a:extLst>
          </p:cNvPr>
          <p:cNvPicPr>
            <a:picLocks noChangeAspect="1"/>
          </p:cNvPicPr>
          <p:nvPr/>
        </p:nvPicPr>
        <p:blipFill>
          <a:blip r:embed="rId3"/>
          <a:stretch>
            <a:fillRect/>
          </a:stretch>
        </p:blipFill>
        <p:spPr>
          <a:xfrm>
            <a:off x="6993837" y="380104"/>
            <a:ext cx="3558416" cy="5921089"/>
          </a:xfrm>
          <a:prstGeom prst="rect">
            <a:avLst/>
          </a:prstGeom>
        </p:spPr>
      </p:pic>
    </p:spTree>
    <p:extLst>
      <p:ext uri="{BB962C8B-B14F-4D97-AF65-F5344CB8AC3E}">
        <p14:creationId xmlns:p14="http://schemas.microsoft.com/office/powerpoint/2010/main" val="2092331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942D03C-F144-BAF5-FE33-FE015302974D}"/>
              </a:ext>
            </a:extLst>
          </p:cNvPr>
          <p:cNvPicPr>
            <a:picLocks noChangeAspect="1"/>
          </p:cNvPicPr>
          <p:nvPr/>
        </p:nvPicPr>
        <p:blipFill>
          <a:blip r:embed="rId2"/>
          <a:stretch>
            <a:fillRect/>
          </a:stretch>
        </p:blipFill>
        <p:spPr>
          <a:xfrm>
            <a:off x="0" y="3823"/>
            <a:ext cx="12198803" cy="6854177"/>
          </a:xfrm>
          <a:prstGeom prst="rect">
            <a:avLst/>
          </a:prstGeom>
        </p:spPr>
      </p:pic>
    </p:spTree>
    <p:extLst>
      <p:ext uri="{BB962C8B-B14F-4D97-AF65-F5344CB8AC3E}">
        <p14:creationId xmlns:p14="http://schemas.microsoft.com/office/powerpoint/2010/main" val="11879378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3046988"/>
          </a:xfrm>
          <a:prstGeom prst="rect">
            <a:avLst/>
          </a:prstGeom>
          <a:noFill/>
        </p:spPr>
        <p:txBody>
          <a:bodyPr wrap="square" rtlCol="0">
            <a:spAutoFit/>
          </a:bodyPr>
          <a:lstStyle/>
          <a:p>
            <a:r>
              <a:rPr lang="en-US" sz="2400" b="1" dirty="0"/>
              <a:t>I. THE DIVORCE BETWEEN NATURE AND GRACE</a:t>
            </a:r>
          </a:p>
          <a:p>
            <a:endParaRPr lang="en-US" sz="2400" b="1" dirty="0"/>
          </a:p>
          <a:p>
            <a:r>
              <a:rPr lang="en-US" sz="2400" dirty="0"/>
              <a:t>	Aquinas drew a sharp distinction between “nature” and “grace.” </a:t>
            </a:r>
          </a:p>
          <a:p>
            <a:r>
              <a:rPr lang="en-US" sz="2400" dirty="0"/>
              <a:t>	In Aquinas’ view, “grace” included “religious” matters like “God the Creator, heaven and heavenly things, the unseen and its influence on the earth, the human soul, and unity in God’s creation and design.” </a:t>
            </a:r>
          </a:p>
          <a:p>
            <a:r>
              <a:rPr lang="en-US" sz="2400" dirty="0"/>
              <a:t>	These matters could only be known from Scripture and were considered “the higher.” </a:t>
            </a:r>
          </a:p>
        </p:txBody>
      </p:sp>
    </p:spTree>
    <p:extLst>
      <p:ext uri="{BB962C8B-B14F-4D97-AF65-F5344CB8AC3E}">
        <p14:creationId xmlns:p14="http://schemas.microsoft.com/office/powerpoint/2010/main" val="1287817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5262979"/>
          </a:xfrm>
          <a:prstGeom prst="rect">
            <a:avLst/>
          </a:prstGeom>
          <a:noFill/>
        </p:spPr>
        <p:txBody>
          <a:bodyPr wrap="square" rtlCol="0">
            <a:spAutoFit/>
          </a:bodyPr>
          <a:lstStyle/>
          <a:p>
            <a:r>
              <a:rPr lang="en-US" sz="2400" b="1" dirty="0"/>
              <a:t>I. THE DIVORCE BETWEEN NATURE AND GRACE</a:t>
            </a:r>
          </a:p>
          <a:p>
            <a:endParaRPr lang="en-US" sz="2400" b="1" dirty="0"/>
          </a:p>
          <a:p>
            <a:r>
              <a:rPr lang="en-US" sz="2400" dirty="0"/>
              <a:t>	“Nature,” on the other hand, included the created: earth and earthly things, the visible and what nature and man does on the earth, man’s body, and diversity. And this was placed in the realm of “the lower.” The result was a dichotomy between grace and nature:</a:t>
            </a:r>
          </a:p>
          <a:p>
            <a:endParaRPr lang="en-US" sz="2400" dirty="0"/>
          </a:p>
          <a:p>
            <a:endParaRPr lang="en-US" sz="2400" dirty="0"/>
          </a:p>
          <a:p>
            <a:pPr algn="ctr"/>
            <a:r>
              <a:rPr lang="en-US" sz="2400" b="1" dirty="0"/>
              <a:t>GRACE</a:t>
            </a:r>
            <a:r>
              <a:rPr lang="en-US" sz="2400" dirty="0"/>
              <a:t>: God the Creator, heaven and heavenly things, the unseen and its influence on the earth, the human soul, and unity in God’s creation and design </a:t>
            </a:r>
          </a:p>
          <a:p>
            <a:pPr algn="ctr"/>
            <a:r>
              <a:rPr lang="en-US" sz="2400" dirty="0"/>
              <a:t>____________________________________________________________________</a:t>
            </a:r>
          </a:p>
          <a:p>
            <a:pPr algn="ctr"/>
            <a:endParaRPr lang="en-US" sz="2400" b="1" dirty="0"/>
          </a:p>
          <a:p>
            <a:pPr algn="ctr"/>
            <a:r>
              <a:rPr lang="en-US" sz="2400" b="1" dirty="0"/>
              <a:t>	NATURE</a:t>
            </a:r>
            <a:r>
              <a:rPr lang="en-US" sz="2400" dirty="0"/>
              <a:t>: the created, earth and earthly things, the visible and what nature and man does on the earth, man’s body, and diversity</a:t>
            </a:r>
          </a:p>
        </p:txBody>
      </p:sp>
    </p:spTree>
    <p:extLst>
      <p:ext uri="{BB962C8B-B14F-4D97-AF65-F5344CB8AC3E}">
        <p14:creationId xmlns:p14="http://schemas.microsoft.com/office/powerpoint/2010/main" val="2466553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3785652"/>
          </a:xfrm>
          <a:prstGeom prst="rect">
            <a:avLst/>
          </a:prstGeom>
          <a:noFill/>
        </p:spPr>
        <p:txBody>
          <a:bodyPr wrap="square" rtlCol="0">
            <a:spAutoFit/>
          </a:bodyPr>
          <a:lstStyle/>
          <a:p>
            <a:r>
              <a:rPr lang="en-US" sz="2400" b="1" dirty="0"/>
              <a:t>I. THE DIVORCE BETWEEN NATURE AND GRACE</a:t>
            </a:r>
          </a:p>
          <a:p>
            <a:endParaRPr lang="en-US" sz="2400" b="1" dirty="0"/>
          </a:p>
          <a:p>
            <a:r>
              <a:rPr lang="en-US" sz="2400" dirty="0"/>
              <a:t>	And here’s the important point: while the “higher” could only be known through Scripture (special revelation), the “lower” could truly be known through the intellect by way of observation and reason, without the aid of grace (or the Bible). </a:t>
            </a:r>
          </a:p>
          <a:p>
            <a:r>
              <a:rPr lang="en-US" sz="2400" dirty="0"/>
              <a:t>	In Aquinas’ view, the human </a:t>
            </a:r>
            <a:r>
              <a:rPr lang="en-US" sz="2400" b="1" i="1" dirty="0"/>
              <a:t>will</a:t>
            </a:r>
            <a:r>
              <a:rPr lang="en-US" sz="2400" dirty="0"/>
              <a:t> was fallen in sin, but the human </a:t>
            </a:r>
            <a:r>
              <a:rPr lang="en-US" sz="2400" b="1" i="1" dirty="0"/>
              <a:t>intellect</a:t>
            </a:r>
            <a:r>
              <a:rPr lang="en-US" sz="2400" dirty="0"/>
              <a:t> remained unfallen. </a:t>
            </a:r>
          </a:p>
          <a:p>
            <a:r>
              <a:rPr lang="en-US" sz="2400" dirty="0"/>
              <a:t>	So, the intellect was considered “autonomous”: unbiased, independent, and absolutely sovereign over its own realm or jurisdiction, which was the natural. </a:t>
            </a:r>
          </a:p>
        </p:txBody>
      </p:sp>
    </p:spTree>
    <p:extLst>
      <p:ext uri="{BB962C8B-B14F-4D97-AF65-F5344CB8AC3E}">
        <p14:creationId xmlns:p14="http://schemas.microsoft.com/office/powerpoint/2010/main" val="866313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3416320"/>
          </a:xfrm>
          <a:prstGeom prst="rect">
            <a:avLst/>
          </a:prstGeom>
          <a:noFill/>
        </p:spPr>
        <p:txBody>
          <a:bodyPr wrap="square" rtlCol="0">
            <a:spAutoFit/>
          </a:bodyPr>
          <a:lstStyle/>
          <a:p>
            <a:r>
              <a:rPr lang="en-US" sz="2400" b="1" dirty="0"/>
              <a:t>I. THE DIVORCE BETWEEN NATURE AND GRACE</a:t>
            </a:r>
          </a:p>
          <a:p>
            <a:endParaRPr lang="en-US" sz="2400" b="1" dirty="0"/>
          </a:p>
          <a:p>
            <a:r>
              <a:rPr lang="en-US" sz="2400" dirty="0"/>
              <a:t>	And so, over time, the </a:t>
            </a:r>
            <a:r>
              <a:rPr lang="en-US" sz="2400" b="1" i="1" dirty="0"/>
              <a:t>distinction</a:t>
            </a:r>
            <a:r>
              <a:rPr lang="en-US" sz="2400" dirty="0"/>
              <a:t> became an unbreachable </a:t>
            </a:r>
            <a:r>
              <a:rPr lang="en-US" sz="2400" b="1" i="1" dirty="0"/>
              <a:t>division</a:t>
            </a:r>
            <a:r>
              <a:rPr lang="en-US" sz="2400" dirty="0"/>
              <a:t>. </a:t>
            </a:r>
          </a:p>
          <a:p>
            <a:r>
              <a:rPr lang="en-US" sz="2400" dirty="0"/>
              <a:t>	When it came to “</a:t>
            </a:r>
            <a:r>
              <a:rPr lang="en-US" sz="2400" b="1" i="1" dirty="0"/>
              <a:t>religious</a:t>
            </a:r>
            <a:r>
              <a:rPr lang="en-US" sz="2400" dirty="0"/>
              <a:t> matters,” one would consult the Bible. </a:t>
            </a:r>
          </a:p>
          <a:p>
            <a:r>
              <a:rPr lang="en-US" sz="2400" dirty="0"/>
              <a:t>	But when it came to “</a:t>
            </a:r>
            <a:r>
              <a:rPr lang="en-US" sz="2400" b="1" i="1" dirty="0"/>
              <a:t>real</a:t>
            </a:r>
            <a:r>
              <a:rPr lang="en-US" sz="2400" dirty="0"/>
              <a:t> matters,” the Bible was at first considered unnecessary, and in the end, was eventually dismissed as incompetent and irrelevant. </a:t>
            </a:r>
          </a:p>
          <a:p>
            <a:r>
              <a:rPr lang="en-US" sz="2400" dirty="0"/>
              <a:t>	The unfallen, unaided, autonomous reason alone could rightly assess nature or  “real matters.”</a:t>
            </a:r>
          </a:p>
        </p:txBody>
      </p:sp>
    </p:spTree>
    <p:extLst>
      <p:ext uri="{BB962C8B-B14F-4D97-AF65-F5344CB8AC3E}">
        <p14:creationId xmlns:p14="http://schemas.microsoft.com/office/powerpoint/2010/main" val="445444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6001643"/>
          </a:xfrm>
          <a:prstGeom prst="rect">
            <a:avLst/>
          </a:prstGeom>
          <a:noFill/>
        </p:spPr>
        <p:txBody>
          <a:bodyPr wrap="square" rtlCol="0">
            <a:spAutoFit/>
          </a:bodyPr>
          <a:lstStyle/>
          <a:p>
            <a:r>
              <a:rPr lang="en-US" sz="2400" b="1" dirty="0"/>
              <a:t>I. THE DIVORCE BETWEEN NATURE AND GRACE</a:t>
            </a:r>
          </a:p>
          <a:p>
            <a:endParaRPr lang="en-US" sz="2400" b="1" dirty="0"/>
          </a:p>
          <a:p>
            <a:r>
              <a:rPr lang="en-US" sz="2400" dirty="0"/>
              <a:t>	From the time of Aquinas on, the discipline of philosophy determined to work exclusively from the lower level, combining observation (the visible, non-spiritual world of “facts”) interpreted by the intellect or reason, (remember, the intellect or reason was considered unfallen, unbiased, independent, and autonomous). </a:t>
            </a:r>
          </a:p>
          <a:p>
            <a:r>
              <a:rPr lang="en-US" sz="2400" dirty="0"/>
              <a:t>	The matters in the upper level, “grace,” the religious, the Bible’s teaching, were considered off-limits for true, unbiased philosophy and science. Religious teachings may or may not be true, but, from the lower level, from the standpoint of observation and reason of the autonomous, independent intellect, all of that was unknowable. </a:t>
            </a:r>
          </a:p>
          <a:p>
            <a:r>
              <a:rPr lang="en-US" sz="2400" dirty="0"/>
              <a:t>	And, over time, “unknowable” shifted to “irrelevant” and eventually to “untrue.” </a:t>
            </a:r>
          </a:p>
          <a:p>
            <a:r>
              <a:rPr lang="en-US" sz="2400" dirty="0"/>
              <a:t>	(In a much later development, in a post-modern era any absolute truth claim was interpreted as an attempt to exploit others. So, nothing could be accepted as truly true. “Truth” was only “personal truth,” i.e.: “Live YOUR truth.”) </a:t>
            </a:r>
          </a:p>
        </p:txBody>
      </p:sp>
    </p:spTree>
    <p:extLst>
      <p:ext uri="{BB962C8B-B14F-4D97-AF65-F5344CB8AC3E}">
        <p14:creationId xmlns:p14="http://schemas.microsoft.com/office/powerpoint/2010/main" val="3978745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4893647"/>
          </a:xfrm>
          <a:prstGeom prst="rect">
            <a:avLst/>
          </a:prstGeom>
          <a:noFill/>
        </p:spPr>
        <p:txBody>
          <a:bodyPr wrap="square" rtlCol="0">
            <a:spAutoFit/>
          </a:bodyPr>
          <a:lstStyle/>
          <a:p>
            <a:r>
              <a:rPr lang="en-US" sz="2400" b="1" dirty="0"/>
              <a:t>I. THE DIVORCE BETWEEN NATURE AND GRACE</a:t>
            </a:r>
          </a:p>
          <a:p>
            <a:endParaRPr lang="en-US" sz="2400" b="1" dirty="0"/>
          </a:p>
          <a:p>
            <a:r>
              <a:rPr lang="en-US" sz="2400" dirty="0"/>
              <a:t>	Now, a truly unfallen intellect, unbiased in any way (dare we say “open-minded”?) would still have argued, “But, yes, there is still good, plausible reason to assume that the upper level is real and should always be taken into account.” </a:t>
            </a:r>
          </a:p>
          <a:p>
            <a:r>
              <a:rPr lang="en-US" sz="2400" dirty="0"/>
              <a:t>	But, as with the Sadducees, the upper-level stuff interfered with the pursuit of “the good life” of self-seeking. God as Lawgiver and Judge, his moral law, Judgment Day, heaven and hell, were all seen as inconvenient to the autonomous self. </a:t>
            </a:r>
          </a:p>
          <a:p>
            <a:r>
              <a:rPr lang="en-US" sz="2400" dirty="0"/>
              <a:t>	The intellect, the self was not so unbiased or unfallen after all, but was deeply impacted by sin and devoted to the self. </a:t>
            </a:r>
          </a:p>
          <a:p>
            <a:r>
              <a:rPr lang="en-US" sz="2400" dirty="0"/>
              <a:t>	The intractably-biased self is always angling to secure itself on the throne of all things. </a:t>
            </a:r>
          </a:p>
        </p:txBody>
      </p:sp>
    </p:spTree>
    <p:extLst>
      <p:ext uri="{BB962C8B-B14F-4D97-AF65-F5344CB8AC3E}">
        <p14:creationId xmlns:p14="http://schemas.microsoft.com/office/powerpoint/2010/main" val="1822332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1569660"/>
          </a:xfrm>
          <a:prstGeom prst="rect">
            <a:avLst/>
          </a:prstGeom>
          <a:noFill/>
        </p:spPr>
        <p:txBody>
          <a:bodyPr wrap="square" rtlCol="0">
            <a:spAutoFit/>
          </a:bodyPr>
          <a:lstStyle/>
          <a:p>
            <a:r>
              <a:rPr lang="en-US" sz="2400" b="1" dirty="0"/>
              <a:t>INTRODUCTION</a:t>
            </a:r>
          </a:p>
          <a:p>
            <a:endParaRPr lang="en-US" sz="2400" dirty="0"/>
          </a:p>
          <a:p>
            <a:r>
              <a:rPr lang="en-US" sz="2400" dirty="0"/>
              <a:t>	Among the early pioneers in the anti-supernatural movement was the religious (or political) group in Israel known as the Sadducees. </a:t>
            </a:r>
          </a:p>
        </p:txBody>
      </p:sp>
    </p:spTree>
    <p:extLst>
      <p:ext uri="{BB962C8B-B14F-4D97-AF65-F5344CB8AC3E}">
        <p14:creationId xmlns:p14="http://schemas.microsoft.com/office/powerpoint/2010/main" val="25733084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4154984"/>
          </a:xfrm>
          <a:prstGeom prst="rect">
            <a:avLst/>
          </a:prstGeom>
          <a:noFill/>
        </p:spPr>
        <p:txBody>
          <a:bodyPr wrap="square" rtlCol="0">
            <a:spAutoFit/>
          </a:bodyPr>
          <a:lstStyle/>
          <a:p>
            <a:r>
              <a:rPr lang="en-US" sz="2400" b="1" dirty="0"/>
              <a:t>I. THE DIVORCE BETWEEN NATURE AND GRACE</a:t>
            </a:r>
          </a:p>
          <a:p>
            <a:r>
              <a:rPr lang="en-US" sz="2400" dirty="0"/>
              <a:t> </a:t>
            </a:r>
          </a:p>
          <a:p>
            <a:r>
              <a:rPr lang="en-US" sz="2400" dirty="0"/>
              <a:t>	Hedonists (those who live for pleasure) work hard at trying to deny that God is there. </a:t>
            </a:r>
          </a:p>
          <a:p>
            <a:r>
              <a:rPr lang="en-US" sz="2400" dirty="0"/>
              <a:t>	Oh, they know the truth. The creation itself continually witnesses to the necessity of a Creator. God’s law is written on each heart, and all people realize that they have broken God’s law and that there is a Day of Judgment coming. </a:t>
            </a:r>
          </a:p>
          <a:p>
            <a:r>
              <a:rPr lang="en-US" sz="2400" dirty="0"/>
              <a:t>	Many do not want this to be true, and so develop alternative explanations in order to dismiss God’s claim over their lives.</a:t>
            </a:r>
          </a:p>
          <a:p>
            <a:r>
              <a:rPr lang="en-US" sz="2400" dirty="0"/>
              <a:t>	 The noted atheist, Aldous Huxley (1894-1963), admitted that this was his own situation. </a:t>
            </a:r>
          </a:p>
        </p:txBody>
      </p:sp>
    </p:spTree>
    <p:extLst>
      <p:ext uri="{BB962C8B-B14F-4D97-AF65-F5344CB8AC3E}">
        <p14:creationId xmlns:p14="http://schemas.microsoft.com/office/powerpoint/2010/main" val="1825280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19763" y="0"/>
            <a:ext cx="5111015" cy="7850067"/>
          </a:xfrm>
          <a:prstGeom prst="rect">
            <a:avLst/>
          </a:prstGeom>
        </p:spPr>
      </p:pic>
      <p:pic>
        <p:nvPicPr>
          <p:cNvPr id="3" name="Picture 2"/>
          <p:cNvPicPr>
            <a:picLocks noChangeAspect="1"/>
          </p:cNvPicPr>
          <p:nvPr/>
        </p:nvPicPr>
        <p:blipFill>
          <a:blip r:embed="rId3"/>
          <a:stretch>
            <a:fillRect/>
          </a:stretch>
        </p:blipFill>
        <p:spPr>
          <a:xfrm>
            <a:off x="6505123" y="0"/>
            <a:ext cx="5071241" cy="6858000"/>
          </a:xfrm>
          <a:prstGeom prst="rect">
            <a:avLst/>
          </a:prstGeom>
        </p:spPr>
      </p:pic>
    </p:spTree>
    <p:extLst>
      <p:ext uri="{BB962C8B-B14F-4D97-AF65-F5344CB8AC3E}">
        <p14:creationId xmlns:p14="http://schemas.microsoft.com/office/powerpoint/2010/main" val="25860690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3046988"/>
          </a:xfrm>
          <a:prstGeom prst="rect">
            <a:avLst/>
          </a:prstGeom>
          <a:noFill/>
        </p:spPr>
        <p:txBody>
          <a:bodyPr wrap="square" rtlCol="0">
            <a:spAutoFit/>
          </a:bodyPr>
          <a:lstStyle/>
          <a:p>
            <a:r>
              <a:rPr lang="en-US" sz="2400" b="1" dirty="0"/>
              <a:t>I. THE DIVORCE BETWEEN NATURE AND GRACE</a:t>
            </a:r>
          </a:p>
          <a:p>
            <a:r>
              <a:rPr lang="en-US" sz="2400" dirty="0"/>
              <a:t> </a:t>
            </a:r>
          </a:p>
          <a:p>
            <a:r>
              <a:rPr lang="en-US" sz="2400" dirty="0"/>
              <a:t>		“I had motives for not wanting the world to have meaning; consequently I assumed that it had none, and was able without any difficulty to find satisfying reasons for this assumption….For myself, </a:t>
            </a:r>
            <a:r>
              <a:rPr lang="en-US" sz="2400" u="sng" dirty="0"/>
              <a:t>as no doubt for</a:t>
            </a:r>
            <a:r>
              <a:rPr lang="en-US" sz="2400" dirty="0"/>
              <a:t> </a:t>
            </a:r>
            <a:r>
              <a:rPr lang="en-US" sz="2400" u="sng" dirty="0"/>
              <a:t>most of my contemporaries</a:t>
            </a:r>
            <a:r>
              <a:rPr lang="en-US" sz="2400" dirty="0"/>
              <a:t>, the philosophy of meaninglessness was essentially an instrument of liberation. The liberation we desired was…liberation from a certain system of morality. We objected to the morality because it interfered with our sexual freedom.” </a:t>
            </a:r>
          </a:p>
        </p:txBody>
      </p:sp>
    </p:spTree>
    <p:extLst>
      <p:ext uri="{BB962C8B-B14F-4D97-AF65-F5344CB8AC3E}">
        <p14:creationId xmlns:p14="http://schemas.microsoft.com/office/powerpoint/2010/main" val="21868592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3046988"/>
          </a:xfrm>
          <a:prstGeom prst="rect">
            <a:avLst/>
          </a:prstGeom>
          <a:noFill/>
        </p:spPr>
        <p:txBody>
          <a:bodyPr wrap="square" rtlCol="0">
            <a:spAutoFit/>
          </a:bodyPr>
          <a:lstStyle/>
          <a:p>
            <a:r>
              <a:rPr lang="en-US" sz="2400" b="1" dirty="0"/>
              <a:t>I. THE DIVORCE BETWEEN NATURE AND GRACE</a:t>
            </a:r>
          </a:p>
          <a:p>
            <a:endParaRPr lang="en-US" sz="2400" b="1" dirty="0"/>
          </a:p>
          <a:p>
            <a:r>
              <a:rPr lang="en-US" sz="2400" dirty="0"/>
              <a:t>	This view was further developed and pushed to the extreme during the time of the Enlightenment in Western Europe (~1650-1850 A.D.) which enshrined the devotion to the autonomy of the human intellect among elites. </a:t>
            </a:r>
          </a:p>
          <a:p>
            <a:r>
              <a:rPr lang="en-US" sz="2400" dirty="0"/>
              <a:t>	A good example of this entrenchment was offered by the French philosopher Auguste Comte (1798-1857) who founded the philosophical school known as “Positivism.”</a:t>
            </a:r>
          </a:p>
        </p:txBody>
      </p:sp>
    </p:spTree>
    <p:extLst>
      <p:ext uri="{BB962C8B-B14F-4D97-AF65-F5344CB8AC3E}">
        <p14:creationId xmlns:p14="http://schemas.microsoft.com/office/powerpoint/2010/main" val="778927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933304B-FFA9-7D11-C477-CC697A658F8A}"/>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6443433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3323987"/>
          </a:xfrm>
          <a:prstGeom prst="rect">
            <a:avLst/>
          </a:prstGeom>
          <a:noFill/>
        </p:spPr>
        <p:txBody>
          <a:bodyPr wrap="square" rtlCol="0">
            <a:spAutoFit/>
          </a:bodyPr>
          <a:lstStyle/>
          <a:p>
            <a:r>
              <a:rPr lang="en-US" sz="2400" b="1" dirty="0"/>
              <a:t>I. THE DIVORCE BETWEEN NATURE AND GRACE</a:t>
            </a:r>
          </a:p>
          <a:p>
            <a:endParaRPr lang="en-US" sz="2400" b="1" dirty="0"/>
          </a:p>
          <a:p>
            <a:r>
              <a:rPr lang="en-US" sz="2400" dirty="0"/>
              <a:t>	The most basic tenet of his Positive philosophical system was that “human knowledge is restricted to the observable.” </a:t>
            </a:r>
          </a:p>
          <a:p>
            <a:r>
              <a:rPr lang="en-US" sz="2400" dirty="0"/>
              <a:t>	In other words, we can accept as true only that which we can detect with our senses (or our measuring instruments).</a:t>
            </a:r>
          </a:p>
          <a:p>
            <a:endParaRPr lang="en-US" sz="2400" dirty="0"/>
          </a:p>
          <a:p>
            <a:r>
              <a:rPr lang="en-US" sz="2400" dirty="0"/>
              <a:t>	Do you see the obvious flaw in this assertion?</a:t>
            </a:r>
          </a:p>
          <a:p>
            <a:r>
              <a:rPr lang="en-US" sz="1800" dirty="0">
                <a:effectLst/>
                <a:latin typeface="Times New Roman" panose="02020603050405020304" pitchFamily="18" charset="0"/>
                <a:ea typeface="Times New Roman" panose="02020603050405020304" pitchFamily="18" charset="0"/>
                <a:cs typeface="Cambria" panose="02040503050406030204" pitchFamily="18" charset="0"/>
              </a:rPr>
              <a:t>	</a:t>
            </a:r>
            <a:endParaRPr lang="en-US" sz="2400" dirty="0"/>
          </a:p>
        </p:txBody>
      </p:sp>
    </p:spTree>
    <p:extLst>
      <p:ext uri="{BB962C8B-B14F-4D97-AF65-F5344CB8AC3E}">
        <p14:creationId xmlns:p14="http://schemas.microsoft.com/office/powerpoint/2010/main" val="481110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4524315"/>
          </a:xfrm>
          <a:prstGeom prst="rect">
            <a:avLst/>
          </a:prstGeom>
          <a:noFill/>
        </p:spPr>
        <p:txBody>
          <a:bodyPr wrap="square" rtlCol="0">
            <a:spAutoFit/>
          </a:bodyPr>
          <a:lstStyle/>
          <a:p>
            <a:r>
              <a:rPr lang="en-US" sz="2400" b="1" dirty="0"/>
              <a:t>I. THE DIVORCE BETWEEN NATURE AND GRACE</a:t>
            </a:r>
          </a:p>
          <a:p>
            <a:endParaRPr lang="en-US" sz="2400" b="1" dirty="0"/>
          </a:p>
          <a:p>
            <a:r>
              <a:rPr lang="en-US" sz="2400" dirty="0"/>
              <a:t>	The fundamental principle of Comte’s Positivism cannot be detected by our senses! </a:t>
            </a:r>
          </a:p>
          <a:p>
            <a:r>
              <a:rPr lang="en-US" sz="2400" dirty="0"/>
              <a:t>	His bedrock principle was: “human knowledge is restricted to the observable.” But is that statement “observable?” How could you measure the truthfulness of that grand claim?  </a:t>
            </a:r>
          </a:p>
          <a:p>
            <a:r>
              <a:rPr lang="en-US" sz="2400" dirty="0"/>
              <a:t>	By its own definition, we cannot accept Positivism as true! </a:t>
            </a:r>
          </a:p>
          <a:p>
            <a:r>
              <a:rPr lang="en-US" sz="2400" dirty="0"/>
              <a:t>	This is only one of many ways that unsupported philosophical opinions masquerade as “science.” It is irrational, and self-defeating. </a:t>
            </a:r>
          </a:p>
          <a:p>
            <a:r>
              <a:rPr lang="en-US" sz="2400" dirty="0"/>
              <a:t>	And yet it is accepted widely as the most basic principle for all modern intellectual pursuits including science, psychology, and history. </a:t>
            </a:r>
          </a:p>
        </p:txBody>
      </p:sp>
    </p:spTree>
    <p:extLst>
      <p:ext uri="{BB962C8B-B14F-4D97-AF65-F5344CB8AC3E}">
        <p14:creationId xmlns:p14="http://schemas.microsoft.com/office/powerpoint/2010/main" val="933559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5632311"/>
          </a:xfrm>
          <a:prstGeom prst="rect">
            <a:avLst/>
          </a:prstGeom>
          <a:noFill/>
        </p:spPr>
        <p:txBody>
          <a:bodyPr wrap="square" rtlCol="0">
            <a:spAutoFit/>
          </a:bodyPr>
          <a:lstStyle/>
          <a:p>
            <a:r>
              <a:rPr lang="en-US" sz="2400" b="1" dirty="0"/>
              <a:t>I. THE DIVORCE BETWEEN NATURE AND GRACE</a:t>
            </a:r>
          </a:p>
          <a:p>
            <a:endParaRPr lang="en-US" sz="2400" b="1" dirty="0"/>
          </a:p>
          <a:p>
            <a:r>
              <a:rPr lang="en-US" sz="2400" dirty="0"/>
              <a:t>	For example, I have enjoyed reading many books by the conservative, British historian, Paul Johnson, himself a professing Christian. </a:t>
            </a:r>
          </a:p>
          <a:p>
            <a:r>
              <a:rPr lang="en-US" sz="2400" dirty="0"/>
              <a:t>	And yet on the first page of his book </a:t>
            </a:r>
            <a:r>
              <a:rPr lang="en-US" sz="2400" i="1" dirty="0"/>
              <a:t>Heroes</a:t>
            </a:r>
            <a:r>
              <a:rPr lang="en-US" sz="2400" dirty="0"/>
              <a:t> he defers to Comte’s irrational demand: “Yet history has no miracles, only causes and consequences.” </a:t>
            </a:r>
          </a:p>
          <a:p>
            <a:r>
              <a:rPr lang="en-US" sz="2400" dirty="0"/>
              <a:t>	In other words, a true historian can permit nothing miraculous (“upper level”), but must always look for a purely natural (“lower level”) explanation. </a:t>
            </a:r>
          </a:p>
          <a:p>
            <a:r>
              <a:rPr lang="en-US" sz="2400" dirty="0"/>
              <a:t>	Anti-supernaturalism has virtually captured the academy.</a:t>
            </a:r>
          </a:p>
          <a:p>
            <a:r>
              <a:rPr lang="en-US" sz="2400" dirty="0"/>
              <a:t>	In the late 1980s and 90s one of my seminary </a:t>
            </a:r>
            <a:r>
              <a:rPr lang="en-US" sz="2400"/>
              <a:t>classmates went </a:t>
            </a:r>
            <a:r>
              <a:rPr lang="en-US" sz="2400" dirty="0"/>
              <a:t>to study history (church history) at a secular university. He said his professor staunchly resisted any “assimilation” on my friend’s part. </a:t>
            </a:r>
          </a:p>
          <a:p>
            <a:r>
              <a:rPr lang="en-US" sz="2400" dirty="0"/>
              <a:t>	In other words, he could study church history, but only from a purely secular, anti-supernaturalist perspective. And he could not permit his personal faith in Christ to intrude into his studies in any way. </a:t>
            </a:r>
          </a:p>
        </p:txBody>
      </p:sp>
    </p:spTree>
    <p:extLst>
      <p:ext uri="{BB962C8B-B14F-4D97-AF65-F5344CB8AC3E}">
        <p14:creationId xmlns:p14="http://schemas.microsoft.com/office/powerpoint/2010/main" val="22471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77225" y="1797978"/>
            <a:ext cx="9144000" cy="2383604"/>
          </a:xfrm>
        </p:spPr>
        <p:txBody>
          <a:bodyPr>
            <a:normAutofit/>
          </a:bodyPr>
          <a:lstStyle/>
          <a:p>
            <a:r>
              <a:rPr lang="en-US" sz="7200" dirty="0"/>
              <a:t> </a:t>
            </a:r>
            <a:r>
              <a:rPr lang="en-US" sz="7200" i="1" dirty="0"/>
              <a:t>RESTORING</a:t>
            </a:r>
            <a:r>
              <a:rPr lang="en-US" sz="7200" dirty="0"/>
              <a:t> the </a:t>
            </a:r>
            <a:br>
              <a:rPr lang="en-US" sz="7200" dirty="0"/>
            </a:br>
            <a:r>
              <a:rPr lang="en-US" sz="7200" dirty="0"/>
              <a:t>Supernatural Christian Faith</a:t>
            </a:r>
          </a:p>
        </p:txBody>
      </p:sp>
      <p:sp>
        <p:nvSpPr>
          <p:cNvPr id="3" name="Subtitle 2"/>
          <p:cNvSpPr>
            <a:spLocks noGrp="1"/>
          </p:cNvSpPr>
          <p:nvPr>
            <p:ph type="subTitle" idx="1"/>
          </p:nvPr>
        </p:nvSpPr>
        <p:spPr>
          <a:xfrm>
            <a:off x="1047964" y="4441350"/>
            <a:ext cx="10357351" cy="754025"/>
          </a:xfrm>
        </p:spPr>
        <p:txBody>
          <a:bodyPr>
            <a:normAutofit fontScale="47500" lnSpcReduction="20000"/>
          </a:bodyPr>
          <a:lstStyle/>
          <a:p>
            <a:r>
              <a:rPr lang="en-US" sz="6700" kern="0" dirty="0"/>
              <a:t>Seminar 1: </a:t>
            </a:r>
            <a:r>
              <a:rPr lang="en-US" sz="6700" b="1" kern="0" dirty="0"/>
              <a:t>“THE RISE OF ANTI-SUPERNATURALISM”</a:t>
            </a:r>
            <a:endParaRPr lang="en-US" sz="6700" kern="0" dirty="0"/>
          </a:p>
        </p:txBody>
      </p:sp>
    </p:spTree>
    <p:extLst>
      <p:ext uri="{BB962C8B-B14F-4D97-AF65-F5344CB8AC3E}">
        <p14:creationId xmlns:p14="http://schemas.microsoft.com/office/powerpoint/2010/main" val="6775110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B93A1D6-CA8A-26DC-8770-5481179411D9}"/>
              </a:ext>
            </a:extLst>
          </p:cNvPr>
          <p:cNvSpPr txBox="1"/>
          <p:nvPr/>
        </p:nvSpPr>
        <p:spPr>
          <a:xfrm>
            <a:off x="1307805" y="839972"/>
            <a:ext cx="9835116" cy="3170099"/>
          </a:xfrm>
          <a:prstGeom prst="rect">
            <a:avLst/>
          </a:prstGeom>
          <a:noFill/>
        </p:spPr>
        <p:txBody>
          <a:bodyPr wrap="square" rtlCol="0">
            <a:spAutoFit/>
          </a:bodyPr>
          <a:lstStyle/>
          <a:p>
            <a:pPr algn="ctr"/>
            <a:r>
              <a:rPr lang="en-US" sz="20000" dirty="0"/>
              <a:t>4</a:t>
            </a:r>
          </a:p>
        </p:txBody>
      </p:sp>
    </p:spTree>
    <p:extLst>
      <p:ext uri="{BB962C8B-B14F-4D97-AF65-F5344CB8AC3E}">
        <p14:creationId xmlns:p14="http://schemas.microsoft.com/office/powerpoint/2010/main" val="2066947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7902FF8-F1EF-27FC-6D1E-B6E18D80E290}"/>
              </a:ext>
            </a:extLst>
          </p:cNvPr>
          <p:cNvPicPr>
            <a:picLocks noChangeAspect="1"/>
          </p:cNvPicPr>
          <p:nvPr/>
        </p:nvPicPr>
        <p:blipFill>
          <a:blip r:embed="rId2"/>
          <a:stretch>
            <a:fillRect/>
          </a:stretch>
        </p:blipFill>
        <p:spPr>
          <a:xfrm>
            <a:off x="894522" y="-32346"/>
            <a:ext cx="10354346" cy="6890346"/>
          </a:xfrm>
          <a:prstGeom prst="rect">
            <a:avLst/>
          </a:prstGeom>
        </p:spPr>
      </p:pic>
    </p:spTree>
    <p:extLst>
      <p:ext uri="{BB962C8B-B14F-4D97-AF65-F5344CB8AC3E}">
        <p14:creationId xmlns:p14="http://schemas.microsoft.com/office/powerpoint/2010/main" val="23164012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B93A1D6-CA8A-26DC-8770-5481179411D9}"/>
              </a:ext>
            </a:extLst>
          </p:cNvPr>
          <p:cNvSpPr txBox="1"/>
          <p:nvPr/>
        </p:nvSpPr>
        <p:spPr>
          <a:xfrm>
            <a:off x="1307805" y="839972"/>
            <a:ext cx="9835116" cy="3170099"/>
          </a:xfrm>
          <a:prstGeom prst="rect">
            <a:avLst/>
          </a:prstGeom>
          <a:noFill/>
        </p:spPr>
        <p:txBody>
          <a:bodyPr wrap="square" rtlCol="0">
            <a:spAutoFit/>
          </a:bodyPr>
          <a:lstStyle/>
          <a:p>
            <a:pPr algn="ctr"/>
            <a:r>
              <a:rPr lang="en-US" sz="20000" dirty="0"/>
              <a:t>3</a:t>
            </a:r>
          </a:p>
        </p:txBody>
      </p:sp>
    </p:spTree>
    <p:extLst>
      <p:ext uri="{BB962C8B-B14F-4D97-AF65-F5344CB8AC3E}">
        <p14:creationId xmlns:p14="http://schemas.microsoft.com/office/powerpoint/2010/main" val="8479252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B93A1D6-CA8A-26DC-8770-5481179411D9}"/>
              </a:ext>
            </a:extLst>
          </p:cNvPr>
          <p:cNvSpPr txBox="1"/>
          <p:nvPr/>
        </p:nvSpPr>
        <p:spPr>
          <a:xfrm>
            <a:off x="1307805" y="839972"/>
            <a:ext cx="9835116" cy="3170099"/>
          </a:xfrm>
          <a:prstGeom prst="rect">
            <a:avLst/>
          </a:prstGeom>
          <a:noFill/>
        </p:spPr>
        <p:txBody>
          <a:bodyPr wrap="square" rtlCol="0">
            <a:spAutoFit/>
          </a:bodyPr>
          <a:lstStyle/>
          <a:p>
            <a:pPr algn="ctr"/>
            <a:r>
              <a:rPr lang="en-US" sz="20000" dirty="0"/>
              <a:t>2</a:t>
            </a:r>
          </a:p>
        </p:txBody>
      </p:sp>
    </p:spTree>
    <p:extLst>
      <p:ext uri="{BB962C8B-B14F-4D97-AF65-F5344CB8AC3E}">
        <p14:creationId xmlns:p14="http://schemas.microsoft.com/office/powerpoint/2010/main" val="23598815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B93A1D6-CA8A-26DC-8770-5481179411D9}"/>
              </a:ext>
            </a:extLst>
          </p:cNvPr>
          <p:cNvSpPr txBox="1"/>
          <p:nvPr/>
        </p:nvSpPr>
        <p:spPr>
          <a:xfrm>
            <a:off x="1307805" y="839972"/>
            <a:ext cx="9835116" cy="3170099"/>
          </a:xfrm>
          <a:prstGeom prst="rect">
            <a:avLst/>
          </a:prstGeom>
          <a:noFill/>
        </p:spPr>
        <p:txBody>
          <a:bodyPr wrap="square" rtlCol="0">
            <a:spAutoFit/>
          </a:bodyPr>
          <a:lstStyle/>
          <a:p>
            <a:pPr algn="ctr"/>
            <a:r>
              <a:rPr lang="en-US" sz="20000" dirty="0"/>
              <a:t>1</a:t>
            </a:r>
          </a:p>
        </p:txBody>
      </p:sp>
    </p:spTree>
    <p:extLst>
      <p:ext uri="{BB962C8B-B14F-4D97-AF65-F5344CB8AC3E}">
        <p14:creationId xmlns:p14="http://schemas.microsoft.com/office/powerpoint/2010/main" val="24558009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4524315"/>
          </a:xfrm>
          <a:prstGeom prst="rect">
            <a:avLst/>
          </a:prstGeom>
          <a:noFill/>
        </p:spPr>
        <p:txBody>
          <a:bodyPr wrap="square" rtlCol="0">
            <a:spAutoFit/>
          </a:bodyPr>
          <a:lstStyle/>
          <a:p>
            <a:r>
              <a:rPr lang="en-US" sz="2400" b="1" dirty="0"/>
              <a:t>REVIEW</a:t>
            </a:r>
          </a:p>
          <a:p>
            <a:endParaRPr lang="en-US" sz="2400" b="1" dirty="0"/>
          </a:p>
          <a:p>
            <a:r>
              <a:rPr lang="en-US" sz="2400" dirty="0"/>
              <a:t>	For the past few hundred years, intellectuals have been constantly excising anything supernatural from the realm of possibility, dismissing it as mere irrational, unprovable, unscientific superstition. Any suggestion of some cause that was not purely natural was dismissed out of hand. </a:t>
            </a:r>
          </a:p>
          <a:p>
            <a:r>
              <a:rPr lang="en-US" sz="2400" dirty="0"/>
              <a:t>	This “anti-supernaturalism” has impacted all people. Even professing Christians have been influenced, and increasingly live in a world where God, the soul, and the afterlife have been banished to the fringe, to the realm of ghosts and goblins, witches and fairies, and so forth. </a:t>
            </a:r>
          </a:p>
          <a:p>
            <a:r>
              <a:rPr lang="en-US" sz="2400" dirty="0"/>
              <a:t>	We traced the origin of this from the time of the Enlightenment in Western Europe, spreading to the US (~1650-1850 A.D.).</a:t>
            </a:r>
          </a:p>
        </p:txBody>
      </p:sp>
    </p:spTree>
    <p:extLst>
      <p:ext uri="{BB962C8B-B14F-4D97-AF65-F5344CB8AC3E}">
        <p14:creationId xmlns:p14="http://schemas.microsoft.com/office/powerpoint/2010/main" val="3970228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1938992"/>
          </a:xfrm>
          <a:prstGeom prst="rect">
            <a:avLst/>
          </a:prstGeom>
          <a:noFill/>
        </p:spPr>
        <p:txBody>
          <a:bodyPr wrap="square" rtlCol="0">
            <a:spAutoFit/>
          </a:bodyPr>
          <a:lstStyle/>
          <a:p>
            <a:r>
              <a:rPr lang="en-US" sz="2400" b="1" dirty="0"/>
              <a:t>II. EIGHT WORDS THAT CHANGED THE WORLD</a:t>
            </a:r>
          </a:p>
          <a:p>
            <a:endParaRPr lang="en-US" sz="2400" b="1" dirty="0"/>
          </a:p>
          <a:p>
            <a:r>
              <a:rPr lang="en-US" sz="2400" dirty="0"/>
              <a:t>	To this discussion, Christian theologian Francis Schaeffer (1912-1984) adds eight words, eight words that have deeply impacted and governed the modern world: “uniformity of natural causes in a closed system.” </a:t>
            </a:r>
          </a:p>
        </p:txBody>
      </p:sp>
    </p:spTree>
    <p:extLst>
      <p:ext uri="{BB962C8B-B14F-4D97-AF65-F5344CB8AC3E}">
        <p14:creationId xmlns:p14="http://schemas.microsoft.com/office/powerpoint/2010/main" val="25414603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E6824E4-F4EF-03F4-65CA-75AA0FF071D2}"/>
              </a:ext>
            </a:extLst>
          </p:cNvPr>
          <p:cNvPicPr>
            <a:picLocks noChangeAspect="1"/>
          </p:cNvPicPr>
          <p:nvPr/>
        </p:nvPicPr>
        <p:blipFill>
          <a:blip r:embed="rId2"/>
          <a:stretch>
            <a:fillRect/>
          </a:stretch>
        </p:blipFill>
        <p:spPr>
          <a:xfrm>
            <a:off x="427382" y="27830"/>
            <a:ext cx="11383617" cy="6830170"/>
          </a:xfrm>
          <a:prstGeom prst="rect">
            <a:avLst/>
          </a:prstGeom>
        </p:spPr>
      </p:pic>
    </p:spTree>
    <p:extLst>
      <p:ext uri="{BB962C8B-B14F-4D97-AF65-F5344CB8AC3E}">
        <p14:creationId xmlns:p14="http://schemas.microsoft.com/office/powerpoint/2010/main" val="41946978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1569660"/>
          </a:xfrm>
          <a:prstGeom prst="rect">
            <a:avLst/>
          </a:prstGeom>
          <a:noFill/>
        </p:spPr>
        <p:txBody>
          <a:bodyPr wrap="square" rtlCol="0">
            <a:spAutoFit/>
          </a:bodyPr>
          <a:lstStyle/>
          <a:p>
            <a:r>
              <a:rPr lang="en-US" sz="2400" b="1" dirty="0"/>
              <a:t>II. EIGHT WORDS THAT CHANGED THE WORLD</a:t>
            </a:r>
          </a:p>
          <a:p>
            <a:endParaRPr lang="en-US" sz="2400" b="1" dirty="0"/>
          </a:p>
          <a:p>
            <a:r>
              <a:rPr lang="en-US" sz="2400" dirty="0"/>
              <a:t>	I want to explore this idea thoroughly since it greatly illumines our present domination by this iron-fisted, unrelenting anti-supernaturalism. </a:t>
            </a:r>
          </a:p>
        </p:txBody>
      </p:sp>
    </p:spTree>
    <p:extLst>
      <p:ext uri="{BB962C8B-B14F-4D97-AF65-F5344CB8AC3E}">
        <p14:creationId xmlns:p14="http://schemas.microsoft.com/office/powerpoint/2010/main" val="38663946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6001643"/>
          </a:xfrm>
          <a:prstGeom prst="rect">
            <a:avLst/>
          </a:prstGeom>
          <a:noFill/>
        </p:spPr>
        <p:txBody>
          <a:bodyPr wrap="square" rtlCol="0">
            <a:spAutoFit/>
          </a:bodyPr>
          <a:lstStyle/>
          <a:p>
            <a:r>
              <a:rPr lang="en-US" sz="2400" b="1" dirty="0"/>
              <a:t>II. EIGHT WORDS THAT CHANGED THE WORLD </a:t>
            </a:r>
          </a:p>
          <a:p>
            <a:r>
              <a:rPr lang="en-US" sz="2400" dirty="0"/>
              <a:t> </a:t>
            </a:r>
          </a:p>
          <a:p>
            <a:r>
              <a:rPr lang="en-US" sz="2400" b="1" dirty="0" err="1"/>
              <a:t>Premodernism</a:t>
            </a:r>
            <a:r>
              <a:rPr lang="en-US" sz="2400" b="1" dirty="0"/>
              <a:t> (325 A.D. – 1700s A.D.)</a:t>
            </a:r>
          </a:p>
          <a:p>
            <a:r>
              <a:rPr lang="en-US" sz="2400" dirty="0"/>
              <a:t>	In the pre-modern, Western view, God was the source of all truth, mediated through the world he made (nature) and the Scriptures. Humanity could know objective truth through these means. </a:t>
            </a:r>
          </a:p>
          <a:p>
            <a:r>
              <a:rPr lang="en-US" sz="2400" dirty="0"/>
              <a:t>	Revelation and reason lead to the knowledge of God and his world.</a:t>
            </a:r>
          </a:p>
          <a:p>
            <a:r>
              <a:rPr lang="en-US" sz="2400" dirty="0"/>
              <a:t>  </a:t>
            </a:r>
          </a:p>
          <a:p>
            <a:pPr algn="ctr"/>
            <a:r>
              <a:rPr lang="en-US" sz="2400" dirty="0"/>
              <a:t>GOD</a:t>
            </a:r>
          </a:p>
          <a:p>
            <a:pPr algn="ctr"/>
            <a:r>
              <a:rPr lang="en-US" sz="2400" dirty="0"/>
              <a:t>|</a:t>
            </a:r>
          </a:p>
          <a:p>
            <a:pPr algn="ctr"/>
            <a:r>
              <a:rPr lang="en-US" sz="2400" dirty="0"/>
              <a:t>TRUTH</a:t>
            </a:r>
          </a:p>
          <a:p>
            <a:pPr algn="ctr"/>
            <a:r>
              <a:rPr lang="en-US" sz="2400" dirty="0"/>
              <a:t>/             \          </a:t>
            </a:r>
          </a:p>
          <a:p>
            <a:pPr algn="ctr"/>
            <a:r>
              <a:rPr lang="en-US" sz="2400" dirty="0"/>
              <a:t>NATURE	  SCRIPTURE</a:t>
            </a:r>
          </a:p>
          <a:p>
            <a:pPr algn="ctr"/>
            <a:r>
              <a:rPr lang="en-US" sz="2400" dirty="0"/>
              <a:t>\            /</a:t>
            </a:r>
          </a:p>
          <a:p>
            <a:pPr algn="ctr"/>
            <a:r>
              <a:rPr lang="en-US" sz="2400" dirty="0"/>
              <a:t>HUMANITY</a:t>
            </a:r>
          </a:p>
          <a:p>
            <a:pPr algn="ctr"/>
            <a:r>
              <a:rPr lang="en-US" sz="2400" dirty="0"/>
              <a:t> </a:t>
            </a:r>
          </a:p>
        </p:txBody>
      </p:sp>
    </p:spTree>
    <p:extLst>
      <p:ext uri="{BB962C8B-B14F-4D97-AF65-F5344CB8AC3E}">
        <p14:creationId xmlns:p14="http://schemas.microsoft.com/office/powerpoint/2010/main" val="3256177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50097" y="656823"/>
            <a:ext cx="10444766" cy="6001643"/>
          </a:xfrm>
          <a:prstGeom prst="rect">
            <a:avLst/>
          </a:prstGeom>
          <a:noFill/>
        </p:spPr>
        <p:txBody>
          <a:bodyPr wrap="square" rtlCol="0">
            <a:spAutoFit/>
          </a:bodyPr>
          <a:lstStyle/>
          <a:p>
            <a:r>
              <a:rPr lang="en-US" sz="2400" b="1" dirty="0"/>
              <a:t>II. EIGHT WORDS THAT CHANGED THE WORLD </a:t>
            </a:r>
          </a:p>
          <a:p>
            <a:r>
              <a:rPr lang="en-US" sz="2400" dirty="0"/>
              <a:t> </a:t>
            </a:r>
          </a:p>
          <a:p>
            <a:r>
              <a:rPr lang="en-US" sz="2400" b="1" dirty="0"/>
              <a:t>Modernism (1650s A.D. – 1960s A.D.)</a:t>
            </a:r>
          </a:p>
          <a:p>
            <a:r>
              <a:rPr lang="en-US" sz="2400" dirty="0"/>
              <a:t> 	In the modern, Enlightenment view, the God hypothesis is no longer necessary. Objective truth is still available, but is discovered only through observation and reason (shades of Comte’s Positivism). </a:t>
            </a:r>
          </a:p>
          <a:p>
            <a:endParaRPr lang="en-US" sz="2400" dirty="0"/>
          </a:p>
          <a:p>
            <a:pPr algn="ctr"/>
            <a:r>
              <a:rPr lang="en-US" sz="2400" strike="sngStrike" dirty="0"/>
              <a:t>GOD</a:t>
            </a:r>
            <a:endParaRPr lang="en-US" sz="2400" dirty="0"/>
          </a:p>
          <a:p>
            <a:pPr algn="ctr"/>
            <a:r>
              <a:rPr lang="en-US" sz="2400" strike="sngStrike" dirty="0"/>
              <a:t>|</a:t>
            </a:r>
          </a:p>
          <a:p>
            <a:pPr algn="ctr"/>
            <a:r>
              <a:rPr lang="en-US" sz="2400" dirty="0"/>
              <a:t>TRUTH</a:t>
            </a:r>
          </a:p>
          <a:p>
            <a:pPr algn="ctr"/>
            <a:r>
              <a:rPr lang="en-US" sz="2400" dirty="0"/>
              <a:t>/             </a:t>
            </a:r>
            <a:r>
              <a:rPr lang="en-US" sz="2400" strike="sngStrike" dirty="0"/>
              <a:t>\</a:t>
            </a:r>
            <a:r>
              <a:rPr lang="en-US" sz="2400" dirty="0"/>
              <a:t>          </a:t>
            </a:r>
          </a:p>
          <a:p>
            <a:pPr algn="ctr"/>
            <a:r>
              <a:rPr lang="en-US" sz="2400" dirty="0"/>
              <a:t>NATURE	  </a:t>
            </a:r>
            <a:r>
              <a:rPr lang="en-US" sz="2400" strike="sngStrike" dirty="0"/>
              <a:t>SCRIPTURE</a:t>
            </a:r>
            <a:endParaRPr lang="en-US" sz="2400" dirty="0"/>
          </a:p>
          <a:p>
            <a:pPr algn="ctr"/>
            <a:r>
              <a:rPr lang="en-US" sz="2400" dirty="0"/>
              <a:t>\            </a:t>
            </a:r>
            <a:r>
              <a:rPr lang="en-US" sz="2400" strike="sngStrike" dirty="0"/>
              <a:t>/</a:t>
            </a:r>
          </a:p>
          <a:p>
            <a:pPr algn="ctr"/>
            <a:r>
              <a:rPr lang="en-US" sz="2400" dirty="0"/>
              <a:t>HUMANITY</a:t>
            </a:r>
          </a:p>
          <a:p>
            <a:r>
              <a:rPr lang="en-US" sz="2400" dirty="0"/>
              <a:t> </a:t>
            </a:r>
          </a:p>
          <a:p>
            <a:pPr algn="ctr"/>
            <a:r>
              <a:rPr lang="en-US" sz="2400" dirty="0"/>
              <a:t> </a:t>
            </a:r>
          </a:p>
        </p:txBody>
      </p:sp>
    </p:spTree>
    <p:extLst>
      <p:ext uri="{BB962C8B-B14F-4D97-AF65-F5344CB8AC3E}">
        <p14:creationId xmlns:p14="http://schemas.microsoft.com/office/powerpoint/2010/main" val="3322421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50097" y="656823"/>
            <a:ext cx="10444766" cy="3046988"/>
          </a:xfrm>
          <a:prstGeom prst="rect">
            <a:avLst/>
          </a:prstGeom>
          <a:noFill/>
        </p:spPr>
        <p:txBody>
          <a:bodyPr wrap="square" rtlCol="0">
            <a:spAutoFit/>
          </a:bodyPr>
          <a:lstStyle/>
          <a:p>
            <a:r>
              <a:rPr lang="en-US" sz="2400" b="1" dirty="0"/>
              <a:t>II. EIGHT WORDS THAT CHANGED THE WORLD </a:t>
            </a:r>
          </a:p>
          <a:p>
            <a:r>
              <a:rPr lang="en-US" sz="2400" dirty="0"/>
              <a:t> </a:t>
            </a:r>
          </a:p>
          <a:p>
            <a:r>
              <a:rPr lang="en-US" sz="2400" b="1" dirty="0"/>
              <a:t>Modernism (1650s A.D. – 1960s A.D.)</a:t>
            </a:r>
          </a:p>
          <a:p>
            <a:r>
              <a:rPr lang="en-US" sz="2400" dirty="0"/>
              <a:t> 	Modernism thought that this universally recognized truth would lead to unity, peace, and progress for all. Modernism was cheerfully optimistic about the future. </a:t>
            </a:r>
          </a:p>
          <a:p>
            <a:r>
              <a:rPr lang="en-US" sz="2400" dirty="0"/>
              <a:t>	And it was based upon what Schaeffer calls, the “uniformity of natural causes in a closed system.”  </a:t>
            </a:r>
          </a:p>
          <a:p>
            <a:pPr algn="ctr"/>
            <a:r>
              <a:rPr lang="en-US" sz="2400" dirty="0"/>
              <a:t> </a:t>
            </a:r>
          </a:p>
        </p:txBody>
      </p:sp>
    </p:spTree>
    <p:extLst>
      <p:ext uri="{BB962C8B-B14F-4D97-AF65-F5344CB8AC3E}">
        <p14:creationId xmlns:p14="http://schemas.microsoft.com/office/powerpoint/2010/main" val="3867769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4893647"/>
          </a:xfrm>
          <a:prstGeom prst="rect">
            <a:avLst/>
          </a:prstGeom>
          <a:noFill/>
        </p:spPr>
        <p:txBody>
          <a:bodyPr wrap="square" rtlCol="0">
            <a:spAutoFit/>
          </a:bodyPr>
          <a:lstStyle/>
          <a:p>
            <a:r>
              <a:rPr lang="en-US" sz="2400" b="1" dirty="0"/>
              <a:t>INTRODUCTION</a:t>
            </a:r>
          </a:p>
          <a:p>
            <a:endParaRPr lang="en-US" sz="2400" dirty="0"/>
          </a:p>
          <a:p>
            <a:r>
              <a:rPr lang="en-US" sz="2400" dirty="0"/>
              <a:t>	The word “Sadducees” appears fourteen times in the gospels and the book of Acts. </a:t>
            </a:r>
          </a:p>
          <a:p>
            <a:r>
              <a:rPr lang="en-US" sz="2400" dirty="0"/>
              <a:t>	In the gospels, Jesus often warned against their teaching. Also in the gospels and Acts, the two most prominent features describing them was that they did not believe in the resurrection and that they were prominent in the government in Jerusalem at the time. </a:t>
            </a:r>
          </a:p>
          <a:p>
            <a:r>
              <a:rPr lang="en-US" sz="2400" dirty="0"/>
              <a:t>	Yet little is really known about them for the simple fact that they left no writings. Even the origin of their name, the “Sadducees” is uncertain, possibly traced to “Zadok,” the high priest of the days of Solomon, about a thousand years before Christ, or perhaps associated with the Hebrew term “</a:t>
            </a:r>
            <a:r>
              <a:rPr lang="en-US" sz="2400" i="1" dirty="0" err="1"/>
              <a:t>saddiq</a:t>
            </a:r>
            <a:r>
              <a:rPr lang="en-US" sz="2400" i="1" dirty="0"/>
              <a:t>”</a:t>
            </a:r>
            <a:r>
              <a:rPr lang="en-US" sz="2400" dirty="0"/>
              <a:t> meaning “righteous.” </a:t>
            </a:r>
          </a:p>
        </p:txBody>
      </p:sp>
    </p:spTree>
    <p:extLst>
      <p:ext uri="{BB962C8B-B14F-4D97-AF65-F5344CB8AC3E}">
        <p14:creationId xmlns:p14="http://schemas.microsoft.com/office/powerpoint/2010/main" val="1190554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5262979"/>
          </a:xfrm>
          <a:prstGeom prst="rect">
            <a:avLst/>
          </a:prstGeom>
          <a:noFill/>
        </p:spPr>
        <p:txBody>
          <a:bodyPr wrap="square" rtlCol="0">
            <a:spAutoFit/>
          </a:bodyPr>
          <a:lstStyle/>
          <a:p>
            <a:r>
              <a:rPr lang="en-US" sz="2400" b="1" dirty="0"/>
              <a:t>II. EIGHT WORDS THAT CHANGED THE WORLD </a:t>
            </a:r>
          </a:p>
          <a:p>
            <a:endParaRPr lang="en-US" sz="2400" dirty="0"/>
          </a:p>
          <a:p>
            <a:r>
              <a:rPr lang="en-US" sz="2400" b="1" dirty="0"/>
              <a:t>A. “UNIFORMITY OF NATURAL CAUSES.” </a:t>
            </a:r>
            <a:endParaRPr lang="en-US" sz="2400" dirty="0"/>
          </a:p>
          <a:p>
            <a:r>
              <a:rPr lang="en-US" sz="2400" dirty="0"/>
              <a:t> </a:t>
            </a:r>
          </a:p>
          <a:p>
            <a:r>
              <a:rPr lang="en-US" sz="2400" dirty="0"/>
              <a:t>	Most of the benefits that we enjoy today and take for granted (and some that are not so beneficial) are the result of this simple concept: “uniformity of natural causes.” </a:t>
            </a:r>
          </a:p>
          <a:p>
            <a:r>
              <a:rPr lang="en-US" sz="2400" dirty="0"/>
              <a:t>	When you add a teaspoon of salt to a quart of water, what happens? </a:t>
            </a:r>
          </a:p>
          <a:p>
            <a:r>
              <a:rPr lang="en-US" sz="2400" dirty="0"/>
              <a:t>	(the salt dissolves and produces salt water)</a:t>
            </a:r>
          </a:p>
          <a:p>
            <a:r>
              <a:rPr lang="en-US" sz="2400" dirty="0"/>
              <a:t>	 How often will that happen? </a:t>
            </a:r>
          </a:p>
          <a:p>
            <a:r>
              <a:rPr lang="en-US" sz="2400" dirty="0"/>
              <a:t>	Answer: every time you do it! </a:t>
            </a:r>
          </a:p>
          <a:p>
            <a:r>
              <a:rPr lang="en-US" sz="2400" dirty="0"/>
              <a:t>	We do not expect that sometimes it turns into salt water and sometimes it turns into sulfuric acid or chocolate pudding. This is the “uniformity of natural causes.” </a:t>
            </a:r>
          </a:p>
        </p:txBody>
      </p:sp>
    </p:spTree>
    <p:extLst>
      <p:ext uri="{BB962C8B-B14F-4D97-AF65-F5344CB8AC3E}">
        <p14:creationId xmlns:p14="http://schemas.microsoft.com/office/powerpoint/2010/main" val="1692804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6001643"/>
          </a:xfrm>
          <a:prstGeom prst="rect">
            <a:avLst/>
          </a:prstGeom>
          <a:noFill/>
        </p:spPr>
        <p:txBody>
          <a:bodyPr wrap="square" rtlCol="0">
            <a:spAutoFit/>
          </a:bodyPr>
          <a:lstStyle/>
          <a:p>
            <a:r>
              <a:rPr lang="en-US" sz="2400" b="1" dirty="0"/>
              <a:t>A. “UNIFORMITY OF NATURAL CAUSES.” </a:t>
            </a:r>
            <a:endParaRPr lang="en-US" sz="2400" dirty="0"/>
          </a:p>
          <a:p>
            <a:r>
              <a:rPr lang="en-US" sz="2400" dirty="0"/>
              <a:t> </a:t>
            </a:r>
          </a:p>
          <a:p>
            <a:r>
              <a:rPr lang="en-US" sz="2400" dirty="0"/>
              <a:t>	This is true of more complex matters. When you get into your car and turn the key (or push the button), what happens? (It turns on.) </a:t>
            </a:r>
          </a:p>
          <a:p>
            <a:r>
              <a:rPr lang="en-US" sz="2400" dirty="0"/>
              <a:t>	Turning the key causes the starter to rotate the crankshaft in the engine which causes the pistons to fire and the engine starts functioning. It’s not that we expect that sometimes the engine turns on, other times it causes the car to melt like water, and other times it causes the car to float off into space. </a:t>
            </a:r>
          </a:p>
          <a:p>
            <a:r>
              <a:rPr lang="en-US" sz="2400" dirty="0"/>
              <a:t>	Pour water onto a campfire: what happens? (The fire sputters and steams but eventually stops burning.) The chemical process of burning is interrupted and the fire goes out. It’s not that sometimes that happens and sometimes the fire gets hotter or that other times the water immediately turns to ice or that the water causes the fire to explode. </a:t>
            </a:r>
          </a:p>
          <a:p>
            <a:r>
              <a:rPr lang="en-US" sz="2400" dirty="0"/>
              <a:t>	This is the uniformity of natural causes. One hundred times out of one hundred times that will happen.</a:t>
            </a:r>
          </a:p>
          <a:p>
            <a:endParaRPr lang="en-US" sz="2400" dirty="0"/>
          </a:p>
        </p:txBody>
      </p:sp>
    </p:spTree>
    <p:extLst>
      <p:ext uri="{BB962C8B-B14F-4D97-AF65-F5344CB8AC3E}">
        <p14:creationId xmlns:p14="http://schemas.microsoft.com/office/powerpoint/2010/main" val="318214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5262979"/>
          </a:xfrm>
          <a:prstGeom prst="rect">
            <a:avLst/>
          </a:prstGeom>
          <a:noFill/>
        </p:spPr>
        <p:txBody>
          <a:bodyPr wrap="square" rtlCol="0">
            <a:spAutoFit/>
          </a:bodyPr>
          <a:lstStyle/>
          <a:p>
            <a:r>
              <a:rPr lang="en-US" sz="2400" b="1" dirty="0"/>
              <a:t>A. “UNIFORMITY OF NATURAL CAUSES.” </a:t>
            </a:r>
            <a:endParaRPr lang="en-US" sz="2400" dirty="0"/>
          </a:p>
          <a:p>
            <a:r>
              <a:rPr lang="en-US" sz="2400" dirty="0"/>
              <a:t> </a:t>
            </a:r>
          </a:p>
          <a:p>
            <a:r>
              <a:rPr lang="en-US" sz="2400" dirty="0"/>
              <a:t>	Why can we rely on the uniformity of natural causes? That’s a key question. </a:t>
            </a:r>
          </a:p>
          <a:p>
            <a:r>
              <a:rPr lang="en-US" sz="2400" dirty="0"/>
              <a:t>	The earliest Western scientists were premodern (Christian). They practiced their scientific pursuits because they assumed they could rely upon the uniformity of natural causes. </a:t>
            </a:r>
          </a:p>
          <a:p>
            <a:r>
              <a:rPr lang="en-US" sz="2400" dirty="0"/>
              <a:t>	And they assumed that to be the case not simply because it fit their everyday experience, but because they believed that God was there, that God made the world, that he did so in a rational way, and that God upheld fixed “laws of nature.” </a:t>
            </a:r>
          </a:p>
          <a:p>
            <a:r>
              <a:rPr lang="en-US" sz="2400" dirty="0"/>
              <a:t>	The world was reasonable. It made sense. And the natural world operated under laws that God himself created and personally enforced. That’s why salt always dissolves into water and produces a salt water solution, and not sulfuric acid or chocolate pudding. These Christian scientists knew they could depend upon this constant reality, this uniformity of natural causes, and could build on it. </a:t>
            </a:r>
          </a:p>
        </p:txBody>
      </p:sp>
    </p:spTree>
    <p:extLst>
      <p:ext uri="{BB962C8B-B14F-4D97-AF65-F5344CB8AC3E}">
        <p14:creationId xmlns:p14="http://schemas.microsoft.com/office/powerpoint/2010/main" val="1523480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3785652"/>
          </a:xfrm>
          <a:prstGeom prst="rect">
            <a:avLst/>
          </a:prstGeom>
          <a:noFill/>
        </p:spPr>
        <p:txBody>
          <a:bodyPr wrap="square" rtlCol="0">
            <a:spAutoFit/>
          </a:bodyPr>
          <a:lstStyle/>
          <a:p>
            <a:r>
              <a:rPr lang="en-US" sz="2400" b="1" dirty="0"/>
              <a:t>A. “UNIFORMITY OF NATURAL CAUSES.” </a:t>
            </a:r>
            <a:endParaRPr lang="en-US" sz="2400" dirty="0"/>
          </a:p>
          <a:p>
            <a:r>
              <a:rPr lang="en-US" sz="2400" dirty="0"/>
              <a:t> </a:t>
            </a:r>
          </a:p>
          <a:p>
            <a:r>
              <a:rPr lang="en-US" sz="2400" dirty="0"/>
              <a:t>	This happens so regularly that we can use salt water to make pickles, to boil vegetables, and medical staff can even run salt water, a sterile saline solution into our veins when we are low on fluids!  </a:t>
            </a:r>
          </a:p>
          <a:p>
            <a:r>
              <a:rPr lang="en-US" sz="2400" dirty="0"/>
              <a:t>	What if we could not count on that happening? What if salt put into water sometimes became acid or pudding or sand? </a:t>
            </a:r>
          </a:p>
          <a:p>
            <a:r>
              <a:rPr lang="en-US" sz="2400" dirty="0"/>
              <a:t>	(There could be no technology or scientific progress.)</a:t>
            </a:r>
          </a:p>
          <a:p>
            <a:r>
              <a:rPr lang="en-US" sz="2400" dirty="0"/>
              <a:t>	But we literally, regularly stake our lives on the uniformity of natural causes: that salt placed into water becomes a harmless, salt water solution. </a:t>
            </a:r>
          </a:p>
        </p:txBody>
      </p:sp>
    </p:spTree>
    <p:extLst>
      <p:ext uri="{BB962C8B-B14F-4D97-AF65-F5344CB8AC3E}">
        <p14:creationId xmlns:p14="http://schemas.microsoft.com/office/powerpoint/2010/main" val="2518561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4524315"/>
          </a:xfrm>
          <a:prstGeom prst="rect">
            <a:avLst/>
          </a:prstGeom>
          <a:noFill/>
        </p:spPr>
        <p:txBody>
          <a:bodyPr wrap="square" rtlCol="0">
            <a:spAutoFit/>
          </a:bodyPr>
          <a:lstStyle/>
          <a:p>
            <a:r>
              <a:rPr lang="en-US" sz="2400" b="1" dirty="0"/>
              <a:t>A. “UNIFORMITY OF NATURAL CAUSES.” </a:t>
            </a:r>
            <a:endParaRPr lang="en-US" sz="2400" dirty="0"/>
          </a:p>
          <a:p>
            <a:r>
              <a:rPr lang="en-US" sz="2400" dirty="0"/>
              <a:t> </a:t>
            </a:r>
          </a:p>
          <a:p>
            <a:r>
              <a:rPr lang="en-US" sz="2400" dirty="0"/>
              <a:t>	The earliest scientists also understood that God encouraged us to explore the good world he had made and to use its goodness to develop that which was beneficial to us. </a:t>
            </a:r>
          </a:p>
          <a:p>
            <a:r>
              <a:rPr lang="en-US" sz="2400" dirty="0"/>
              <a:t>	One of the early Christian scientists, Francis Bacon (1561-1626) put it this way: “Man by the Fall fell at the same time from his state of innocence and from his dominion over nature. Both of these loses, however, can even in this life be in some part repaired; the former by religion and faith, the latter by the arts and sciences.” </a:t>
            </a:r>
          </a:p>
          <a:p>
            <a:r>
              <a:rPr lang="en-US" sz="2400" dirty="0"/>
              <a:t>	Sin had severely damaged us spiritually and physically, but God gave religion and science to repair much of that damage.</a:t>
            </a:r>
          </a:p>
        </p:txBody>
      </p:sp>
    </p:spTree>
    <p:extLst>
      <p:ext uri="{BB962C8B-B14F-4D97-AF65-F5344CB8AC3E}">
        <p14:creationId xmlns:p14="http://schemas.microsoft.com/office/powerpoint/2010/main" val="797637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6001643"/>
          </a:xfrm>
          <a:prstGeom prst="rect">
            <a:avLst/>
          </a:prstGeom>
          <a:noFill/>
        </p:spPr>
        <p:txBody>
          <a:bodyPr wrap="square" rtlCol="0">
            <a:spAutoFit/>
          </a:bodyPr>
          <a:lstStyle/>
          <a:p>
            <a:r>
              <a:rPr lang="en-US" sz="2400" b="1" dirty="0"/>
              <a:t>A. “UNIFORMITY OF NATURAL CAUSES.” </a:t>
            </a:r>
            <a:endParaRPr lang="en-US" sz="2400" dirty="0"/>
          </a:p>
          <a:p>
            <a:r>
              <a:rPr lang="en-US" sz="2400" dirty="0"/>
              <a:t> </a:t>
            </a:r>
          </a:p>
          <a:p>
            <a:r>
              <a:rPr lang="en-US" sz="2400" dirty="0"/>
              <a:t>	Most historians will agree that all of our great scientific knowledge and achievements came about because the first western scientists believed in the God-given, God-guaranteed uniformity of natural causes. </a:t>
            </a:r>
          </a:p>
          <a:p>
            <a:r>
              <a:rPr lang="en-US" sz="2400" dirty="0"/>
              <a:t>	What’s interesting is that the Eastern world of Asia and India did not develop with this understanding, and neither did science there develop in the same way or with the same speed. </a:t>
            </a:r>
          </a:p>
          <a:p>
            <a:r>
              <a:rPr lang="en-US" sz="2400" dirty="0"/>
              <a:t>	In the East they made </a:t>
            </a:r>
            <a:r>
              <a:rPr lang="en-US" sz="2400" b="1" i="1" dirty="0"/>
              <a:t>discoveries</a:t>
            </a:r>
            <a:r>
              <a:rPr lang="en-US" sz="2400" dirty="0"/>
              <a:t> such as the invention of gunpowder in China, but these were purely random discoveries. </a:t>
            </a:r>
          </a:p>
          <a:p>
            <a:r>
              <a:rPr lang="en-US" sz="2400" dirty="0"/>
              <a:t>	They could not really invent and develop scientifically as the West did because they did not have the expectation of the uniformity of natural causes or the belief that God was calling them to explore and harness the benefits of his good world. </a:t>
            </a:r>
          </a:p>
          <a:p>
            <a:r>
              <a:rPr lang="en-US" sz="2400" dirty="0"/>
              <a:t>	So those four words have literally changed the world, and virtually every scientific, technological, or medical development has depended upon this consistent principle. </a:t>
            </a:r>
          </a:p>
        </p:txBody>
      </p:sp>
    </p:spTree>
    <p:extLst>
      <p:ext uri="{BB962C8B-B14F-4D97-AF65-F5344CB8AC3E}">
        <p14:creationId xmlns:p14="http://schemas.microsoft.com/office/powerpoint/2010/main" val="2007370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5632311"/>
          </a:xfrm>
          <a:prstGeom prst="rect">
            <a:avLst/>
          </a:prstGeom>
          <a:noFill/>
        </p:spPr>
        <p:txBody>
          <a:bodyPr wrap="square" rtlCol="0">
            <a:spAutoFit/>
          </a:bodyPr>
          <a:lstStyle/>
          <a:p>
            <a:r>
              <a:rPr lang="en-US" sz="2400" b="1" dirty="0"/>
              <a:t>B. “IN A CLOSED SYSTEM.” </a:t>
            </a:r>
            <a:endParaRPr lang="en-US" sz="2400" dirty="0"/>
          </a:p>
          <a:p>
            <a:endParaRPr lang="en-US" sz="2400" dirty="0"/>
          </a:p>
          <a:p>
            <a:r>
              <a:rPr lang="en-US" sz="2400" dirty="0"/>
              <a:t>	The next four words have also changed the world, but not for the better, in my opinion. The next four words have multiplied misery in a way that cannot be fully appreciated. </a:t>
            </a:r>
          </a:p>
          <a:p>
            <a:r>
              <a:rPr lang="en-US" sz="2400" dirty="0"/>
              <a:t>	The next four words were added to the first four: “in a closed system.” So the full statement is “uniformity of natural causes in a closed system.”</a:t>
            </a:r>
          </a:p>
          <a:p>
            <a:r>
              <a:rPr lang="en-US" sz="2400" dirty="0"/>
              <a:t>	What is a closed system? It is a system in which everything that exists is locked inside. In fact, there is nothing at all outside of it: it encompasses everything. </a:t>
            </a:r>
          </a:p>
          <a:p>
            <a:r>
              <a:rPr lang="en-US" sz="2400" dirty="0"/>
              <a:t>	Or, if there is anything outside of it, the system is completely cut off and isolated from anything that may be beyond the closed system. </a:t>
            </a:r>
          </a:p>
          <a:p>
            <a:r>
              <a:rPr lang="en-US" sz="2400" dirty="0"/>
              <a:t>	There is no possible way to know about or to communicate with anything that may be outside of the closed system. So, anything outside of the closed system may be a matter of speculation, but must also be considered completely impractical and irrelevant. </a:t>
            </a:r>
          </a:p>
        </p:txBody>
      </p:sp>
    </p:spTree>
    <p:extLst>
      <p:ext uri="{BB962C8B-B14F-4D97-AF65-F5344CB8AC3E}">
        <p14:creationId xmlns:p14="http://schemas.microsoft.com/office/powerpoint/2010/main" val="229987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5262979"/>
          </a:xfrm>
          <a:prstGeom prst="rect">
            <a:avLst/>
          </a:prstGeom>
          <a:noFill/>
        </p:spPr>
        <p:txBody>
          <a:bodyPr wrap="square" rtlCol="0">
            <a:spAutoFit/>
          </a:bodyPr>
          <a:lstStyle/>
          <a:p>
            <a:r>
              <a:rPr lang="en-US" sz="2400" b="1" dirty="0"/>
              <a:t>B. “IN A CLOSED SYSTEM.” </a:t>
            </a:r>
            <a:endParaRPr lang="en-US" sz="2400" dirty="0"/>
          </a:p>
          <a:p>
            <a:r>
              <a:rPr lang="en-US" sz="2400" dirty="0"/>
              <a:t> </a:t>
            </a:r>
          </a:p>
          <a:p>
            <a:r>
              <a:rPr lang="en-US" sz="2400" dirty="0"/>
              <a:t>	In this closed system, by definition, everything is “natural.” </a:t>
            </a:r>
          </a:p>
          <a:p>
            <a:r>
              <a:rPr lang="en-US" sz="2400" dirty="0"/>
              <a:t>	That is, there is nothing “supernatural.” </a:t>
            </a:r>
          </a:p>
          <a:p>
            <a:r>
              <a:rPr lang="en-US" sz="2400" dirty="0"/>
              <a:t>	(So the closed system is, by definition, “anti-supernatural.”)</a:t>
            </a:r>
          </a:p>
          <a:p>
            <a:r>
              <a:rPr lang="en-US" sz="2400" dirty="0"/>
              <a:t>	Again, the supernatural may exist. But if it is a </a:t>
            </a:r>
            <a:r>
              <a:rPr lang="en-US" sz="2400" i="1" dirty="0"/>
              <a:t>closed</a:t>
            </a:r>
            <a:r>
              <a:rPr lang="en-US" sz="2400" dirty="0"/>
              <a:t> system, then it is completely cut off from anything outside of it. </a:t>
            </a:r>
          </a:p>
          <a:p>
            <a:r>
              <a:rPr lang="en-US" sz="2400" dirty="0"/>
              <a:t>	The supernatural cannot impact the natural, and the natural cannot reach, know about, or communicate with the supernatural. </a:t>
            </a:r>
          </a:p>
          <a:p>
            <a:r>
              <a:rPr lang="en-US" sz="2400" dirty="0"/>
              <a:t>	Hence, it must be considered irrelevant.</a:t>
            </a:r>
          </a:p>
          <a:p>
            <a:r>
              <a:rPr lang="en-US" sz="2400" dirty="0"/>
              <a:t>	That’s how the most significant factors of our human existence, God made us, sin ruined us, Christ redeems us, the Holy Spirit restores us, and Christ is coming again to rescue us were suddenly declared absolutely irrelevant to the intellectual world.</a:t>
            </a:r>
          </a:p>
        </p:txBody>
      </p:sp>
    </p:spTree>
    <p:extLst>
      <p:ext uri="{BB962C8B-B14F-4D97-AF65-F5344CB8AC3E}">
        <p14:creationId xmlns:p14="http://schemas.microsoft.com/office/powerpoint/2010/main" val="3998459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1938992"/>
          </a:xfrm>
          <a:prstGeom prst="rect">
            <a:avLst/>
          </a:prstGeom>
          <a:noFill/>
        </p:spPr>
        <p:txBody>
          <a:bodyPr wrap="square" rtlCol="0">
            <a:spAutoFit/>
          </a:bodyPr>
          <a:lstStyle/>
          <a:p>
            <a:r>
              <a:rPr lang="en-US" sz="2400" b="1" dirty="0"/>
              <a:t>B. “IN A CLOSED SYSTEM.” </a:t>
            </a:r>
            <a:endParaRPr lang="en-US" sz="2400" dirty="0"/>
          </a:p>
          <a:p>
            <a:r>
              <a:rPr lang="en-US" sz="2400" dirty="0"/>
              <a:t> </a:t>
            </a:r>
          </a:p>
          <a:p>
            <a:r>
              <a:rPr lang="en-US" sz="2400" dirty="0"/>
              <a:t>	Suppose you are in one soundproof room with no doors or windows, and I am in another soundproof room with no doors or windows. And we have both always been in those rooms. </a:t>
            </a:r>
          </a:p>
        </p:txBody>
      </p:sp>
    </p:spTree>
    <p:extLst>
      <p:ext uri="{BB962C8B-B14F-4D97-AF65-F5344CB8AC3E}">
        <p14:creationId xmlns:p14="http://schemas.microsoft.com/office/powerpoint/2010/main" val="10014854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19707" y="772732"/>
            <a:ext cx="3940935" cy="38379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125014" y="1609859"/>
            <a:ext cx="2871989" cy="1323439"/>
          </a:xfrm>
          <a:prstGeom prst="rect">
            <a:avLst/>
          </a:prstGeom>
          <a:noFill/>
        </p:spPr>
        <p:txBody>
          <a:bodyPr wrap="square" rtlCol="0">
            <a:spAutoFit/>
          </a:bodyPr>
          <a:lstStyle/>
          <a:p>
            <a:pPr algn="ctr"/>
            <a:r>
              <a:rPr lang="en-US" sz="8000" dirty="0"/>
              <a:t>YOU</a:t>
            </a:r>
          </a:p>
        </p:txBody>
      </p:sp>
      <p:sp>
        <p:nvSpPr>
          <p:cNvPr id="5" name="Rectangle 4"/>
          <p:cNvSpPr/>
          <p:nvPr/>
        </p:nvSpPr>
        <p:spPr>
          <a:xfrm>
            <a:off x="6334259" y="772731"/>
            <a:ext cx="3940935" cy="38379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735651" y="1532586"/>
            <a:ext cx="3206839" cy="1323439"/>
          </a:xfrm>
          <a:prstGeom prst="rect">
            <a:avLst/>
          </a:prstGeom>
          <a:noFill/>
        </p:spPr>
        <p:txBody>
          <a:bodyPr wrap="square" rtlCol="0">
            <a:spAutoFit/>
          </a:bodyPr>
          <a:lstStyle/>
          <a:p>
            <a:pPr algn="ctr"/>
            <a:r>
              <a:rPr lang="en-US" sz="8000" dirty="0"/>
              <a:t>ME</a:t>
            </a:r>
          </a:p>
        </p:txBody>
      </p:sp>
    </p:spTree>
    <p:extLst>
      <p:ext uri="{BB962C8B-B14F-4D97-AF65-F5344CB8AC3E}">
        <p14:creationId xmlns:p14="http://schemas.microsoft.com/office/powerpoint/2010/main" val="16983122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5262979"/>
          </a:xfrm>
          <a:prstGeom prst="rect">
            <a:avLst/>
          </a:prstGeom>
          <a:noFill/>
        </p:spPr>
        <p:txBody>
          <a:bodyPr wrap="square" rtlCol="0">
            <a:spAutoFit/>
          </a:bodyPr>
          <a:lstStyle/>
          <a:p>
            <a:r>
              <a:rPr lang="en-US" sz="2400" b="1" dirty="0"/>
              <a:t>INTRODUCTION</a:t>
            </a:r>
          </a:p>
          <a:p>
            <a:endParaRPr lang="en-US" sz="2400" dirty="0"/>
          </a:p>
          <a:p>
            <a:r>
              <a:rPr lang="en-US" sz="2400" dirty="0"/>
              <a:t>	A possible reason why they left no writings was because they believed so very little: there was not much to write about. They probably saw no need to defend their minimal beliefs. </a:t>
            </a:r>
          </a:p>
          <a:p>
            <a:r>
              <a:rPr lang="en-US" sz="2400" dirty="0"/>
              <a:t>	Other, outside sources report that they could be called religious “conservatives,” denying what they considered newer “innovations” in the faith. </a:t>
            </a:r>
          </a:p>
          <a:p>
            <a:r>
              <a:rPr lang="en-US" sz="2400" dirty="0"/>
              <a:t>	So, they rejected the validity and authority of all Scripture except the Pentateuch, the first five books of the Old Testament (the Hebrew Bible). They largely denied anything supernatural, anything more than meets the eye or that extends beyond this life, including the soul, the afterlife, the resurrection, rewards and punishments in any age to come, and the existence of angels and demons. </a:t>
            </a:r>
          </a:p>
          <a:p>
            <a:r>
              <a:rPr lang="en-US" sz="2400" dirty="0"/>
              <a:t>	They rejected God’s sovereignty or intervention in life, and considered one’s prosperity or adversity to be the outcome of one’s own course of action.</a:t>
            </a:r>
          </a:p>
        </p:txBody>
      </p:sp>
    </p:spTree>
    <p:extLst>
      <p:ext uri="{BB962C8B-B14F-4D97-AF65-F5344CB8AC3E}">
        <p14:creationId xmlns:p14="http://schemas.microsoft.com/office/powerpoint/2010/main" val="4137974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4893647"/>
          </a:xfrm>
          <a:prstGeom prst="rect">
            <a:avLst/>
          </a:prstGeom>
          <a:noFill/>
        </p:spPr>
        <p:txBody>
          <a:bodyPr wrap="square" rtlCol="0">
            <a:spAutoFit/>
          </a:bodyPr>
          <a:lstStyle/>
          <a:p>
            <a:r>
              <a:rPr lang="en-US" sz="2400" b="1" dirty="0"/>
              <a:t>B. “IN A CLOSED SYSTEM.” </a:t>
            </a:r>
            <a:endParaRPr lang="en-US" sz="2400" dirty="0"/>
          </a:p>
          <a:p>
            <a:r>
              <a:rPr lang="en-US" sz="2400" dirty="0"/>
              <a:t> </a:t>
            </a:r>
          </a:p>
          <a:p>
            <a:r>
              <a:rPr lang="en-US" sz="2400" dirty="0"/>
              <a:t>	What would we know about the outside world? </a:t>
            </a:r>
          </a:p>
          <a:p>
            <a:r>
              <a:rPr lang="en-US" sz="2400" dirty="0"/>
              <a:t>	Nothing. We could only know about what’s inside the room, and about the room itself. </a:t>
            </a:r>
          </a:p>
          <a:p>
            <a:r>
              <a:rPr lang="en-US" sz="2400" dirty="0"/>
              <a:t>	There could, in fact, be a whole world outside the room, but we could not know anything about it, not even of its existence.</a:t>
            </a:r>
          </a:p>
          <a:p>
            <a:r>
              <a:rPr lang="en-US" sz="2400" dirty="0"/>
              <a:t>	And we could not know about each other. We could never communicate with each other or have any kind of knowledge of one another. </a:t>
            </a:r>
          </a:p>
          <a:p>
            <a:r>
              <a:rPr lang="en-US" sz="2400" dirty="0"/>
              <a:t>	For all we know, there might be something outside the room or there might be nothing outside the room. But the bottom line is that we could not know or communicate with anything outside of the room. </a:t>
            </a:r>
          </a:p>
          <a:p>
            <a:r>
              <a:rPr lang="en-US" sz="2400" dirty="0"/>
              <a:t>	Each of us would be living in a “closed system.” </a:t>
            </a:r>
          </a:p>
        </p:txBody>
      </p:sp>
    </p:spTree>
    <p:extLst>
      <p:ext uri="{BB962C8B-B14F-4D97-AF65-F5344CB8AC3E}">
        <p14:creationId xmlns:p14="http://schemas.microsoft.com/office/powerpoint/2010/main" val="89857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19707" y="772732"/>
            <a:ext cx="3940935" cy="38379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125014" y="1609859"/>
            <a:ext cx="2871989" cy="1323439"/>
          </a:xfrm>
          <a:prstGeom prst="rect">
            <a:avLst/>
          </a:prstGeom>
          <a:noFill/>
        </p:spPr>
        <p:txBody>
          <a:bodyPr wrap="square" rtlCol="0">
            <a:spAutoFit/>
          </a:bodyPr>
          <a:lstStyle/>
          <a:p>
            <a:pPr algn="ctr"/>
            <a:r>
              <a:rPr lang="en-US" sz="8000" dirty="0"/>
              <a:t>YOU</a:t>
            </a:r>
          </a:p>
        </p:txBody>
      </p:sp>
      <p:sp>
        <p:nvSpPr>
          <p:cNvPr id="5" name="Rectangle 4"/>
          <p:cNvSpPr/>
          <p:nvPr/>
        </p:nvSpPr>
        <p:spPr>
          <a:xfrm>
            <a:off x="6334259" y="772731"/>
            <a:ext cx="3940935" cy="38379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735651" y="1532586"/>
            <a:ext cx="3206839" cy="1323439"/>
          </a:xfrm>
          <a:prstGeom prst="rect">
            <a:avLst/>
          </a:prstGeom>
          <a:noFill/>
        </p:spPr>
        <p:txBody>
          <a:bodyPr wrap="square" rtlCol="0">
            <a:spAutoFit/>
          </a:bodyPr>
          <a:lstStyle/>
          <a:p>
            <a:pPr algn="ctr"/>
            <a:r>
              <a:rPr lang="en-US" sz="8000" dirty="0"/>
              <a:t>ME</a:t>
            </a:r>
          </a:p>
        </p:txBody>
      </p:sp>
      <p:sp>
        <p:nvSpPr>
          <p:cNvPr id="8" name="TextBox 7"/>
          <p:cNvSpPr txBox="1"/>
          <p:nvPr/>
        </p:nvSpPr>
        <p:spPr>
          <a:xfrm>
            <a:off x="425003" y="991673"/>
            <a:ext cx="631065" cy="2308324"/>
          </a:xfrm>
          <a:prstGeom prst="rect">
            <a:avLst/>
          </a:prstGeom>
          <a:noFill/>
        </p:spPr>
        <p:txBody>
          <a:bodyPr wrap="square" rtlCol="0">
            <a:spAutoFit/>
          </a:bodyPr>
          <a:lstStyle/>
          <a:p>
            <a:r>
              <a:rPr lang="en-US" sz="4800" dirty="0"/>
              <a:t>???</a:t>
            </a:r>
          </a:p>
        </p:txBody>
      </p:sp>
      <p:sp>
        <p:nvSpPr>
          <p:cNvPr id="9" name="TextBox 8"/>
          <p:cNvSpPr txBox="1"/>
          <p:nvPr/>
        </p:nvSpPr>
        <p:spPr>
          <a:xfrm>
            <a:off x="5602310" y="1120462"/>
            <a:ext cx="592428" cy="2308324"/>
          </a:xfrm>
          <a:prstGeom prst="rect">
            <a:avLst/>
          </a:prstGeom>
          <a:noFill/>
        </p:spPr>
        <p:txBody>
          <a:bodyPr wrap="square" rtlCol="0">
            <a:spAutoFit/>
          </a:bodyPr>
          <a:lstStyle/>
          <a:p>
            <a:r>
              <a:rPr lang="en-US" sz="4800" dirty="0"/>
              <a:t>???</a:t>
            </a:r>
          </a:p>
        </p:txBody>
      </p:sp>
      <p:sp>
        <p:nvSpPr>
          <p:cNvPr id="10" name="TextBox 9"/>
          <p:cNvSpPr txBox="1"/>
          <p:nvPr/>
        </p:nvSpPr>
        <p:spPr>
          <a:xfrm>
            <a:off x="10689466" y="1249251"/>
            <a:ext cx="592428" cy="2308324"/>
          </a:xfrm>
          <a:prstGeom prst="rect">
            <a:avLst/>
          </a:prstGeom>
          <a:noFill/>
        </p:spPr>
        <p:txBody>
          <a:bodyPr wrap="square" rtlCol="0">
            <a:spAutoFit/>
          </a:bodyPr>
          <a:lstStyle/>
          <a:p>
            <a:r>
              <a:rPr lang="en-US" sz="4800" dirty="0"/>
              <a:t>???</a:t>
            </a:r>
          </a:p>
        </p:txBody>
      </p:sp>
    </p:spTree>
    <p:extLst>
      <p:ext uri="{BB962C8B-B14F-4D97-AF65-F5344CB8AC3E}">
        <p14:creationId xmlns:p14="http://schemas.microsoft.com/office/powerpoint/2010/main" val="213596794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5632311"/>
          </a:xfrm>
          <a:prstGeom prst="rect">
            <a:avLst/>
          </a:prstGeom>
          <a:noFill/>
        </p:spPr>
        <p:txBody>
          <a:bodyPr wrap="square" rtlCol="0">
            <a:spAutoFit/>
          </a:bodyPr>
          <a:lstStyle/>
          <a:p>
            <a:r>
              <a:rPr lang="en-US" sz="2400" b="1" dirty="0"/>
              <a:t>B. “IN A CLOSED SYSTEM.” </a:t>
            </a:r>
            <a:endParaRPr lang="en-US" sz="2400" dirty="0"/>
          </a:p>
          <a:p>
            <a:endParaRPr lang="en-US" sz="2400" dirty="0"/>
          </a:p>
          <a:p>
            <a:r>
              <a:rPr lang="en-US" sz="2400" dirty="0"/>
              <a:t>	As we said, the first Western scientists were Christians who believed in the uniformity of natural causes precisely because the Bible taught this truth. </a:t>
            </a:r>
          </a:p>
          <a:p>
            <a:r>
              <a:rPr lang="en-US" sz="2400" dirty="0"/>
              <a:t>	A rational God made a rational world that we can understand and explore, and the same God ensures that this rational world faithfully and uniformly operates according to cause and effect, fixed laws that he himself ensures are always kept. </a:t>
            </a:r>
          </a:p>
          <a:p>
            <a:r>
              <a:rPr lang="en-US" sz="2400" dirty="0"/>
              <a:t>	In other words, they both assumed and operated on the confidence of the uniformity of natural causes. </a:t>
            </a:r>
          </a:p>
          <a:p>
            <a:r>
              <a:rPr lang="en-US" sz="2400" dirty="0"/>
              <a:t>	But for these early Christian scientists the world was not a closed system, only a limited system (Schaeffer calls it a “semi-permeable” system). </a:t>
            </a:r>
          </a:p>
          <a:p>
            <a:r>
              <a:rPr lang="en-US" sz="2400" dirty="0"/>
              <a:t>	So chemicals and plants and animals all react according to cause and effect. We could liken all of that to a machine which always works the same way. Push this button and this happens; pull that lever and that happens, always. </a:t>
            </a:r>
          </a:p>
          <a:p>
            <a:r>
              <a:rPr lang="en-US" sz="2400" dirty="0"/>
              <a:t>	</a:t>
            </a:r>
          </a:p>
        </p:txBody>
      </p:sp>
    </p:spTree>
    <p:extLst>
      <p:ext uri="{BB962C8B-B14F-4D97-AF65-F5344CB8AC3E}">
        <p14:creationId xmlns:p14="http://schemas.microsoft.com/office/powerpoint/2010/main" val="3061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6001643"/>
          </a:xfrm>
          <a:prstGeom prst="rect">
            <a:avLst/>
          </a:prstGeom>
          <a:noFill/>
        </p:spPr>
        <p:txBody>
          <a:bodyPr wrap="square" rtlCol="0">
            <a:spAutoFit/>
          </a:bodyPr>
          <a:lstStyle/>
          <a:p>
            <a:r>
              <a:rPr lang="en-US" sz="2400" b="1" dirty="0"/>
              <a:t>B. “IN A CLOSED SYSTEM.” </a:t>
            </a:r>
            <a:endParaRPr lang="en-US" sz="2400" dirty="0"/>
          </a:p>
          <a:p>
            <a:endParaRPr lang="en-US" sz="2400" dirty="0"/>
          </a:p>
          <a:p>
            <a:r>
              <a:rPr lang="en-US" sz="2400" dirty="0"/>
              <a:t>	But for these early Christian scientists, the world was not a closed system, only a limited system. And the exceptions were </a:t>
            </a:r>
          </a:p>
          <a:p>
            <a:r>
              <a:rPr lang="en-US" sz="2400" dirty="0"/>
              <a:t>	1) God and </a:t>
            </a:r>
          </a:p>
          <a:p>
            <a:r>
              <a:rPr lang="en-US" sz="2400" dirty="0"/>
              <a:t>	2) humans. </a:t>
            </a:r>
          </a:p>
          <a:p>
            <a:r>
              <a:rPr lang="en-US" sz="2400" dirty="0"/>
              <a:t>	God sometimes suspended his laws and acted differently. This is the proper definition of a “miracle.” </a:t>
            </a:r>
          </a:p>
          <a:p>
            <a:r>
              <a:rPr lang="en-US" sz="2400" dirty="0"/>
              <a:t>	Normally a solid human being cannot walk on the top of a liquid sea. But it has happened, according to the Bible (Mark 6:45 ff.).</a:t>
            </a:r>
          </a:p>
          <a:p>
            <a:r>
              <a:rPr lang="en-US" sz="2400" dirty="0"/>
              <a:t>	Normally, a handful of bread and fish can only feed one or two people. But God can suspend that law and cause the substance of the bread and fish to be expanded to feed thousands (Mark 6:30 ff.). </a:t>
            </a:r>
          </a:p>
          <a:p>
            <a:r>
              <a:rPr lang="en-US" sz="2400" dirty="0"/>
              <a:t>	Normally, a body that was dead in the tomb for four days stays dead and decomposes. But God can suspend that law and reverse death and cause that body to rise (Lazarus—John 11:44).</a:t>
            </a:r>
          </a:p>
        </p:txBody>
      </p:sp>
    </p:spTree>
    <p:extLst>
      <p:ext uri="{BB962C8B-B14F-4D97-AF65-F5344CB8AC3E}">
        <p14:creationId xmlns:p14="http://schemas.microsoft.com/office/powerpoint/2010/main" val="4072114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5632311"/>
          </a:xfrm>
          <a:prstGeom prst="rect">
            <a:avLst/>
          </a:prstGeom>
          <a:noFill/>
        </p:spPr>
        <p:txBody>
          <a:bodyPr wrap="square" rtlCol="0">
            <a:spAutoFit/>
          </a:bodyPr>
          <a:lstStyle/>
          <a:p>
            <a:r>
              <a:rPr lang="en-US" sz="2400" b="1" dirty="0"/>
              <a:t>B. “IN A CLOSED SYSTEM.” </a:t>
            </a:r>
            <a:endParaRPr lang="en-US" sz="2400" dirty="0"/>
          </a:p>
          <a:p>
            <a:endParaRPr lang="en-US" sz="2400" dirty="0"/>
          </a:p>
          <a:p>
            <a:r>
              <a:rPr lang="en-US" sz="2400" dirty="0"/>
              <a:t>	And humans have free will: we can reason and assess and choose and interrupt the normal flow of natural causes. </a:t>
            </a:r>
          </a:p>
          <a:p>
            <a:r>
              <a:rPr lang="en-US" sz="2400" dirty="0"/>
              <a:t>	Because humans have free will, we are </a:t>
            </a:r>
            <a:r>
              <a:rPr lang="en-US" sz="2400" b="1" i="1" dirty="0"/>
              <a:t>IN</a:t>
            </a:r>
            <a:r>
              <a:rPr lang="en-US" sz="2400" dirty="0"/>
              <a:t> the machine of this world, and we are </a:t>
            </a:r>
            <a:r>
              <a:rPr lang="en-US" sz="2400" b="1" i="1" dirty="0"/>
              <a:t>SUBJECT TO</a:t>
            </a:r>
            <a:r>
              <a:rPr lang="en-US" sz="2400" dirty="0"/>
              <a:t> the uniformity of natural causes, but we are not </a:t>
            </a:r>
            <a:r>
              <a:rPr lang="en-US" sz="2400" b="1" i="1" dirty="0"/>
              <a:t>ONLY</a:t>
            </a:r>
            <a:r>
              <a:rPr lang="en-US" sz="2400" dirty="0"/>
              <a:t> machine. We can influence what happens with the machine and impact the outcome by our choices. </a:t>
            </a:r>
          </a:p>
          <a:p>
            <a:r>
              <a:rPr lang="en-US" sz="2400" dirty="0"/>
              <a:t>	For example, lightning strikes and ignites a home as a part of purely natural forces that have something to do with wind and friction electrically charging the clouds and then discharging this electrical charge on the most attractive target. </a:t>
            </a:r>
          </a:p>
          <a:p>
            <a:r>
              <a:rPr lang="en-US" sz="2400" dirty="0"/>
              <a:t>	According to the uniformity of natural causes, the fire would continue to burn until all of the fuel (the house) was consumed. </a:t>
            </a:r>
          </a:p>
          <a:p>
            <a:r>
              <a:rPr lang="en-US" sz="2400" dirty="0"/>
              <a:t>	But humans can change the natural outcome by calling the fire department and dousing the fire before the home is completely destroyed. </a:t>
            </a:r>
          </a:p>
        </p:txBody>
      </p:sp>
    </p:spTree>
    <p:extLst>
      <p:ext uri="{BB962C8B-B14F-4D97-AF65-F5344CB8AC3E}">
        <p14:creationId xmlns:p14="http://schemas.microsoft.com/office/powerpoint/2010/main" val="2671177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3785652"/>
          </a:xfrm>
          <a:prstGeom prst="rect">
            <a:avLst/>
          </a:prstGeom>
          <a:noFill/>
        </p:spPr>
        <p:txBody>
          <a:bodyPr wrap="square" rtlCol="0">
            <a:spAutoFit/>
          </a:bodyPr>
          <a:lstStyle/>
          <a:p>
            <a:r>
              <a:rPr lang="en-US" sz="2400" b="1" dirty="0"/>
              <a:t>B. “IN A CLOSED SYSTEM.” </a:t>
            </a:r>
            <a:endParaRPr lang="en-US" sz="2400" dirty="0"/>
          </a:p>
          <a:p>
            <a:endParaRPr lang="en-US" sz="2400" dirty="0"/>
          </a:p>
          <a:p>
            <a:r>
              <a:rPr lang="en-US" sz="2400" dirty="0"/>
              <a:t>	During the time known as the “Enlightenment,” (~1650 A.D. – 1850 A.D.) some scientists and philosophers suggested that God was no longer necessary. </a:t>
            </a:r>
          </a:p>
          <a:p>
            <a:r>
              <a:rPr lang="en-US" sz="2400" dirty="0"/>
              <a:t>	They imagined a universe that was all machine that operated on purely natural principles. People were only a part of the machine, purely natural, only bodies, complex bio-chemical interactions. Even our seemingly free choices were determined by the natural chemical processes of the brain.</a:t>
            </a:r>
          </a:p>
          <a:p>
            <a:r>
              <a:rPr lang="en-US" sz="2400" dirty="0"/>
              <a:t>	According to this view, everything is automatically subject to and absolutely determined by the uniformity of natural causes. </a:t>
            </a:r>
          </a:p>
        </p:txBody>
      </p:sp>
    </p:spTree>
    <p:extLst>
      <p:ext uri="{BB962C8B-B14F-4D97-AF65-F5344CB8AC3E}">
        <p14:creationId xmlns:p14="http://schemas.microsoft.com/office/powerpoint/2010/main" val="1203276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4154984"/>
          </a:xfrm>
          <a:prstGeom prst="rect">
            <a:avLst/>
          </a:prstGeom>
          <a:noFill/>
        </p:spPr>
        <p:txBody>
          <a:bodyPr wrap="square" rtlCol="0">
            <a:spAutoFit/>
          </a:bodyPr>
          <a:lstStyle/>
          <a:p>
            <a:r>
              <a:rPr lang="en-US" sz="2400" b="1" dirty="0"/>
              <a:t>B. “IN A CLOSED SYSTEM.” </a:t>
            </a:r>
            <a:endParaRPr lang="en-US" sz="2400" dirty="0"/>
          </a:p>
          <a:p>
            <a:endParaRPr lang="en-US" sz="2400" dirty="0"/>
          </a:p>
          <a:p>
            <a:r>
              <a:rPr lang="en-US" sz="2400" dirty="0"/>
              <a:t>	They closed the system. </a:t>
            </a:r>
          </a:p>
          <a:p>
            <a:r>
              <a:rPr lang="en-US" sz="2400" dirty="0"/>
              <a:t>	No “God” was needed to enforce these laws of physics. </a:t>
            </a:r>
          </a:p>
          <a:p>
            <a:r>
              <a:rPr lang="en-US" sz="2400" dirty="0"/>
              <a:t>	They tried to operate from a perspective of naturalism. No longer was there a rational God who made the world and ordered it by uniform, rational principles that we could learn and apply in development of that which would benefit us. </a:t>
            </a:r>
          </a:p>
          <a:p>
            <a:r>
              <a:rPr lang="en-US" sz="2400" dirty="0"/>
              <a:t>	Rather, they determined to begin only with themselves and their observations of the world. Everything was drawn into the soundproof room with no doors or windows. All was nature. There was only nature. It was a closed system: the “uniformity of natural causes in a closed system.” </a:t>
            </a:r>
          </a:p>
        </p:txBody>
      </p:sp>
    </p:spTree>
    <p:extLst>
      <p:ext uri="{BB962C8B-B14F-4D97-AF65-F5344CB8AC3E}">
        <p14:creationId xmlns:p14="http://schemas.microsoft.com/office/powerpoint/2010/main" val="1620002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6001643"/>
          </a:xfrm>
          <a:prstGeom prst="rect">
            <a:avLst/>
          </a:prstGeom>
          <a:noFill/>
        </p:spPr>
        <p:txBody>
          <a:bodyPr wrap="square" rtlCol="0">
            <a:spAutoFit/>
          </a:bodyPr>
          <a:lstStyle/>
          <a:p>
            <a:r>
              <a:rPr lang="en-US" sz="2400" b="1" dirty="0"/>
              <a:t>“UNIFORMITY OF NATURAL CAUSES IN A CLOSED SYSTEM” </a:t>
            </a:r>
            <a:endParaRPr lang="en-US" sz="2400" dirty="0"/>
          </a:p>
          <a:p>
            <a:endParaRPr lang="en-US" sz="2400" dirty="0"/>
          </a:p>
          <a:p>
            <a:r>
              <a:rPr lang="en-US" sz="2400" dirty="0"/>
              <a:t>“UNIFORMITY OF NATURAL CAUSES”</a:t>
            </a:r>
          </a:p>
          <a:p>
            <a:r>
              <a:rPr lang="en-US" sz="2400" dirty="0"/>
              <a:t>	We can rely upon the regular, natural “laws” of physics and logic. All scientific, medical, and technological advances depend upon the “uniformity of natural causes.”</a:t>
            </a:r>
          </a:p>
          <a:p>
            <a:endParaRPr lang="en-US" sz="2400" dirty="0"/>
          </a:p>
          <a:p>
            <a:r>
              <a:rPr lang="en-US" sz="2400" dirty="0"/>
              <a:t>“IN A CLOSED SYSTEM”</a:t>
            </a:r>
          </a:p>
          <a:p>
            <a:r>
              <a:rPr lang="en-US" sz="2400" dirty="0"/>
              <a:t>	The empirical universe (only what we can apprehend with our five senses) is the only thing we can possibly know about (echoes of Comte’s Positivism). There may be something beyond the physical world, but we cannot know it. The physical world is a completely closed system.</a:t>
            </a:r>
          </a:p>
          <a:p>
            <a:endParaRPr lang="en-US" sz="2400" dirty="0"/>
          </a:p>
          <a:p>
            <a:r>
              <a:rPr lang="en-US" sz="2400" dirty="0"/>
              <a:t>	</a:t>
            </a:r>
            <a:r>
              <a:rPr lang="en-US" sz="3600" b="1" i="1" dirty="0"/>
              <a:t>But a closed system necessarily excludes some things we might miss!	</a:t>
            </a:r>
          </a:p>
        </p:txBody>
      </p:sp>
    </p:spTree>
    <p:extLst>
      <p:ext uri="{BB962C8B-B14F-4D97-AF65-F5344CB8AC3E}">
        <p14:creationId xmlns:p14="http://schemas.microsoft.com/office/powerpoint/2010/main" val="431462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27290" y="734096"/>
            <a:ext cx="6658378" cy="54348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316310" y="1004714"/>
            <a:ext cx="5280338" cy="4893647"/>
          </a:xfrm>
          <a:prstGeom prst="rect">
            <a:avLst/>
          </a:prstGeom>
          <a:noFill/>
        </p:spPr>
        <p:txBody>
          <a:bodyPr wrap="square" rtlCol="0">
            <a:spAutoFit/>
          </a:bodyPr>
          <a:lstStyle/>
          <a:p>
            <a:r>
              <a:rPr lang="en-US" sz="2400" dirty="0"/>
              <a:t>The closed system, completely isolated from anything outside.</a:t>
            </a:r>
          </a:p>
          <a:p>
            <a:endParaRPr lang="en-US" sz="2400" dirty="0"/>
          </a:p>
          <a:p>
            <a:r>
              <a:rPr lang="en-US" sz="2400" dirty="0"/>
              <a:t>Only that which is “natural” is within.</a:t>
            </a:r>
          </a:p>
          <a:p>
            <a:r>
              <a:rPr lang="en-US" sz="2400" dirty="0"/>
              <a:t> </a:t>
            </a:r>
          </a:p>
          <a:p>
            <a:r>
              <a:rPr lang="en-US" sz="2400" dirty="0"/>
              <a:t>There is no “supernatural” (that we can possibly know of).</a:t>
            </a:r>
          </a:p>
          <a:p>
            <a:endParaRPr lang="en-US" sz="2400" dirty="0"/>
          </a:p>
          <a:p>
            <a:r>
              <a:rPr lang="en-US" sz="2400" dirty="0"/>
              <a:t>There is no outside, objective standard for morality, right and wrong.</a:t>
            </a:r>
          </a:p>
          <a:p>
            <a:endParaRPr lang="en-US" sz="2400" dirty="0"/>
          </a:p>
          <a:p>
            <a:r>
              <a:rPr lang="en-US" sz="2400" dirty="0"/>
              <a:t>There can be no ultimate meaning or purpose to our lives.</a:t>
            </a:r>
          </a:p>
        </p:txBody>
      </p:sp>
      <p:sp>
        <p:nvSpPr>
          <p:cNvPr id="4" name="TextBox 3"/>
          <p:cNvSpPr txBox="1"/>
          <p:nvPr/>
        </p:nvSpPr>
        <p:spPr>
          <a:xfrm>
            <a:off x="360609" y="734096"/>
            <a:ext cx="1918952" cy="3970318"/>
          </a:xfrm>
          <a:prstGeom prst="rect">
            <a:avLst/>
          </a:prstGeom>
          <a:noFill/>
        </p:spPr>
        <p:txBody>
          <a:bodyPr wrap="square" rtlCol="0">
            <a:spAutoFit/>
          </a:bodyPr>
          <a:lstStyle/>
          <a:p>
            <a:pPr algn="ctr"/>
            <a:r>
              <a:rPr lang="en-US" sz="2800" dirty="0"/>
              <a:t>God? </a:t>
            </a:r>
          </a:p>
          <a:p>
            <a:pPr algn="ctr"/>
            <a:endParaRPr lang="en-US" sz="2800" dirty="0"/>
          </a:p>
          <a:p>
            <a:pPr algn="ctr"/>
            <a:r>
              <a:rPr lang="en-US" sz="2800" dirty="0"/>
              <a:t>Purpose?</a:t>
            </a:r>
          </a:p>
          <a:p>
            <a:pPr algn="ctr"/>
            <a:endParaRPr lang="en-US" sz="2800" dirty="0"/>
          </a:p>
          <a:p>
            <a:pPr algn="ctr"/>
            <a:r>
              <a:rPr lang="en-US" sz="2800" dirty="0"/>
              <a:t>Meaning?</a:t>
            </a:r>
          </a:p>
          <a:p>
            <a:pPr algn="ctr"/>
            <a:endParaRPr lang="en-US" sz="2800" dirty="0"/>
          </a:p>
          <a:p>
            <a:pPr algn="ctr"/>
            <a:r>
              <a:rPr lang="en-US" sz="2800" dirty="0"/>
              <a:t>Afterlife?</a:t>
            </a:r>
          </a:p>
          <a:p>
            <a:pPr algn="ctr"/>
            <a:endParaRPr lang="en-US" sz="2800" dirty="0"/>
          </a:p>
          <a:p>
            <a:pPr algn="ctr"/>
            <a:r>
              <a:rPr lang="en-US" sz="2800" dirty="0"/>
              <a:t>Soul?</a:t>
            </a:r>
          </a:p>
        </p:txBody>
      </p:sp>
      <p:sp>
        <p:nvSpPr>
          <p:cNvPr id="5" name="TextBox 4"/>
          <p:cNvSpPr txBox="1"/>
          <p:nvPr/>
        </p:nvSpPr>
        <p:spPr>
          <a:xfrm>
            <a:off x="9723549" y="734096"/>
            <a:ext cx="1970468" cy="3970318"/>
          </a:xfrm>
          <a:prstGeom prst="rect">
            <a:avLst/>
          </a:prstGeom>
          <a:noFill/>
        </p:spPr>
        <p:txBody>
          <a:bodyPr wrap="square" rtlCol="0">
            <a:spAutoFit/>
          </a:bodyPr>
          <a:lstStyle/>
          <a:p>
            <a:pPr algn="ctr"/>
            <a:r>
              <a:rPr lang="en-US" sz="2800" dirty="0"/>
              <a:t>Truth?</a:t>
            </a:r>
          </a:p>
          <a:p>
            <a:pPr algn="ctr"/>
            <a:endParaRPr lang="en-US" sz="2800" dirty="0"/>
          </a:p>
          <a:p>
            <a:pPr algn="ctr"/>
            <a:r>
              <a:rPr lang="en-US" sz="2800" dirty="0"/>
              <a:t>Beauty?</a:t>
            </a:r>
          </a:p>
          <a:p>
            <a:pPr algn="ctr"/>
            <a:endParaRPr lang="en-US" sz="2800" dirty="0"/>
          </a:p>
          <a:p>
            <a:pPr algn="ctr"/>
            <a:r>
              <a:rPr lang="en-US" sz="2800" dirty="0"/>
              <a:t>Love?</a:t>
            </a:r>
          </a:p>
          <a:p>
            <a:pPr algn="ctr"/>
            <a:endParaRPr lang="en-US" sz="2800" dirty="0"/>
          </a:p>
          <a:p>
            <a:pPr algn="ctr"/>
            <a:r>
              <a:rPr lang="en-US" sz="2800" dirty="0"/>
              <a:t>Morality?</a:t>
            </a:r>
          </a:p>
          <a:p>
            <a:pPr algn="ctr"/>
            <a:endParaRPr lang="en-US" sz="2800" dirty="0"/>
          </a:p>
          <a:p>
            <a:pPr algn="ctr"/>
            <a:r>
              <a:rPr lang="en-US" sz="2800" dirty="0"/>
              <a:t>Reality?</a:t>
            </a:r>
          </a:p>
        </p:txBody>
      </p:sp>
    </p:spTree>
    <p:extLst>
      <p:ext uri="{BB962C8B-B14F-4D97-AF65-F5344CB8AC3E}">
        <p14:creationId xmlns:p14="http://schemas.microsoft.com/office/powerpoint/2010/main" val="1099999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5632311"/>
          </a:xfrm>
          <a:prstGeom prst="rect">
            <a:avLst/>
          </a:prstGeom>
          <a:noFill/>
        </p:spPr>
        <p:txBody>
          <a:bodyPr wrap="square" rtlCol="0">
            <a:spAutoFit/>
          </a:bodyPr>
          <a:lstStyle/>
          <a:p>
            <a:r>
              <a:rPr lang="en-US" sz="2400" b="1" dirty="0"/>
              <a:t>B. “IN A CLOSED SYSTEM.” </a:t>
            </a:r>
            <a:endParaRPr lang="en-US" sz="2400" dirty="0"/>
          </a:p>
          <a:p>
            <a:endParaRPr lang="en-US" sz="2400" dirty="0"/>
          </a:p>
          <a:p>
            <a:r>
              <a:rPr lang="en-US" sz="2400" dirty="0"/>
              <a:t>	To condense a few hundred years of philosophical inquiry, this is what they concluded. </a:t>
            </a:r>
          </a:p>
          <a:p>
            <a:r>
              <a:rPr lang="en-US" sz="2400" dirty="0"/>
              <a:t>	After looking under every rock and thinking every thought, after chasing down every line of inquiry to the very end of its destination, this is what they found. </a:t>
            </a:r>
          </a:p>
          <a:p>
            <a:endParaRPr lang="en-US" sz="2400" dirty="0"/>
          </a:p>
          <a:p>
            <a:r>
              <a:rPr lang="en-US" sz="2400" dirty="0"/>
              <a:t>	1) There is no meaning to life. </a:t>
            </a:r>
          </a:p>
          <a:p>
            <a:r>
              <a:rPr lang="en-US" sz="2400" dirty="0"/>
              <a:t>	2) We came into being for no purpose. </a:t>
            </a:r>
          </a:p>
          <a:p>
            <a:r>
              <a:rPr lang="en-US" sz="2400" dirty="0"/>
              <a:t>	3) Our present lives are completely meaningless now. </a:t>
            </a:r>
          </a:p>
          <a:p>
            <a:r>
              <a:rPr lang="en-US" sz="2400" dirty="0"/>
              <a:t>	4) And we soon will face not simply death but complete, personal extinction. </a:t>
            </a:r>
          </a:p>
          <a:p>
            <a:endParaRPr lang="en-US" sz="2400" dirty="0"/>
          </a:p>
          <a:p>
            <a:r>
              <a:rPr lang="en-US" sz="2400" dirty="0"/>
              <a:t>	From within our closed system, from within our soundproof room with no doors or windows, we cannot make any ultimate sense of or discover any ultimate meaning of or purpose in life. </a:t>
            </a:r>
          </a:p>
        </p:txBody>
      </p:sp>
    </p:spTree>
    <p:extLst>
      <p:ext uri="{BB962C8B-B14F-4D97-AF65-F5344CB8AC3E}">
        <p14:creationId xmlns:p14="http://schemas.microsoft.com/office/powerpoint/2010/main" val="3606455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4893647"/>
          </a:xfrm>
          <a:prstGeom prst="rect">
            <a:avLst/>
          </a:prstGeom>
          <a:noFill/>
        </p:spPr>
        <p:txBody>
          <a:bodyPr wrap="square" rtlCol="0">
            <a:spAutoFit/>
          </a:bodyPr>
          <a:lstStyle/>
          <a:p>
            <a:r>
              <a:rPr lang="en-US" sz="2400" b="1" dirty="0"/>
              <a:t>INTRODUCTION</a:t>
            </a:r>
          </a:p>
          <a:p>
            <a:endParaRPr lang="en-US" sz="2400" dirty="0"/>
          </a:p>
          <a:p>
            <a:r>
              <a:rPr lang="en-US" sz="2400" dirty="0"/>
              <a:t>	In other words, they lived for this life alone and were confident in their own abilities. They were, in fact, among the wealthy elites of the day. </a:t>
            </a:r>
          </a:p>
          <a:p>
            <a:r>
              <a:rPr lang="en-US" sz="2400" dirty="0"/>
              <a:t>	They were living the good life, so they assumed, and did not want to be bothered with any life to come, certainly not any future calling to account represented by a Day of Judgment. </a:t>
            </a:r>
          </a:p>
          <a:p>
            <a:r>
              <a:rPr lang="en-US" sz="2400" dirty="0"/>
              <a:t>	So, they gave no thought to any future life or existence, and felt no alarm at the same. They especially balked at any talk of a resurrection because they desperately did not want there to be any resurrection. </a:t>
            </a:r>
          </a:p>
          <a:p>
            <a:endParaRPr lang="en-US" sz="2400" dirty="0"/>
          </a:p>
          <a:p>
            <a:r>
              <a:rPr lang="en-US" sz="2400" dirty="0"/>
              <a:t>	And if that does not sound familiar to you, then you haven’t been paying attention to what’s been going on around us. </a:t>
            </a:r>
          </a:p>
        </p:txBody>
      </p:sp>
    </p:spTree>
    <p:extLst>
      <p:ext uri="{BB962C8B-B14F-4D97-AF65-F5344CB8AC3E}">
        <p14:creationId xmlns:p14="http://schemas.microsoft.com/office/powerpoint/2010/main" val="493418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1938992"/>
          </a:xfrm>
          <a:prstGeom prst="rect">
            <a:avLst/>
          </a:prstGeom>
          <a:noFill/>
        </p:spPr>
        <p:txBody>
          <a:bodyPr wrap="square" rtlCol="0">
            <a:spAutoFit/>
          </a:bodyPr>
          <a:lstStyle/>
          <a:p>
            <a:r>
              <a:rPr lang="en-US" sz="2400" b="1" dirty="0"/>
              <a:t>B. “IN A CLOSED SYSTEM.” </a:t>
            </a:r>
            <a:endParaRPr lang="en-US" sz="2400" dirty="0"/>
          </a:p>
          <a:p>
            <a:endParaRPr lang="en-US" sz="2400" dirty="0"/>
          </a:p>
          <a:p>
            <a:r>
              <a:rPr lang="en-US" sz="2400" dirty="0"/>
              <a:t>	The Sadducees formally disappeared from the scene after the destruction of Jerusalem in 70 A.D.</a:t>
            </a:r>
          </a:p>
          <a:p>
            <a:r>
              <a:rPr lang="en-US" sz="2400" dirty="0"/>
              <a:t>	But their philosophy is the dominant view in the world today. </a:t>
            </a:r>
          </a:p>
        </p:txBody>
      </p:sp>
    </p:spTree>
    <p:extLst>
      <p:ext uri="{BB962C8B-B14F-4D97-AF65-F5344CB8AC3E}">
        <p14:creationId xmlns:p14="http://schemas.microsoft.com/office/powerpoint/2010/main" val="3358748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3046988"/>
          </a:xfrm>
          <a:prstGeom prst="rect">
            <a:avLst/>
          </a:prstGeom>
          <a:noFill/>
        </p:spPr>
        <p:txBody>
          <a:bodyPr wrap="square" rtlCol="0">
            <a:spAutoFit/>
          </a:bodyPr>
          <a:lstStyle/>
          <a:p>
            <a:r>
              <a:rPr lang="en-US" sz="2400" b="1" dirty="0"/>
              <a:t>III. THE MODERN, ANTI-SUPERNATURALIST “CHURCH”?</a:t>
            </a:r>
          </a:p>
          <a:p>
            <a:endParaRPr lang="en-US" sz="2400" b="1" dirty="0"/>
          </a:p>
          <a:p>
            <a:r>
              <a:rPr lang="en-US" sz="2400" dirty="0"/>
              <a:t>	Where was the church in all of this upheaval of knowing? </a:t>
            </a:r>
          </a:p>
          <a:p>
            <a:r>
              <a:rPr lang="en-US" sz="2400" dirty="0"/>
              <a:t>	What was the church doing during the time of the Enlightenment (~1650 A.D. – 1850 A.D.) and beyond? </a:t>
            </a:r>
          </a:p>
          <a:p>
            <a:r>
              <a:rPr lang="en-US" sz="2400" dirty="0"/>
              <a:t>	That’s a great question!</a:t>
            </a:r>
          </a:p>
          <a:p>
            <a:r>
              <a:rPr lang="en-US" sz="2400" dirty="0"/>
              <a:t>	The plain answer is that a significant segment of the organized church began following lock-step with the developments of the anti-supernationalists. </a:t>
            </a:r>
          </a:p>
        </p:txBody>
      </p:sp>
    </p:spTree>
    <p:extLst>
      <p:ext uri="{BB962C8B-B14F-4D97-AF65-F5344CB8AC3E}">
        <p14:creationId xmlns:p14="http://schemas.microsoft.com/office/powerpoint/2010/main" val="3354695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3046988"/>
          </a:xfrm>
          <a:prstGeom prst="rect">
            <a:avLst/>
          </a:prstGeom>
          <a:noFill/>
        </p:spPr>
        <p:txBody>
          <a:bodyPr wrap="square" rtlCol="0">
            <a:spAutoFit/>
          </a:bodyPr>
          <a:lstStyle/>
          <a:p>
            <a:r>
              <a:rPr lang="en-US" sz="2400" b="1" dirty="0"/>
              <a:t>III. THE MODERN, ANTI-SUPERNATURALIST “CHURCH”?</a:t>
            </a:r>
          </a:p>
          <a:p>
            <a:endParaRPr lang="en-US" sz="2400" b="1" dirty="0"/>
          </a:p>
          <a:p>
            <a:r>
              <a:rPr lang="en-US" sz="2400" dirty="0"/>
              <a:t>	Enter “Theological Liberalism.” </a:t>
            </a:r>
          </a:p>
          <a:p>
            <a:r>
              <a:rPr lang="en-US" sz="2400" dirty="0"/>
              <a:t>	This innovation was created by intellectual elites in religion who wanted to remain in the good graces of unbelieving, anti-supernaturalist intellectuals. </a:t>
            </a:r>
          </a:p>
          <a:p>
            <a:r>
              <a:rPr lang="en-US" sz="2400" dirty="0"/>
              <a:t>	They became convinced that no rational person could continue to believe in the miracles of the Bible, so they reimagined the biblical faith in a way they thought would appeal to those who had already rejected the biblical faith.</a:t>
            </a:r>
          </a:p>
        </p:txBody>
      </p:sp>
    </p:spTree>
    <p:extLst>
      <p:ext uri="{BB962C8B-B14F-4D97-AF65-F5344CB8AC3E}">
        <p14:creationId xmlns:p14="http://schemas.microsoft.com/office/powerpoint/2010/main" val="706606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3046988"/>
          </a:xfrm>
          <a:prstGeom prst="rect">
            <a:avLst/>
          </a:prstGeom>
          <a:noFill/>
        </p:spPr>
        <p:txBody>
          <a:bodyPr wrap="square" rtlCol="0">
            <a:spAutoFit/>
          </a:bodyPr>
          <a:lstStyle/>
          <a:p>
            <a:r>
              <a:rPr lang="en-US" sz="2400" b="1" dirty="0"/>
              <a:t>III. THE MODERN, ANTI-SUPERNATURALIST “CHURCH”?</a:t>
            </a:r>
          </a:p>
          <a:p>
            <a:endParaRPr lang="en-US" sz="2400" b="1" dirty="0"/>
          </a:p>
          <a:p>
            <a:r>
              <a:rPr lang="en-US" sz="2400" dirty="0"/>
              <a:t>	Now, make no mistake. </a:t>
            </a:r>
          </a:p>
          <a:p>
            <a:r>
              <a:rPr lang="en-US" sz="2400" dirty="0"/>
              <a:t>	Those who originated Protestant Liberalism AGREED with the Anti-supernaturalists. They became embarrassed by the Bible’s reports of creation, miracles, the unique incarnation of Jesus as the God-man, of his Virgin Birth and Resurrection. So, they reinterpreted all of that as attempts by pre-scientific people to describe their religious feelings. </a:t>
            </a:r>
          </a:p>
        </p:txBody>
      </p:sp>
    </p:spTree>
    <p:extLst>
      <p:ext uri="{BB962C8B-B14F-4D97-AF65-F5344CB8AC3E}">
        <p14:creationId xmlns:p14="http://schemas.microsoft.com/office/powerpoint/2010/main" val="1148704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1569660"/>
          </a:xfrm>
          <a:prstGeom prst="rect">
            <a:avLst/>
          </a:prstGeom>
          <a:noFill/>
        </p:spPr>
        <p:txBody>
          <a:bodyPr wrap="square" rtlCol="0">
            <a:spAutoFit/>
          </a:bodyPr>
          <a:lstStyle/>
          <a:p>
            <a:r>
              <a:rPr lang="en-US" sz="2400" b="1" dirty="0"/>
              <a:t>III. THE MODERN, ANTI-SUPERNATURALIST “CHURCH”?</a:t>
            </a:r>
          </a:p>
          <a:p>
            <a:r>
              <a:rPr lang="en-US" sz="2400" dirty="0"/>
              <a:t> </a:t>
            </a:r>
          </a:p>
          <a:p>
            <a:r>
              <a:rPr lang="en-US" sz="2400" dirty="0"/>
              <a:t>	 Friedrich Schleiermacher (1768-1834) is often called "the father of modern theology.” That is, the father of modern </a:t>
            </a:r>
            <a:r>
              <a:rPr lang="en-US" sz="2400" i="1" dirty="0"/>
              <a:t>liberal</a:t>
            </a:r>
            <a:r>
              <a:rPr lang="en-US" sz="2400" dirty="0"/>
              <a:t> theology.</a:t>
            </a:r>
          </a:p>
        </p:txBody>
      </p:sp>
    </p:spTree>
    <p:extLst>
      <p:ext uri="{BB962C8B-B14F-4D97-AF65-F5344CB8AC3E}">
        <p14:creationId xmlns:p14="http://schemas.microsoft.com/office/powerpoint/2010/main" val="55894433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57250" y="-61913"/>
            <a:ext cx="10477500" cy="6981825"/>
          </a:xfrm>
          <a:prstGeom prst="rect">
            <a:avLst/>
          </a:prstGeom>
        </p:spPr>
      </p:pic>
    </p:spTree>
    <p:extLst>
      <p:ext uri="{BB962C8B-B14F-4D97-AF65-F5344CB8AC3E}">
        <p14:creationId xmlns:p14="http://schemas.microsoft.com/office/powerpoint/2010/main" val="137508435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2677656"/>
          </a:xfrm>
          <a:prstGeom prst="rect">
            <a:avLst/>
          </a:prstGeom>
          <a:noFill/>
        </p:spPr>
        <p:txBody>
          <a:bodyPr wrap="square" rtlCol="0">
            <a:spAutoFit/>
          </a:bodyPr>
          <a:lstStyle/>
          <a:p>
            <a:r>
              <a:rPr lang="en-US" sz="2400" b="1" dirty="0"/>
              <a:t>III. THE MODERN, ANTI-SUPERNATURALIST “CHURCH”?</a:t>
            </a:r>
          </a:p>
          <a:p>
            <a:r>
              <a:rPr lang="en-US" sz="2400" dirty="0"/>
              <a:t> </a:t>
            </a:r>
          </a:p>
          <a:p>
            <a:r>
              <a:rPr lang="en-US" sz="2400" dirty="0"/>
              <a:t>	Christian theologian John Frame (b. 1939) defines theological liberalism: “any kind of theology that does not submit to the infallible authority of Scripture.” </a:t>
            </a:r>
          </a:p>
          <a:p>
            <a:r>
              <a:rPr lang="en-US" sz="2400" dirty="0"/>
              <a:t>	The “authority” in theological liberalism is not the Bible, of course, but our old nemesis, the supposedly unfallen, independent intellect or “rational autonomy,” my reason, my determination holding the final authority in my life. </a:t>
            </a:r>
          </a:p>
        </p:txBody>
      </p:sp>
    </p:spTree>
    <p:extLst>
      <p:ext uri="{BB962C8B-B14F-4D97-AF65-F5344CB8AC3E}">
        <p14:creationId xmlns:p14="http://schemas.microsoft.com/office/powerpoint/2010/main" val="4111774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2677656"/>
          </a:xfrm>
          <a:prstGeom prst="rect">
            <a:avLst/>
          </a:prstGeom>
          <a:noFill/>
        </p:spPr>
        <p:txBody>
          <a:bodyPr wrap="square" rtlCol="0">
            <a:spAutoFit/>
          </a:bodyPr>
          <a:lstStyle/>
          <a:p>
            <a:r>
              <a:rPr lang="en-US" sz="2400" b="1" dirty="0"/>
              <a:t>III. THE MODERN, ANTI-SUPERNATURALIST “CHURCH”?</a:t>
            </a:r>
          </a:p>
          <a:p>
            <a:r>
              <a:rPr lang="en-US" sz="2400" dirty="0"/>
              <a:t> </a:t>
            </a:r>
          </a:p>
          <a:p>
            <a:r>
              <a:rPr lang="en-US" sz="2400" dirty="0"/>
              <a:t>	In 1796, Schleiermacher moved to Berlin and became friends with well-known literary figures (the popular crowd) of the romantic movement, all of whom had rejected and abandoned the Christian faith. </a:t>
            </a:r>
          </a:p>
          <a:p>
            <a:r>
              <a:rPr lang="en-US" sz="2400" dirty="0"/>
              <a:t>	Schleiermacher appealed to them trying to answer their objections in his famous book </a:t>
            </a:r>
            <a:r>
              <a:rPr lang="en-US" sz="2400" i="1" dirty="0"/>
              <a:t>Speeches on Religion to Its </a:t>
            </a:r>
            <a:r>
              <a:rPr lang="en-US" sz="2400" dirty="0"/>
              <a:t>Cultured</a:t>
            </a:r>
            <a:r>
              <a:rPr lang="en-US" sz="2400" i="1" dirty="0"/>
              <a:t> Despisers </a:t>
            </a:r>
            <a:r>
              <a:rPr lang="en-US" sz="2400" dirty="0"/>
              <a:t>(1799). </a:t>
            </a:r>
          </a:p>
        </p:txBody>
      </p:sp>
    </p:spTree>
    <p:extLst>
      <p:ext uri="{BB962C8B-B14F-4D97-AF65-F5344CB8AC3E}">
        <p14:creationId xmlns:p14="http://schemas.microsoft.com/office/powerpoint/2010/main" val="558086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01403" y="329414"/>
            <a:ext cx="3857224" cy="6132553"/>
          </a:xfrm>
          <a:prstGeom prst="rect">
            <a:avLst/>
          </a:prstGeom>
        </p:spPr>
      </p:pic>
      <p:pic>
        <p:nvPicPr>
          <p:cNvPr id="4" name="Picture 3"/>
          <p:cNvPicPr>
            <a:picLocks noChangeAspect="1"/>
          </p:cNvPicPr>
          <p:nvPr/>
        </p:nvPicPr>
        <p:blipFill>
          <a:blip r:embed="rId3"/>
          <a:stretch>
            <a:fillRect/>
          </a:stretch>
        </p:blipFill>
        <p:spPr>
          <a:xfrm>
            <a:off x="7148261" y="329414"/>
            <a:ext cx="4325051" cy="6129994"/>
          </a:xfrm>
          <a:prstGeom prst="rect">
            <a:avLst/>
          </a:prstGeom>
        </p:spPr>
      </p:pic>
    </p:spTree>
    <p:extLst>
      <p:ext uri="{BB962C8B-B14F-4D97-AF65-F5344CB8AC3E}">
        <p14:creationId xmlns:p14="http://schemas.microsoft.com/office/powerpoint/2010/main" val="371543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3785652"/>
          </a:xfrm>
          <a:prstGeom prst="rect">
            <a:avLst/>
          </a:prstGeom>
          <a:noFill/>
        </p:spPr>
        <p:txBody>
          <a:bodyPr wrap="square" rtlCol="0">
            <a:spAutoFit/>
          </a:bodyPr>
          <a:lstStyle/>
          <a:p>
            <a:r>
              <a:rPr lang="en-US" sz="2400" b="1" dirty="0"/>
              <a:t>III. THE MODERN, ANTI-SUPERNATURALIST “CHURCH”?</a:t>
            </a:r>
          </a:p>
          <a:p>
            <a:r>
              <a:rPr lang="en-US" sz="2400" dirty="0"/>
              <a:t> </a:t>
            </a:r>
          </a:p>
          <a:p>
            <a:r>
              <a:rPr lang="en-US" sz="2400" dirty="0"/>
              <a:t>	Schleiermacher was trying to make Christianity sound reasonable or attractive to those who had rejected it and had abandoned the biblical worldview. </a:t>
            </a:r>
          </a:p>
          <a:p>
            <a:r>
              <a:rPr lang="en-US" sz="2400" dirty="0"/>
              <a:t>	And if these romantics were all about “feelings” and only accepted the authority of “feelings,” then Schleiermacher </a:t>
            </a:r>
            <a:r>
              <a:rPr lang="en-US" sz="2400" i="1" dirty="0"/>
              <a:t>rediscovered</a:t>
            </a:r>
            <a:r>
              <a:rPr lang="en-US" sz="2400" dirty="0"/>
              <a:t> that the Christian faith is all about feelings as well! </a:t>
            </a:r>
          </a:p>
          <a:p>
            <a:r>
              <a:rPr lang="en-US" sz="2400" dirty="0"/>
              <a:t>	“In this book [</a:t>
            </a:r>
            <a:r>
              <a:rPr lang="en-US" sz="2400" i="1" dirty="0"/>
              <a:t>Speeches On Religion</a:t>
            </a:r>
            <a:r>
              <a:rPr lang="en-US" sz="2400" dirty="0"/>
              <a:t>], Schleiermacher begins to develop his theory that the essence of religion is a ‘feeling of absolute dependence’ rather than any particular doctrinal convictions.”</a:t>
            </a:r>
          </a:p>
        </p:txBody>
      </p:sp>
    </p:spTree>
    <p:extLst>
      <p:ext uri="{BB962C8B-B14F-4D97-AF65-F5344CB8AC3E}">
        <p14:creationId xmlns:p14="http://schemas.microsoft.com/office/powerpoint/2010/main" val="3556178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4524315"/>
          </a:xfrm>
          <a:prstGeom prst="rect">
            <a:avLst/>
          </a:prstGeom>
          <a:noFill/>
        </p:spPr>
        <p:txBody>
          <a:bodyPr wrap="square" rtlCol="0">
            <a:spAutoFit/>
          </a:bodyPr>
          <a:lstStyle/>
          <a:p>
            <a:r>
              <a:rPr lang="en-US" sz="2400" b="1" dirty="0"/>
              <a:t>INTRODUCTION</a:t>
            </a:r>
          </a:p>
          <a:p>
            <a:endParaRPr lang="en-US" sz="2400" dirty="0"/>
          </a:p>
          <a:p>
            <a:r>
              <a:rPr lang="en-US" sz="2400" dirty="0"/>
              <a:t>	We have been living in an anti-supernatural world for some time now. </a:t>
            </a:r>
          </a:p>
          <a:p>
            <a:r>
              <a:rPr lang="en-US" sz="2400" dirty="0"/>
              <a:t>	The spirit of the Sadducees has captivated most of our society, including much of the church, certainly all of the mainline denominations, but to an increasing degree formerly evangelical churches as well. </a:t>
            </a:r>
          </a:p>
          <a:p>
            <a:r>
              <a:rPr lang="en-US" sz="2400" dirty="0"/>
              <a:t>	I would not hesitate to suggest that you and I have been deeply impacted by the anti-supernaturalism of the Sadducee religion, the reigning philosophy of our day, and so we mainly live in a flat, purely naturalistic world. </a:t>
            </a:r>
          </a:p>
          <a:p>
            <a:r>
              <a:rPr lang="en-US" sz="2400" dirty="0"/>
              <a:t>	There is little difference, practically speaking, between our hopes and expectations and those of the most strident atheists who scoff at all religious belief, especially biblical Christianity.</a:t>
            </a:r>
          </a:p>
        </p:txBody>
      </p:sp>
    </p:spTree>
    <p:extLst>
      <p:ext uri="{BB962C8B-B14F-4D97-AF65-F5344CB8AC3E}">
        <p14:creationId xmlns:p14="http://schemas.microsoft.com/office/powerpoint/2010/main" val="1193764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2308324"/>
          </a:xfrm>
          <a:prstGeom prst="rect">
            <a:avLst/>
          </a:prstGeom>
          <a:noFill/>
        </p:spPr>
        <p:txBody>
          <a:bodyPr wrap="square" rtlCol="0">
            <a:spAutoFit/>
          </a:bodyPr>
          <a:lstStyle/>
          <a:p>
            <a:r>
              <a:rPr lang="en-US" sz="2400" b="1" dirty="0"/>
              <a:t>III. THE MODERN, ANTI-SUPERNATURALIST “CHURCH”?</a:t>
            </a:r>
          </a:p>
          <a:p>
            <a:r>
              <a:rPr lang="en-US" sz="2400" dirty="0"/>
              <a:t> </a:t>
            </a:r>
          </a:p>
          <a:p>
            <a:r>
              <a:rPr lang="en-US" sz="2400" dirty="0"/>
              <a:t>	And that explains how many professing Christians today can espouse beliefs and practices that are the complete opposite of clear biblical teaching and commands. </a:t>
            </a:r>
          </a:p>
          <a:p>
            <a:r>
              <a:rPr lang="en-US" sz="2400" dirty="0"/>
              <a:t>	It comes from a particular view of Scripture. </a:t>
            </a:r>
          </a:p>
        </p:txBody>
      </p:sp>
    </p:spTree>
    <p:extLst>
      <p:ext uri="{BB962C8B-B14F-4D97-AF65-F5344CB8AC3E}">
        <p14:creationId xmlns:p14="http://schemas.microsoft.com/office/powerpoint/2010/main" val="105729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4524315"/>
          </a:xfrm>
          <a:prstGeom prst="rect">
            <a:avLst/>
          </a:prstGeom>
          <a:noFill/>
        </p:spPr>
        <p:txBody>
          <a:bodyPr wrap="square" rtlCol="0">
            <a:spAutoFit/>
          </a:bodyPr>
          <a:lstStyle/>
          <a:p>
            <a:r>
              <a:rPr lang="en-US" sz="2400" b="1" dirty="0"/>
              <a:t>III. THE MODERN, ANTI-SUPERNATURALIST “CHURCH”?</a:t>
            </a:r>
          </a:p>
          <a:p>
            <a:endParaRPr lang="en-US" sz="2400" dirty="0"/>
          </a:p>
          <a:p>
            <a:r>
              <a:rPr lang="en-US" sz="2400" dirty="0"/>
              <a:t>	For Schleiermacher, “Christian doctrines are accounts of Christian religious affections set forth in speech.” </a:t>
            </a:r>
          </a:p>
          <a:p>
            <a:r>
              <a:rPr lang="en-US" sz="2400" dirty="0"/>
              <a:t>	And that explains everything. </a:t>
            </a:r>
          </a:p>
          <a:p>
            <a:r>
              <a:rPr lang="en-US" sz="2400" dirty="0"/>
              <a:t>	What we really need to discover, then, what is the true “essence” of Christianity. </a:t>
            </a:r>
          </a:p>
          <a:p>
            <a:r>
              <a:rPr lang="en-US" sz="2400" dirty="0"/>
              <a:t>	What becomes the </a:t>
            </a:r>
            <a:r>
              <a:rPr lang="en-US" sz="2400" i="1" dirty="0"/>
              <a:t>de facto</a:t>
            </a:r>
            <a:r>
              <a:rPr lang="en-US" sz="2400" dirty="0"/>
              <a:t> authority in the Christian faith cannot be the words on the pages of the Bible, but the original “feelings” that the authors, perhaps clumsily, certainly fallibly, tried to express through those words and stories and doctrines. </a:t>
            </a:r>
          </a:p>
          <a:p>
            <a:r>
              <a:rPr lang="en-US" sz="2400" dirty="0"/>
              <a:t>	“What they REALLY meant or were describing was (fill in the blank).” </a:t>
            </a:r>
          </a:p>
        </p:txBody>
      </p:sp>
    </p:spTree>
    <p:extLst>
      <p:ext uri="{BB962C8B-B14F-4D97-AF65-F5344CB8AC3E}">
        <p14:creationId xmlns:p14="http://schemas.microsoft.com/office/powerpoint/2010/main" val="2592895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5262979"/>
          </a:xfrm>
          <a:prstGeom prst="rect">
            <a:avLst/>
          </a:prstGeom>
          <a:noFill/>
        </p:spPr>
        <p:txBody>
          <a:bodyPr wrap="square" rtlCol="0">
            <a:spAutoFit/>
          </a:bodyPr>
          <a:lstStyle/>
          <a:p>
            <a:r>
              <a:rPr lang="en-US" sz="2400" b="1" dirty="0"/>
              <a:t>III. THE MODERN, ANTI-SUPERNATURALIST “CHURCH”?</a:t>
            </a:r>
          </a:p>
          <a:p>
            <a:endParaRPr lang="en-US" sz="2400" dirty="0"/>
          </a:p>
          <a:p>
            <a:r>
              <a:rPr lang="en-US" sz="2400" dirty="0"/>
              <a:t>	That’s how you can play fast and loose with the biblical text and still claim that you are being faithful to the Christian faith. </a:t>
            </a:r>
          </a:p>
          <a:p>
            <a:r>
              <a:rPr lang="en-US" sz="2400" dirty="0"/>
              <a:t>	In fact, you claim to be MORE faithful to the faith than those who pay close attention to the words. </a:t>
            </a:r>
          </a:p>
          <a:p>
            <a:r>
              <a:rPr lang="en-US" sz="2400" dirty="0"/>
              <a:t>	Those who insist on focusing on the objective meaning of the words and sentences of the Bible, they say, are utterly missing the point, the point being the religious </a:t>
            </a:r>
            <a:r>
              <a:rPr lang="en-US" sz="2400" i="1" dirty="0"/>
              <a:t>feeling </a:t>
            </a:r>
            <a:r>
              <a:rPr lang="en-US" sz="2400" dirty="0"/>
              <a:t>that prompted those words. </a:t>
            </a:r>
          </a:p>
          <a:p>
            <a:r>
              <a:rPr lang="en-US" sz="2400" dirty="0"/>
              <a:t>	Do you see how clever, how diabolical this is? Do you see how this is not allowed in any other realm? </a:t>
            </a:r>
          </a:p>
          <a:p>
            <a:r>
              <a:rPr lang="en-US" sz="2400" dirty="0"/>
              <a:t>	All religion was reduced to psychology and morality. And there was nothing at all SUPERNATURAL about any of this, because they had </a:t>
            </a:r>
            <a:r>
              <a:rPr lang="en-US" sz="2400" b="1" i="1" dirty="0"/>
              <a:t>decided</a:t>
            </a:r>
            <a:r>
              <a:rPr lang="en-US" sz="2400" dirty="0"/>
              <a:t> (not </a:t>
            </a:r>
            <a:r>
              <a:rPr lang="en-US" sz="2400" i="1" dirty="0"/>
              <a:t>discovered</a:t>
            </a:r>
            <a:r>
              <a:rPr lang="en-US" sz="2400" dirty="0"/>
              <a:t>) from the beginning that there was no supernatural. </a:t>
            </a:r>
          </a:p>
        </p:txBody>
      </p:sp>
    </p:spTree>
    <p:extLst>
      <p:ext uri="{BB962C8B-B14F-4D97-AF65-F5344CB8AC3E}">
        <p14:creationId xmlns:p14="http://schemas.microsoft.com/office/powerpoint/2010/main" val="2806263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4524315"/>
          </a:xfrm>
          <a:prstGeom prst="rect">
            <a:avLst/>
          </a:prstGeom>
          <a:noFill/>
        </p:spPr>
        <p:txBody>
          <a:bodyPr wrap="square" rtlCol="0">
            <a:spAutoFit/>
          </a:bodyPr>
          <a:lstStyle/>
          <a:p>
            <a:r>
              <a:rPr lang="en-US" sz="2400" b="1" dirty="0"/>
              <a:t>III. THE MODERN, ANTI-SUPERNATURALIST “CHURCH”?</a:t>
            </a:r>
          </a:p>
          <a:p>
            <a:r>
              <a:rPr lang="en-US" sz="2400" dirty="0"/>
              <a:t> </a:t>
            </a:r>
          </a:p>
          <a:p>
            <a:r>
              <a:rPr lang="en-US" sz="2400" dirty="0"/>
              <a:t>	Explain to the patrolman that what the real feeling behind the speed limit sign was that you drive in a way that feels authentic to you. (“Sign here, please.”)</a:t>
            </a:r>
          </a:p>
          <a:p>
            <a:r>
              <a:rPr lang="en-US" sz="2400" dirty="0"/>
              <a:t>	Have your teenager explain to you that when you told him to clean up his room, you were only expressing your feeling that he should be happy in a way that was genuine to his experience. </a:t>
            </a:r>
          </a:p>
          <a:p>
            <a:r>
              <a:rPr lang="en-US" sz="2400" dirty="0"/>
              <a:t>	This is often described as the typical, evangelical Bible study, sitting in a circle and asking each person in sequence, “What does this verse mean to you?” </a:t>
            </a:r>
          </a:p>
          <a:p>
            <a:r>
              <a:rPr lang="en-US" sz="2400" dirty="0"/>
              <a:t>	In trying to placate the unbelieving anti-supernaturalists, the liberal church created an irrational religion that no one can take seriously. </a:t>
            </a:r>
          </a:p>
          <a:p>
            <a:endParaRPr lang="en-US" sz="2400" dirty="0"/>
          </a:p>
        </p:txBody>
      </p:sp>
    </p:spTree>
    <p:extLst>
      <p:ext uri="{BB962C8B-B14F-4D97-AF65-F5344CB8AC3E}">
        <p14:creationId xmlns:p14="http://schemas.microsoft.com/office/powerpoint/2010/main" val="263857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4524315"/>
          </a:xfrm>
          <a:prstGeom prst="rect">
            <a:avLst/>
          </a:prstGeom>
          <a:noFill/>
        </p:spPr>
        <p:txBody>
          <a:bodyPr wrap="square" rtlCol="0">
            <a:spAutoFit/>
          </a:bodyPr>
          <a:lstStyle/>
          <a:p>
            <a:r>
              <a:rPr lang="en-US" sz="2400" b="1" dirty="0"/>
              <a:t>IV. THE TWO CHAIRS</a:t>
            </a:r>
          </a:p>
          <a:p>
            <a:r>
              <a:rPr lang="en-US" sz="2400" dirty="0"/>
              <a:t> </a:t>
            </a:r>
          </a:p>
          <a:p>
            <a:r>
              <a:rPr lang="en-US" sz="2400" dirty="0"/>
              <a:t>	Francis Schaeffer offers a simple illustration of the difference: </a:t>
            </a:r>
          </a:p>
          <a:p>
            <a:r>
              <a:rPr lang="en-US" sz="2400" dirty="0"/>
              <a:t>	“According to the biblical view, there really are two parts to reality: the natural world—that which we see normally—and the supernatural part. When we use the word ‘supernatural,’ however, we must be careful. The supernatural is really no more unusual in the universe from the biblical viewport, than what we normally call the natural. The only reason why we call it the supernatural part is that we usually cannot see it. That is all. From the biblical view—the Judeo-Christian view—reality has two halves, like the two halves of an orange. You do not have the whole orange unless you have both parts. One part is normally seen, and the other is normally unseen.</a:t>
            </a:r>
          </a:p>
        </p:txBody>
      </p:sp>
    </p:spTree>
    <p:extLst>
      <p:ext uri="{BB962C8B-B14F-4D97-AF65-F5344CB8AC3E}">
        <p14:creationId xmlns:p14="http://schemas.microsoft.com/office/powerpoint/2010/main" val="708478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3785652"/>
          </a:xfrm>
          <a:prstGeom prst="rect">
            <a:avLst/>
          </a:prstGeom>
          <a:noFill/>
        </p:spPr>
        <p:txBody>
          <a:bodyPr wrap="square" rtlCol="0">
            <a:spAutoFit/>
          </a:bodyPr>
          <a:lstStyle/>
          <a:p>
            <a:r>
              <a:rPr lang="en-US" sz="2400" b="1" dirty="0"/>
              <a:t>IV. THE TWO CHAIRS</a:t>
            </a:r>
          </a:p>
          <a:p>
            <a:r>
              <a:rPr lang="en-US" sz="2400" dirty="0"/>
              <a:t> </a:t>
            </a:r>
          </a:p>
          <a:p>
            <a:r>
              <a:rPr lang="en-US" sz="2400" dirty="0"/>
              <a:t>	“I would suggest that this may be illustrated by two chairs. The men who sit in these chairs look at the universe in two different ways. We are all sitting in one or the other of these chairs at every single moment of our lives. The first man sits in his chair and he sees the total reality of the universe, the seen part and the normally unseen part, and consistently sees truth against the background. The Christian is a man who has said, ‘I sit in this chair.’ The unbeliever, however, is the man who sits in the other chair, intellectually. He sees only the natural part of the universe, and interprets truth against this background. </a:t>
            </a:r>
          </a:p>
        </p:txBody>
      </p:sp>
    </p:spTree>
    <p:extLst>
      <p:ext uri="{BB962C8B-B14F-4D97-AF65-F5344CB8AC3E}">
        <p14:creationId xmlns:p14="http://schemas.microsoft.com/office/powerpoint/2010/main" val="361971060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4154984"/>
          </a:xfrm>
          <a:prstGeom prst="rect">
            <a:avLst/>
          </a:prstGeom>
          <a:noFill/>
        </p:spPr>
        <p:txBody>
          <a:bodyPr wrap="square" rtlCol="0">
            <a:spAutoFit/>
          </a:bodyPr>
          <a:lstStyle/>
          <a:p>
            <a:r>
              <a:rPr lang="en-US" sz="2400" b="1" dirty="0"/>
              <a:t>IV. THE TWO CHAIRS</a:t>
            </a:r>
          </a:p>
          <a:p>
            <a:r>
              <a:rPr lang="en-US" sz="2400" dirty="0"/>
              <a:t> </a:t>
            </a:r>
          </a:p>
          <a:p>
            <a:r>
              <a:rPr lang="en-US" sz="2400" dirty="0"/>
              <a:t>	“Let us see that these two positions cannot both be true. One is true: one is false. If indeed there is only the natural portion of the universe, with a uniformity of natural causes in a closed system, then to sit in the other chair is to delude oneself. If, however, there are the two halves of reality, then to sit in the naturalist’s chair is to be extremely naïve and to misunderstand the universe completely. From the Christian viewpoint, no man has ever been so naïve, nor so ignorant of the universe, as twentieth-century man.” (Or every anti-supernaturalist in the world, which is a rising number every year.) (Schaeffer, </a:t>
            </a:r>
            <a:r>
              <a:rPr lang="en-US" sz="2400" i="1" dirty="0"/>
              <a:t>True Spirituality</a:t>
            </a:r>
            <a:r>
              <a:rPr lang="en-US" sz="2400" dirty="0"/>
              <a:t>, 56-7)</a:t>
            </a:r>
          </a:p>
        </p:txBody>
      </p:sp>
    </p:spTree>
    <p:extLst>
      <p:ext uri="{BB962C8B-B14F-4D97-AF65-F5344CB8AC3E}">
        <p14:creationId xmlns:p14="http://schemas.microsoft.com/office/powerpoint/2010/main" val="236765758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3046988"/>
          </a:xfrm>
          <a:prstGeom prst="rect">
            <a:avLst/>
          </a:prstGeom>
          <a:noFill/>
        </p:spPr>
        <p:txBody>
          <a:bodyPr wrap="square" rtlCol="0">
            <a:spAutoFit/>
          </a:bodyPr>
          <a:lstStyle/>
          <a:p>
            <a:r>
              <a:rPr lang="en-US" sz="2400" b="1" dirty="0"/>
              <a:t>IV. THE TWO CHAIRS</a:t>
            </a:r>
          </a:p>
          <a:p>
            <a:r>
              <a:rPr lang="en-US" sz="2400" dirty="0"/>
              <a:t> </a:t>
            </a:r>
          </a:p>
          <a:p>
            <a:r>
              <a:rPr lang="en-US" sz="2400" dirty="0"/>
              <a:t>	This is the world we live in. </a:t>
            </a:r>
          </a:p>
          <a:p>
            <a:r>
              <a:rPr lang="en-US" sz="2400" dirty="0"/>
              <a:t>	Virtually all of the leaders in the media and social media speak from this chair of unfaith/anti-supernaturalism, and are woefully naïve, simplistic, and ignorant with no real understanding of the universe. </a:t>
            </a:r>
          </a:p>
          <a:p>
            <a:r>
              <a:rPr lang="en-US" sz="2400" dirty="0"/>
              <a:t>	And increasingly, in the public square, the other view is almost exclusively excised and forbidden (except for the Islamic view, interestingly). </a:t>
            </a:r>
          </a:p>
        </p:txBody>
      </p:sp>
    </p:spTree>
    <p:extLst>
      <p:ext uri="{BB962C8B-B14F-4D97-AF65-F5344CB8AC3E}">
        <p14:creationId xmlns:p14="http://schemas.microsoft.com/office/powerpoint/2010/main" val="14831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4893647"/>
          </a:xfrm>
          <a:prstGeom prst="rect">
            <a:avLst/>
          </a:prstGeom>
          <a:noFill/>
        </p:spPr>
        <p:txBody>
          <a:bodyPr wrap="square" rtlCol="0">
            <a:spAutoFit/>
          </a:bodyPr>
          <a:lstStyle/>
          <a:p>
            <a:r>
              <a:rPr lang="en-US" sz="2400" b="1" dirty="0"/>
              <a:t>IV. THE TWO CHAIRS</a:t>
            </a:r>
          </a:p>
          <a:p>
            <a:r>
              <a:rPr lang="en-US" sz="2400" dirty="0"/>
              <a:t> </a:t>
            </a:r>
          </a:p>
          <a:p>
            <a:r>
              <a:rPr lang="en-US" sz="2400" dirty="0"/>
              <a:t>	Let’s be honest, we spend hours each day sitting at the feet of the naïve and ignorant who only pontificate in their podcasts or other media forms from the chair that only sees the smaller half of reality. </a:t>
            </a:r>
          </a:p>
          <a:p>
            <a:r>
              <a:rPr lang="en-US" sz="2400" dirty="0"/>
              <a:t>	The speaker, director, producer, writer, actor, AI assistant: these are all sitting in the anti-supernatural chair, and they are teaching and instructing us, molding and shaping our thought patterns, desires, likes and dislikes, moral categories, our outlook on the future, and what we love most of all. </a:t>
            </a:r>
          </a:p>
          <a:p>
            <a:r>
              <a:rPr lang="en-US" sz="2400" dirty="0"/>
              <a:t>	We cannot help but be swayed, deeply impacted by this literally godless and hopeless, false, simple-minded, and gullible perspective. </a:t>
            </a:r>
          </a:p>
          <a:p>
            <a:r>
              <a:rPr lang="en-US" sz="2400" dirty="0"/>
              <a:t>	Proverbs 15:14 states: “The heart of him who has understanding seeks knowledge, but the mouths of fools feed on folly.”</a:t>
            </a:r>
          </a:p>
        </p:txBody>
      </p:sp>
    </p:spTree>
    <p:extLst>
      <p:ext uri="{BB962C8B-B14F-4D97-AF65-F5344CB8AC3E}">
        <p14:creationId xmlns:p14="http://schemas.microsoft.com/office/powerpoint/2010/main" val="2151127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2677656"/>
          </a:xfrm>
          <a:prstGeom prst="rect">
            <a:avLst/>
          </a:prstGeom>
          <a:noFill/>
        </p:spPr>
        <p:txBody>
          <a:bodyPr wrap="square" rtlCol="0">
            <a:spAutoFit/>
          </a:bodyPr>
          <a:lstStyle/>
          <a:p>
            <a:r>
              <a:rPr lang="en-US" sz="2400" b="1" dirty="0"/>
              <a:t>IV. THE TWO CHAIRS</a:t>
            </a:r>
          </a:p>
          <a:p>
            <a:r>
              <a:rPr lang="en-US" sz="2400" dirty="0"/>
              <a:t> </a:t>
            </a:r>
          </a:p>
          <a:p>
            <a:r>
              <a:rPr lang="en-US" sz="2400" dirty="0"/>
              <a:t>	And sadly, to a great degree, we have all become Sadducees! We tend to live for this life alone. </a:t>
            </a:r>
          </a:p>
          <a:p>
            <a:r>
              <a:rPr lang="en-US" sz="2400" dirty="0"/>
              <a:t>	We are practical anti-supernaturalists who seek to enhance and improve the 60-90 or so years we have here with little thought for the everlasting, never-ending life to come or the other half of reality we foolishly ignore. </a:t>
            </a:r>
          </a:p>
        </p:txBody>
      </p:sp>
    </p:spTree>
    <p:extLst>
      <p:ext uri="{BB962C8B-B14F-4D97-AF65-F5344CB8AC3E}">
        <p14:creationId xmlns:p14="http://schemas.microsoft.com/office/powerpoint/2010/main" val="2147310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4524315"/>
          </a:xfrm>
          <a:prstGeom prst="rect">
            <a:avLst/>
          </a:prstGeom>
          <a:noFill/>
        </p:spPr>
        <p:txBody>
          <a:bodyPr wrap="square" rtlCol="0">
            <a:spAutoFit/>
          </a:bodyPr>
          <a:lstStyle/>
          <a:p>
            <a:r>
              <a:rPr lang="en-US" sz="2400" b="1" dirty="0"/>
              <a:t>INTRODUCTION</a:t>
            </a:r>
          </a:p>
          <a:p>
            <a:endParaRPr lang="en-US" sz="2400" dirty="0"/>
          </a:p>
          <a:p>
            <a:r>
              <a:rPr lang="en-US" sz="2400" dirty="0"/>
              <a:t>	My hope and aim in this series of three seminars is </a:t>
            </a:r>
          </a:p>
          <a:p>
            <a:endParaRPr lang="en-US" sz="2400" dirty="0"/>
          </a:p>
          <a:p>
            <a:r>
              <a:rPr lang="en-US" sz="2400" dirty="0"/>
              <a:t>	1) to expose the problem, beginning with its roots, </a:t>
            </a:r>
          </a:p>
          <a:p>
            <a:endParaRPr lang="en-US" sz="2400" dirty="0"/>
          </a:p>
          <a:p>
            <a:r>
              <a:rPr lang="en-US" sz="2400" dirty="0"/>
              <a:t>	2) to point out some proposed solutions that are perhaps well-intentioned, but, in the end, mostly distracting and unhelpful (I refer to them as “Dead Ends”), and then </a:t>
            </a:r>
          </a:p>
          <a:p>
            <a:endParaRPr lang="en-US" sz="2400" dirty="0"/>
          </a:p>
          <a:p>
            <a:r>
              <a:rPr lang="en-US" sz="2400" dirty="0"/>
              <a:t>	3) to remind us all of the truly supernatural basis of virtually every article of the biblical faith. </a:t>
            </a:r>
          </a:p>
        </p:txBody>
      </p:sp>
    </p:spTree>
    <p:extLst>
      <p:ext uri="{BB962C8B-B14F-4D97-AF65-F5344CB8AC3E}">
        <p14:creationId xmlns:p14="http://schemas.microsoft.com/office/powerpoint/2010/main" val="3155282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5632311"/>
          </a:xfrm>
          <a:prstGeom prst="rect">
            <a:avLst/>
          </a:prstGeom>
          <a:noFill/>
        </p:spPr>
        <p:txBody>
          <a:bodyPr wrap="square" rtlCol="0">
            <a:spAutoFit/>
          </a:bodyPr>
          <a:lstStyle/>
          <a:p>
            <a:r>
              <a:rPr lang="en-US" sz="2400" b="1" dirty="0"/>
              <a:t>IV. THE TWO CHAIRS</a:t>
            </a:r>
          </a:p>
          <a:p>
            <a:r>
              <a:rPr lang="en-US" sz="2400" dirty="0"/>
              <a:t> </a:t>
            </a:r>
          </a:p>
          <a:p>
            <a:r>
              <a:rPr lang="en-US" sz="2400" dirty="0"/>
              <a:t>	The book of James highlights a couple of problems that arise when professing believers adopt and try to live from the chair of unbelief. I’ll take them out of order. One serious failure is that of arrogance: </a:t>
            </a:r>
          </a:p>
          <a:p>
            <a:r>
              <a:rPr lang="en-US" sz="2400" dirty="0"/>
              <a:t>	“</a:t>
            </a:r>
            <a:r>
              <a:rPr lang="en-US" sz="2400" i="1" dirty="0"/>
              <a:t>13 Come now, you who say, “Today or tomorrow we will go into such and such a town and spend a year there and trade and make a profit”— 14 yet you do not know what tomorrow will bring. What is your life? For you are a mist that appears for a little time and then vanishes. 15 Instead you ought to say, “If the Lord wills, we will live and do this or that.” 16 As it is, you boast in your arrogance. All such boasting is evil. 17 So whoever knows the right thing to do and fails to do it, for him it is sin.</a:t>
            </a:r>
            <a:r>
              <a:rPr lang="en-US" sz="2400" dirty="0"/>
              <a:t>” (4:13-17) </a:t>
            </a:r>
          </a:p>
          <a:p>
            <a:r>
              <a:rPr lang="en-US" sz="2400" dirty="0"/>
              <a:t>	We have forgotten utterly the sovereignty of God, and we act as though we ourselves are the sovereigns of the earth. </a:t>
            </a:r>
          </a:p>
          <a:p>
            <a:endParaRPr lang="en-US" sz="2400" dirty="0"/>
          </a:p>
        </p:txBody>
      </p:sp>
    </p:spTree>
    <p:extLst>
      <p:ext uri="{BB962C8B-B14F-4D97-AF65-F5344CB8AC3E}">
        <p14:creationId xmlns:p14="http://schemas.microsoft.com/office/powerpoint/2010/main" val="3158954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4893647"/>
          </a:xfrm>
          <a:prstGeom prst="rect">
            <a:avLst/>
          </a:prstGeom>
          <a:noFill/>
        </p:spPr>
        <p:txBody>
          <a:bodyPr wrap="square" rtlCol="0">
            <a:spAutoFit/>
          </a:bodyPr>
          <a:lstStyle/>
          <a:p>
            <a:r>
              <a:rPr lang="en-US" sz="2400" b="1" dirty="0"/>
              <a:t>IV. THE TWO CHAIRS</a:t>
            </a:r>
          </a:p>
          <a:p>
            <a:r>
              <a:rPr lang="en-US" sz="2400" dirty="0"/>
              <a:t> </a:t>
            </a:r>
          </a:p>
          <a:p>
            <a:r>
              <a:rPr lang="en-US" sz="2400" dirty="0"/>
              <a:t>	The other is a serious drawback that is common in the church. We have no place for suffering, except to be surprised, outraged, angry, and depressed. </a:t>
            </a:r>
          </a:p>
          <a:p>
            <a:r>
              <a:rPr lang="en-US" sz="2400" dirty="0"/>
              <a:t>	“</a:t>
            </a:r>
            <a:r>
              <a:rPr lang="en-US" sz="2400" i="1" dirty="0"/>
              <a:t>2 Count it all joy, my brothers, when you meet trials of various kinds, 3 for you know that the testing of your faith produces steadfastness. 4 And let steadfastness have its full effect, that you may be perfect and complete, lacking in nothing. </a:t>
            </a:r>
          </a:p>
          <a:p>
            <a:r>
              <a:rPr lang="en-US" sz="2400" i="1" dirty="0"/>
              <a:t>	“5 If any of you lacks wisdom, let him ask God, who gives generously to all without reproach, and it will be given him. 6 But let him ask in faith, with no doubting, for the one who doubts is like a wave of the sea that is driven and tossed by the wind. 7 For that person must not suppose that he will receive anything from the Lord; 8 he is a double-minded man, unstable in all his ways.</a:t>
            </a:r>
            <a:r>
              <a:rPr lang="en-US" sz="2400" dirty="0"/>
              <a:t>” (1:2-8)</a:t>
            </a:r>
          </a:p>
          <a:p>
            <a:endParaRPr lang="en-US" sz="2400" dirty="0"/>
          </a:p>
        </p:txBody>
      </p:sp>
    </p:spTree>
    <p:extLst>
      <p:ext uri="{BB962C8B-B14F-4D97-AF65-F5344CB8AC3E}">
        <p14:creationId xmlns:p14="http://schemas.microsoft.com/office/powerpoint/2010/main" val="3203102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1569660"/>
          </a:xfrm>
          <a:prstGeom prst="rect">
            <a:avLst/>
          </a:prstGeom>
          <a:noFill/>
        </p:spPr>
        <p:txBody>
          <a:bodyPr wrap="square" rtlCol="0">
            <a:spAutoFit/>
          </a:bodyPr>
          <a:lstStyle/>
          <a:p>
            <a:r>
              <a:rPr lang="en-US" sz="2400" b="1" dirty="0"/>
              <a:t>IV. THE TWO CHAIRS</a:t>
            </a:r>
          </a:p>
          <a:p>
            <a:r>
              <a:rPr lang="en-US" sz="2400" dirty="0"/>
              <a:t> </a:t>
            </a:r>
          </a:p>
          <a:p>
            <a:r>
              <a:rPr lang="en-US" sz="2400" dirty="0"/>
              <a:t>	The “double-minded man” is apparently splitting his time sitting in the faith chair on Sundays </a:t>
            </a:r>
            <a:r>
              <a:rPr lang="en-US" sz="2400"/>
              <a:t>and glued </a:t>
            </a:r>
            <a:r>
              <a:rPr lang="en-US" sz="2400" dirty="0"/>
              <a:t>to the chair of unbelief the other six days. </a:t>
            </a:r>
          </a:p>
        </p:txBody>
      </p:sp>
    </p:spTree>
    <p:extLst>
      <p:ext uri="{BB962C8B-B14F-4D97-AF65-F5344CB8AC3E}">
        <p14:creationId xmlns:p14="http://schemas.microsoft.com/office/powerpoint/2010/main" val="70940958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3416320"/>
          </a:xfrm>
          <a:prstGeom prst="rect">
            <a:avLst/>
          </a:prstGeom>
          <a:noFill/>
        </p:spPr>
        <p:txBody>
          <a:bodyPr wrap="square" rtlCol="0">
            <a:spAutoFit/>
          </a:bodyPr>
          <a:lstStyle/>
          <a:p>
            <a:r>
              <a:rPr lang="en-US" sz="2400" b="1" dirty="0"/>
              <a:t>V. SITTING IN THE CHAIR OF UNFAITH</a:t>
            </a:r>
          </a:p>
          <a:p>
            <a:r>
              <a:rPr lang="en-US" sz="2400" dirty="0"/>
              <a:t> </a:t>
            </a:r>
          </a:p>
          <a:p>
            <a:r>
              <a:rPr lang="en-US" sz="2400" dirty="0"/>
              <a:t>	Here are some other disheartening, debilitating effects of sitting in the anti-supernaturalist chair that I have noticed.</a:t>
            </a:r>
          </a:p>
          <a:p>
            <a:endParaRPr lang="en-US" sz="2400" dirty="0"/>
          </a:p>
          <a:p>
            <a:r>
              <a:rPr lang="en-US" sz="2400" dirty="0"/>
              <a:t>	1. Lowered expectations. </a:t>
            </a:r>
          </a:p>
          <a:p>
            <a:r>
              <a:rPr lang="en-US" sz="2400" dirty="0"/>
              <a:t>	The Sadducees thought the life of wealth and privilege here was the “good life,” “Your Best Life Now.” But we were made for everlasting glory! And so we live dull and dissatisfied here: “Our hearts are restless until they rest in Thee.” </a:t>
            </a:r>
          </a:p>
        </p:txBody>
      </p:sp>
    </p:spTree>
    <p:extLst>
      <p:ext uri="{BB962C8B-B14F-4D97-AF65-F5344CB8AC3E}">
        <p14:creationId xmlns:p14="http://schemas.microsoft.com/office/powerpoint/2010/main" val="3485925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3046988"/>
          </a:xfrm>
          <a:prstGeom prst="rect">
            <a:avLst/>
          </a:prstGeom>
          <a:noFill/>
        </p:spPr>
        <p:txBody>
          <a:bodyPr wrap="square" rtlCol="0">
            <a:spAutoFit/>
          </a:bodyPr>
          <a:lstStyle/>
          <a:p>
            <a:r>
              <a:rPr lang="en-US" sz="2400" b="1" dirty="0"/>
              <a:t>V. SITTING IN THE CHAIR OF UNFAITH</a:t>
            </a:r>
          </a:p>
          <a:p>
            <a:r>
              <a:rPr lang="en-US" sz="2400" dirty="0"/>
              <a:t> </a:t>
            </a:r>
          </a:p>
          <a:p>
            <a:r>
              <a:rPr lang="en-US" sz="2400" dirty="0"/>
              <a:t>	2. Misdirected wonder. </a:t>
            </a:r>
          </a:p>
          <a:p>
            <a:r>
              <a:rPr lang="en-US" sz="2400" dirty="0"/>
              <a:t>	We spend inordinate time amazed by what man has wrought by re-arranging what God has created (using the incredible minds that God has made), and we completely miss the compelling wonder of what God has done. </a:t>
            </a:r>
          </a:p>
          <a:p>
            <a:r>
              <a:rPr lang="en-US" sz="2400" dirty="0"/>
              <a:t>	True science is “thinking God’s thoughts after him!” (More on this in the third seminar.)</a:t>
            </a:r>
          </a:p>
        </p:txBody>
      </p:sp>
    </p:spTree>
    <p:extLst>
      <p:ext uri="{BB962C8B-B14F-4D97-AF65-F5344CB8AC3E}">
        <p14:creationId xmlns:p14="http://schemas.microsoft.com/office/powerpoint/2010/main" val="58754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2677656"/>
          </a:xfrm>
          <a:prstGeom prst="rect">
            <a:avLst/>
          </a:prstGeom>
          <a:noFill/>
        </p:spPr>
        <p:txBody>
          <a:bodyPr wrap="square" rtlCol="0">
            <a:spAutoFit/>
          </a:bodyPr>
          <a:lstStyle/>
          <a:p>
            <a:r>
              <a:rPr lang="en-US" sz="2400" b="1" dirty="0"/>
              <a:t>V. SITTING IN THE CHAIR OF UNFAITH</a:t>
            </a:r>
          </a:p>
          <a:p>
            <a:r>
              <a:rPr lang="en-US" sz="2400" dirty="0"/>
              <a:t> </a:t>
            </a:r>
          </a:p>
          <a:p>
            <a:r>
              <a:rPr lang="en-US" sz="2400" dirty="0"/>
              <a:t>	3. Diminished desire for holiness. </a:t>
            </a:r>
          </a:p>
          <a:p>
            <a:r>
              <a:rPr lang="en-US" sz="2400" dirty="0"/>
              <a:t>	Every ethicist worth his or her salt will tell you that in the anti-supernatural world, there is no ultimate basis for ethics. </a:t>
            </a:r>
          </a:p>
          <a:p>
            <a:r>
              <a:rPr lang="en-US" sz="2400" dirty="0"/>
              <a:t>	If God is not there, if there is no ultimate Lawgiver and Judge, then do as you please, for it doesn’t matter in the end and you will never, ever answer for it. </a:t>
            </a:r>
          </a:p>
        </p:txBody>
      </p:sp>
    </p:spTree>
    <p:extLst>
      <p:ext uri="{BB962C8B-B14F-4D97-AF65-F5344CB8AC3E}">
        <p14:creationId xmlns:p14="http://schemas.microsoft.com/office/powerpoint/2010/main" val="3988727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6001643"/>
          </a:xfrm>
          <a:prstGeom prst="rect">
            <a:avLst/>
          </a:prstGeom>
          <a:noFill/>
        </p:spPr>
        <p:txBody>
          <a:bodyPr wrap="square" rtlCol="0">
            <a:spAutoFit/>
          </a:bodyPr>
          <a:lstStyle/>
          <a:p>
            <a:r>
              <a:rPr lang="en-US" sz="2400" b="1" dirty="0"/>
              <a:t>V. SITTING IN THE CHAIR OF UNFAITH</a:t>
            </a:r>
          </a:p>
          <a:p>
            <a:r>
              <a:rPr lang="en-US" sz="2400" dirty="0"/>
              <a:t> </a:t>
            </a:r>
          </a:p>
          <a:p>
            <a:r>
              <a:rPr lang="en-US" sz="2400" dirty="0"/>
              <a:t>	Mother Teresa spent her life selflessly serving the poor. She died at the age of 86. </a:t>
            </a:r>
          </a:p>
          <a:p>
            <a:r>
              <a:rPr lang="en-US" sz="2400" dirty="0"/>
              <a:t>	Chairman Mao Zedong presided over the murders of 70 million of his countrymen and women in the so-called “cultural revolution” in Communist China. He died at the similar age of 82. </a:t>
            </a:r>
          </a:p>
          <a:p>
            <a:r>
              <a:rPr lang="en-US" sz="2400" dirty="0"/>
              <a:t>	She helped thousands, he murdered millions. </a:t>
            </a:r>
          </a:p>
          <a:p>
            <a:r>
              <a:rPr lang="en-US" sz="2400" dirty="0"/>
              <a:t>	And in the end, both share the same fate—nothing. Nothing happened after they died. One was not rewarded, and the other was not punished, or even made to admit his wrongdoing. </a:t>
            </a:r>
          </a:p>
          <a:p>
            <a:r>
              <a:rPr lang="en-US" sz="2400" dirty="0"/>
              <a:t>	Both shared the same fate. They both lived into their eighties, and then fed the worms. That’s all.  </a:t>
            </a:r>
          </a:p>
          <a:p>
            <a:r>
              <a:rPr lang="en-US" sz="2400" dirty="0"/>
              <a:t>	And when we drink deeply from the fountain of the lawless, defiant anti-supernaturalists, we cannot help but to find our moral sensibilities trampled, hardened, eventually silenced. </a:t>
            </a:r>
          </a:p>
        </p:txBody>
      </p:sp>
    </p:spTree>
    <p:extLst>
      <p:ext uri="{BB962C8B-B14F-4D97-AF65-F5344CB8AC3E}">
        <p14:creationId xmlns:p14="http://schemas.microsoft.com/office/powerpoint/2010/main" val="972591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3046988"/>
          </a:xfrm>
          <a:prstGeom prst="rect">
            <a:avLst/>
          </a:prstGeom>
          <a:noFill/>
        </p:spPr>
        <p:txBody>
          <a:bodyPr wrap="square" rtlCol="0">
            <a:spAutoFit/>
          </a:bodyPr>
          <a:lstStyle/>
          <a:p>
            <a:r>
              <a:rPr lang="en-US" sz="2400" b="1" dirty="0"/>
              <a:t>V. SITTING IN THE CHAIR OF UNFAITH</a:t>
            </a:r>
          </a:p>
          <a:p>
            <a:r>
              <a:rPr lang="en-US" sz="2400" dirty="0"/>
              <a:t> </a:t>
            </a:r>
          </a:p>
          <a:p>
            <a:r>
              <a:rPr lang="en-US" sz="2400" dirty="0"/>
              <a:t>	4. Misplaced confidence. </a:t>
            </a:r>
          </a:p>
          <a:p>
            <a:r>
              <a:rPr lang="en-US" sz="2400" dirty="0"/>
              <a:t>	Our pontificating teachers indoctrinating us from their chair of unfaith know there is no ultimate hope (if they are rational, consistent, and honest). </a:t>
            </a:r>
          </a:p>
          <a:p>
            <a:r>
              <a:rPr lang="en-US" sz="2400" dirty="0"/>
              <a:t>	So all they can do is prop up false hopes: in technology, in AI, in medical advances, in transhumanism, in cryogenics, in populating the moon on our way to other planets. Naïve, simpleminded, with no real understanding of the universe.</a:t>
            </a:r>
          </a:p>
        </p:txBody>
      </p:sp>
    </p:spTree>
    <p:extLst>
      <p:ext uri="{BB962C8B-B14F-4D97-AF65-F5344CB8AC3E}">
        <p14:creationId xmlns:p14="http://schemas.microsoft.com/office/powerpoint/2010/main" val="1905162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4154984"/>
          </a:xfrm>
          <a:prstGeom prst="rect">
            <a:avLst/>
          </a:prstGeom>
          <a:noFill/>
        </p:spPr>
        <p:txBody>
          <a:bodyPr wrap="square" rtlCol="0">
            <a:spAutoFit/>
          </a:bodyPr>
          <a:lstStyle/>
          <a:p>
            <a:r>
              <a:rPr lang="en-US" sz="2400" b="1" dirty="0"/>
              <a:t>V. SITTING IN THE CHAIR OF UNFAITH</a:t>
            </a:r>
          </a:p>
          <a:p>
            <a:r>
              <a:rPr lang="en-US" sz="2400" dirty="0"/>
              <a:t> </a:t>
            </a:r>
          </a:p>
          <a:p>
            <a:r>
              <a:rPr lang="en-US" sz="2400" dirty="0"/>
              <a:t>	5. Compromised complacency. </a:t>
            </a:r>
          </a:p>
          <a:p>
            <a:r>
              <a:rPr lang="en-US" sz="2400" dirty="0"/>
              <a:t>	When the Romans wanted to placate the increasingly restless populace in the city, they turned to distractions, to “</a:t>
            </a:r>
            <a:r>
              <a:rPr lang="en-US" sz="2400" dirty="0" err="1"/>
              <a:t>panem</a:t>
            </a:r>
            <a:r>
              <a:rPr lang="en-US" sz="2400" dirty="0"/>
              <a:t> et </a:t>
            </a:r>
            <a:r>
              <a:rPr lang="en-US" sz="2400" dirty="0" err="1"/>
              <a:t>circenses</a:t>
            </a:r>
            <a:r>
              <a:rPr lang="en-US" sz="2400" dirty="0"/>
              <a:t>,” “bread and circuses,” handing out free grain and sponsoring chariot races and gladiator fights. </a:t>
            </a:r>
          </a:p>
          <a:p>
            <a:r>
              <a:rPr lang="en-US" sz="2400" dirty="0"/>
              <a:t>	Today it’s “affluence (or handouts) and streaming services.” </a:t>
            </a:r>
          </a:p>
          <a:p>
            <a:r>
              <a:rPr lang="en-US" sz="2400" dirty="0"/>
              <a:t>	But you know that the most enduring and truly exciting enterprise in the history of the human race is recorded in the Bible, the spread of the kingdom of God and perfection of the saints. </a:t>
            </a:r>
          </a:p>
          <a:p>
            <a:endParaRPr lang="en-US" sz="2400" dirty="0"/>
          </a:p>
        </p:txBody>
      </p:sp>
    </p:spTree>
    <p:extLst>
      <p:ext uri="{BB962C8B-B14F-4D97-AF65-F5344CB8AC3E}">
        <p14:creationId xmlns:p14="http://schemas.microsoft.com/office/powerpoint/2010/main" val="405622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4893647"/>
          </a:xfrm>
          <a:prstGeom prst="rect">
            <a:avLst/>
          </a:prstGeom>
          <a:noFill/>
        </p:spPr>
        <p:txBody>
          <a:bodyPr wrap="square" rtlCol="0">
            <a:spAutoFit/>
          </a:bodyPr>
          <a:lstStyle/>
          <a:p>
            <a:r>
              <a:rPr lang="en-US" sz="2400" b="1" dirty="0"/>
              <a:t>V. SITTING IN THE CHAIR OF UNFAITH</a:t>
            </a:r>
          </a:p>
          <a:p>
            <a:r>
              <a:rPr lang="en-US" sz="2400" dirty="0"/>
              <a:t> </a:t>
            </a:r>
          </a:p>
          <a:p>
            <a:r>
              <a:rPr lang="en-US" sz="2400" dirty="0"/>
              <a:t>	6. Muted urgency. </a:t>
            </a:r>
          </a:p>
          <a:p>
            <a:r>
              <a:rPr lang="en-US" sz="2400" dirty="0"/>
              <a:t>	What can we say? If there is no future, no meaning or purpose, no Judgment Day, heaven or hell, then, honestly, what really matters? Why get up in the morning? </a:t>
            </a:r>
          </a:p>
          <a:p>
            <a:r>
              <a:rPr lang="en-US" sz="2400" dirty="0"/>
              <a:t>	And, it seems, many agree with this bleak, depressing worldview. </a:t>
            </a:r>
          </a:p>
          <a:p>
            <a:r>
              <a:rPr lang="en-US" sz="2400" dirty="0"/>
              <a:t>	MAID (Medical Assistance in Dying) in Canada is the fifth leading cause of death in that land! Many of these are terminally ill, but some are just tired of living, including some young people. </a:t>
            </a:r>
          </a:p>
          <a:p>
            <a:r>
              <a:rPr lang="en-US" sz="2400" dirty="0"/>
              <a:t>	Well, if we came from nowhere, exist for no purpose, and are headed toward complete extinction, why wait any longer? It doesn’t matter. </a:t>
            </a:r>
          </a:p>
          <a:p>
            <a:r>
              <a:rPr lang="en-US" sz="2400" dirty="0"/>
              <a:t>	Nothing matters…if the anti-supernaturalists are right.   </a:t>
            </a:r>
          </a:p>
        </p:txBody>
      </p:sp>
    </p:spTree>
    <p:extLst>
      <p:ext uri="{BB962C8B-B14F-4D97-AF65-F5344CB8AC3E}">
        <p14:creationId xmlns:p14="http://schemas.microsoft.com/office/powerpoint/2010/main" val="2492727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3046988"/>
          </a:xfrm>
          <a:prstGeom prst="rect">
            <a:avLst/>
          </a:prstGeom>
          <a:noFill/>
        </p:spPr>
        <p:txBody>
          <a:bodyPr wrap="square" rtlCol="0">
            <a:spAutoFit/>
          </a:bodyPr>
          <a:lstStyle/>
          <a:p>
            <a:r>
              <a:rPr lang="en-US" sz="2400" b="1" dirty="0"/>
              <a:t>INTRODUCTION</a:t>
            </a:r>
          </a:p>
          <a:p>
            <a:endParaRPr lang="en-US" sz="2400" dirty="0"/>
          </a:p>
          <a:p>
            <a:r>
              <a:rPr lang="en-US" sz="2400" dirty="0"/>
              <a:t>	The Sadducees were anti-supernaturalists because they desperately wanted this life to be the only life. </a:t>
            </a:r>
          </a:p>
          <a:p>
            <a:r>
              <a:rPr lang="en-US" sz="2400" dirty="0"/>
              <a:t>	They enjoyed power, prestige, and possessions, leading to a pleasurable, mostly pleasant life in the here and now. </a:t>
            </a:r>
          </a:p>
          <a:p>
            <a:r>
              <a:rPr lang="en-US" sz="2400" dirty="0"/>
              <a:t>	They had no real philosophical or religious justification for their views, but instead made their religion serve their selfish desires. </a:t>
            </a:r>
          </a:p>
        </p:txBody>
      </p:sp>
    </p:spTree>
    <p:extLst>
      <p:ext uri="{BB962C8B-B14F-4D97-AF65-F5344CB8AC3E}">
        <p14:creationId xmlns:p14="http://schemas.microsoft.com/office/powerpoint/2010/main" val="4174604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2677656"/>
          </a:xfrm>
          <a:prstGeom prst="rect">
            <a:avLst/>
          </a:prstGeom>
          <a:noFill/>
        </p:spPr>
        <p:txBody>
          <a:bodyPr wrap="square" rtlCol="0">
            <a:spAutoFit/>
          </a:bodyPr>
          <a:lstStyle/>
          <a:p>
            <a:r>
              <a:rPr lang="en-US" sz="2400" b="1" dirty="0"/>
              <a:t>V. SITTING IN THE CHAIR OF UNFAITH</a:t>
            </a:r>
          </a:p>
          <a:p>
            <a:r>
              <a:rPr lang="en-US" sz="2400" dirty="0"/>
              <a:t> </a:t>
            </a:r>
          </a:p>
          <a:p>
            <a:r>
              <a:rPr lang="en-US" sz="2400" dirty="0"/>
              <a:t>	Years ago several men in a college fraternity in the Northeast hired a trawler to take them on tour out to sea. After they had gone many miles from shore, a storm blew in, and the worried captain swiftly turned back for safe harbor. The college men began to mock him: “You’re afraid! Look at us, we’re not afraid.” </a:t>
            </a:r>
          </a:p>
          <a:p>
            <a:r>
              <a:rPr lang="en-US" sz="2400" dirty="0"/>
              <a:t>	And he simply said, “You are too ignorant not to be afraid.” </a:t>
            </a:r>
          </a:p>
        </p:txBody>
      </p:sp>
    </p:spTree>
    <p:extLst>
      <p:ext uri="{BB962C8B-B14F-4D97-AF65-F5344CB8AC3E}">
        <p14:creationId xmlns:p14="http://schemas.microsoft.com/office/powerpoint/2010/main" val="984721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Depth</Template>
  <TotalTime>47378</TotalTime>
  <Words>8402</Words>
  <Application>Microsoft Office PowerPoint</Application>
  <PresentationFormat>Widescreen</PresentationFormat>
  <Paragraphs>478</Paragraphs>
  <Slides>90</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90</vt:i4>
      </vt:variant>
    </vt:vector>
  </HeadingPairs>
  <TitlesOfParts>
    <vt:vector size="95" baseType="lpstr">
      <vt:lpstr>Arial</vt:lpstr>
      <vt:lpstr>Calibri</vt:lpstr>
      <vt:lpstr>Corbel</vt:lpstr>
      <vt:lpstr>Times New Roman</vt:lpstr>
      <vt:lpstr>Depth</vt:lpstr>
      <vt:lpstr> RESTORING the  Supernatural Christian Faith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RESTORING the  Supernatural Christian Faith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PHI 105 Intro to Ethics</dc:title>
  <dc:creator>Brian Janssen</dc:creator>
  <cp:lastModifiedBy>Brian Janssen</cp:lastModifiedBy>
  <cp:revision>116</cp:revision>
  <dcterms:created xsi:type="dcterms:W3CDTF">2019-01-03T19:20:24Z</dcterms:created>
  <dcterms:modified xsi:type="dcterms:W3CDTF">2026-06-12T21:19:07Z</dcterms:modified>
</cp:coreProperties>
</file>