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92"/>
  </p:notesMasterIdLst>
  <p:sldIdLst>
    <p:sldId id="616" r:id="rId2"/>
    <p:sldId id="2682" r:id="rId3"/>
    <p:sldId id="3273" r:id="rId4"/>
    <p:sldId id="3349" r:id="rId5"/>
    <p:sldId id="3026" r:id="rId6"/>
    <p:sldId id="3027" r:id="rId7"/>
    <p:sldId id="3350" r:id="rId8"/>
    <p:sldId id="3351" r:id="rId9"/>
    <p:sldId id="3352" r:id="rId10"/>
    <p:sldId id="3353" r:id="rId11"/>
    <p:sldId id="3159" r:id="rId12"/>
    <p:sldId id="3160" r:id="rId13"/>
    <p:sldId id="3274" r:id="rId14"/>
    <p:sldId id="3275" r:id="rId15"/>
    <p:sldId id="3276" r:id="rId16"/>
    <p:sldId id="3277" r:id="rId17"/>
    <p:sldId id="3355" r:id="rId18"/>
    <p:sldId id="3354" r:id="rId19"/>
    <p:sldId id="3282" r:id="rId20"/>
    <p:sldId id="3283" r:id="rId21"/>
    <p:sldId id="3284" r:id="rId22"/>
    <p:sldId id="3285" r:id="rId23"/>
    <p:sldId id="3356" r:id="rId24"/>
    <p:sldId id="3286" r:id="rId25"/>
    <p:sldId id="3357" r:id="rId26"/>
    <p:sldId id="3288" r:id="rId27"/>
    <p:sldId id="3358" r:id="rId28"/>
    <p:sldId id="3289" r:id="rId29"/>
    <p:sldId id="3360" r:id="rId30"/>
    <p:sldId id="3359" r:id="rId31"/>
    <p:sldId id="3290" r:id="rId32"/>
    <p:sldId id="3361" r:id="rId33"/>
    <p:sldId id="3291" r:id="rId34"/>
    <p:sldId id="3292" r:id="rId35"/>
    <p:sldId id="3293" r:id="rId36"/>
    <p:sldId id="3294" r:id="rId37"/>
    <p:sldId id="3295" r:id="rId38"/>
    <p:sldId id="3287" r:id="rId39"/>
    <p:sldId id="3296" r:id="rId40"/>
    <p:sldId id="3362" r:id="rId41"/>
    <p:sldId id="3297" r:id="rId42"/>
    <p:sldId id="3344" r:id="rId43"/>
    <p:sldId id="3298" r:id="rId44"/>
    <p:sldId id="3371" r:id="rId45"/>
    <p:sldId id="3364" r:id="rId46"/>
    <p:sldId id="3363" r:id="rId47"/>
    <p:sldId id="3305" r:id="rId48"/>
    <p:sldId id="3365" r:id="rId49"/>
    <p:sldId id="3306" r:id="rId50"/>
    <p:sldId id="3307" r:id="rId51"/>
    <p:sldId id="3308" r:id="rId52"/>
    <p:sldId id="3309" r:id="rId53"/>
    <p:sldId id="3310" r:id="rId54"/>
    <p:sldId id="3311" r:id="rId55"/>
    <p:sldId id="3312" r:id="rId56"/>
    <p:sldId id="3313" r:id="rId57"/>
    <p:sldId id="3314" r:id="rId58"/>
    <p:sldId id="3315" r:id="rId59"/>
    <p:sldId id="3367" r:id="rId60"/>
    <p:sldId id="3366" r:id="rId61"/>
    <p:sldId id="3299" r:id="rId62"/>
    <p:sldId id="3316" r:id="rId63"/>
    <p:sldId id="3368" r:id="rId64"/>
    <p:sldId id="3369" r:id="rId65"/>
    <p:sldId id="3317" r:id="rId66"/>
    <p:sldId id="3318" r:id="rId67"/>
    <p:sldId id="3324" r:id="rId68"/>
    <p:sldId id="3325" r:id="rId69"/>
    <p:sldId id="3326" r:id="rId70"/>
    <p:sldId id="3327" r:id="rId71"/>
    <p:sldId id="3329" r:id="rId72"/>
    <p:sldId id="3345" r:id="rId73"/>
    <p:sldId id="3330" r:id="rId74"/>
    <p:sldId id="3331" r:id="rId75"/>
    <p:sldId id="3332" r:id="rId76"/>
    <p:sldId id="3333" r:id="rId77"/>
    <p:sldId id="3334" r:id="rId78"/>
    <p:sldId id="3370" r:id="rId79"/>
    <p:sldId id="3335" r:id="rId80"/>
    <p:sldId id="3336" r:id="rId81"/>
    <p:sldId id="3346" r:id="rId82"/>
    <p:sldId id="3337" r:id="rId83"/>
    <p:sldId id="3338" r:id="rId84"/>
    <p:sldId id="3339" r:id="rId85"/>
    <p:sldId id="3340" r:id="rId86"/>
    <p:sldId id="3341" r:id="rId87"/>
    <p:sldId id="3342" r:id="rId88"/>
    <p:sldId id="3343" r:id="rId89"/>
    <p:sldId id="2989" r:id="rId90"/>
    <p:sldId id="2983" r:id="rId9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8" autoAdjust="0"/>
    <p:restoredTop sz="94660" autoAdjust="0"/>
  </p:normalViewPr>
  <p:slideViewPr>
    <p:cSldViewPr snapToGrid="0">
      <p:cViewPr varScale="1">
        <p:scale>
          <a:sx n="66" d="100"/>
          <a:sy n="66" d="100"/>
        </p:scale>
        <p:origin x="480" y="40"/>
      </p:cViewPr>
      <p:guideLst>
        <p:guide orient="horz" pos="2160"/>
        <p:guide pos="3840"/>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542213-DDB9-4728-8900-26486C6300F9}" type="datetimeFigureOut">
              <a:rPr lang="en-US" smtClean="0"/>
              <a:pPr/>
              <a:t>8/12/2025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9125F62-A8BD-4EA6-9F51-0048E708EA1A}" type="slidenum">
              <a:rPr lang="en-US" smtClean="0"/>
              <a:pPr/>
              <a:t>‹#›</a:t>
            </a:fld>
            <a:endParaRPr lang="en-US" dirty="0"/>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a:t>
            </a:fld>
            <a:endParaRPr lang="en-US" dirty="0"/>
          </a:p>
        </p:txBody>
      </p:sp>
    </p:spTree>
    <p:extLst>
      <p:ext uri="{BB962C8B-B14F-4D97-AF65-F5344CB8AC3E}">
        <p14:creationId xmlns:p14="http://schemas.microsoft.com/office/powerpoint/2010/main" val="25967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dirty="0"/>
          </a:p>
        </p:txBody>
      </p:sp>
    </p:spTree>
    <p:extLst>
      <p:ext uri="{BB962C8B-B14F-4D97-AF65-F5344CB8AC3E}">
        <p14:creationId xmlns:p14="http://schemas.microsoft.com/office/powerpoint/2010/main" val="276790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dirty="0"/>
          </a:p>
        </p:txBody>
      </p:sp>
    </p:spTree>
    <p:extLst>
      <p:ext uri="{BB962C8B-B14F-4D97-AF65-F5344CB8AC3E}">
        <p14:creationId xmlns:p14="http://schemas.microsoft.com/office/powerpoint/2010/main" val="12358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dirty="0"/>
          </a:p>
        </p:txBody>
      </p:sp>
    </p:spTree>
    <p:extLst>
      <p:ext uri="{BB962C8B-B14F-4D97-AF65-F5344CB8AC3E}">
        <p14:creationId xmlns:p14="http://schemas.microsoft.com/office/powerpoint/2010/main" val="143418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dirty="0"/>
          </a:p>
        </p:txBody>
      </p:sp>
    </p:spTree>
    <p:extLst>
      <p:ext uri="{BB962C8B-B14F-4D97-AF65-F5344CB8AC3E}">
        <p14:creationId xmlns:p14="http://schemas.microsoft.com/office/powerpoint/2010/main" val="132013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dirty="0"/>
          </a:p>
        </p:txBody>
      </p:sp>
    </p:spTree>
    <p:extLst>
      <p:ext uri="{BB962C8B-B14F-4D97-AF65-F5344CB8AC3E}">
        <p14:creationId xmlns:p14="http://schemas.microsoft.com/office/powerpoint/2010/main" val="236279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dirty="0"/>
          </a:p>
        </p:txBody>
      </p:sp>
    </p:spTree>
    <p:extLst>
      <p:ext uri="{BB962C8B-B14F-4D97-AF65-F5344CB8AC3E}">
        <p14:creationId xmlns:p14="http://schemas.microsoft.com/office/powerpoint/2010/main" val="324970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dirty="0"/>
          </a:p>
        </p:txBody>
      </p:sp>
    </p:spTree>
    <p:extLst>
      <p:ext uri="{BB962C8B-B14F-4D97-AF65-F5344CB8AC3E}">
        <p14:creationId xmlns:p14="http://schemas.microsoft.com/office/powerpoint/2010/main" val="139614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dirty="0"/>
          </a:p>
        </p:txBody>
      </p:sp>
    </p:spTree>
    <p:extLst>
      <p:ext uri="{BB962C8B-B14F-4D97-AF65-F5344CB8AC3E}">
        <p14:creationId xmlns:p14="http://schemas.microsoft.com/office/powerpoint/2010/main" val="51267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dirty="0"/>
          </a:p>
        </p:txBody>
      </p:sp>
    </p:spTree>
    <p:extLst>
      <p:ext uri="{BB962C8B-B14F-4D97-AF65-F5344CB8AC3E}">
        <p14:creationId xmlns:p14="http://schemas.microsoft.com/office/powerpoint/2010/main" val="39539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dirty="0"/>
          </a:p>
        </p:txBody>
      </p:sp>
    </p:spTree>
    <p:extLst>
      <p:ext uri="{BB962C8B-B14F-4D97-AF65-F5344CB8AC3E}">
        <p14:creationId xmlns:p14="http://schemas.microsoft.com/office/powerpoint/2010/main" val="251586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dirty="0"/>
          </a:p>
        </p:txBody>
      </p:sp>
    </p:spTree>
    <p:extLst>
      <p:ext uri="{BB962C8B-B14F-4D97-AF65-F5344CB8AC3E}">
        <p14:creationId xmlns:p14="http://schemas.microsoft.com/office/powerpoint/2010/main" val="3161084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dirty="0"/>
          </a:p>
        </p:txBody>
      </p:sp>
    </p:spTree>
    <p:extLst>
      <p:ext uri="{BB962C8B-B14F-4D97-AF65-F5344CB8AC3E}">
        <p14:creationId xmlns:p14="http://schemas.microsoft.com/office/powerpoint/2010/main" val="402610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dirty="0"/>
          </a:p>
        </p:txBody>
      </p:sp>
    </p:spTree>
    <p:extLst>
      <p:ext uri="{BB962C8B-B14F-4D97-AF65-F5344CB8AC3E}">
        <p14:creationId xmlns:p14="http://schemas.microsoft.com/office/powerpoint/2010/main" val="68360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33</a:t>
            </a:fld>
            <a:endParaRPr lang="en-US" dirty="0"/>
          </a:p>
        </p:txBody>
      </p:sp>
    </p:spTree>
    <p:extLst>
      <p:ext uri="{BB962C8B-B14F-4D97-AF65-F5344CB8AC3E}">
        <p14:creationId xmlns:p14="http://schemas.microsoft.com/office/powerpoint/2010/main" val="3217576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dirty="0"/>
          </a:p>
        </p:txBody>
      </p:sp>
    </p:spTree>
    <p:extLst>
      <p:ext uri="{BB962C8B-B14F-4D97-AF65-F5344CB8AC3E}">
        <p14:creationId xmlns:p14="http://schemas.microsoft.com/office/powerpoint/2010/main" val="2669839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35</a:t>
            </a:fld>
            <a:endParaRPr lang="en-US" dirty="0"/>
          </a:p>
        </p:txBody>
      </p:sp>
    </p:spTree>
    <p:extLst>
      <p:ext uri="{BB962C8B-B14F-4D97-AF65-F5344CB8AC3E}">
        <p14:creationId xmlns:p14="http://schemas.microsoft.com/office/powerpoint/2010/main" val="412171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dirty="0"/>
          </a:p>
        </p:txBody>
      </p:sp>
    </p:spTree>
    <p:extLst>
      <p:ext uri="{BB962C8B-B14F-4D97-AF65-F5344CB8AC3E}">
        <p14:creationId xmlns:p14="http://schemas.microsoft.com/office/powerpoint/2010/main" val="94061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37</a:t>
            </a:fld>
            <a:endParaRPr lang="en-US" dirty="0"/>
          </a:p>
        </p:txBody>
      </p:sp>
    </p:spTree>
    <p:extLst>
      <p:ext uri="{BB962C8B-B14F-4D97-AF65-F5344CB8AC3E}">
        <p14:creationId xmlns:p14="http://schemas.microsoft.com/office/powerpoint/2010/main" val="79632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dirty="0"/>
          </a:p>
        </p:txBody>
      </p:sp>
    </p:spTree>
    <p:extLst>
      <p:ext uri="{BB962C8B-B14F-4D97-AF65-F5344CB8AC3E}">
        <p14:creationId xmlns:p14="http://schemas.microsoft.com/office/powerpoint/2010/main" val="721383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39</a:t>
            </a:fld>
            <a:endParaRPr lang="en-US" dirty="0"/>
          </a:p>
        </p:txBody>
      </p:sp>
    </p:spTree>
    <p:extLst>
      <p:ext uri="{BB962C8B-B14F-4D97-AF65-F5344CB8AC3E}">
        <p14:creationId xmlns:p14="http://schemas.microsoft.com/office/powerpoint/2010/main" val="3533784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dirty="0"/>
          </a:p>
        </p:txBody>
      </p:sp>
    </p:spTree>
    <p:extLst>
      <p:ext uri="{BB962C8B-B14F-4D97-AF65-F5344CB8AC3E}">
        <p14:creationId xmlns:p14="http://schemas.microsoft.com/office/powerpoint/2010/main" val="354474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dirty="0"/>
          </a:p>
        </p:txBody>
      </p:sp>
    </p:spTree>
    <p:extLst>
      <p:ext uri="{BB962C8B-B14F-4D97-AF65-F5344CB8AC3E}">
        <p14:creationId xmlns:p14="http://schemas.microsoft.com/office/powerpoint/2010/main" val="3691427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42</a:t>
            </a:fld>
            <a:endParaRPr lang="en-US" dirty="0"/>
          </a:p>
        </p:txBody>
      </p:sp>
    </p:spTree>
    <p:extLst>
      <p:ext uri="{BB962C8B-B14F-4D97-AF65-F5344CB8AC3E}">
        <p14:creationId xmlns:p14="http://schemas.microsoft.com/office/powerpoint/2010/main" val="419211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dirty="0"/>
          </a:p>
        </p:txBody>
      </p:sp>
    </p:spTree>
    <p:extLst>
      <p:ext uri="{BB962C8B-B14F-4D97-AF65-F5344CB8AC3E}">
        <p14:creationId xmlns:p14="http://schemas.microsoft.com/office/powerpoint/2010/main" val="1339349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dirty="0"/>
          </a:p>
        </p:txBody>
      </p:sp>
    </p:spTree>
    <p:extLst>
      <p:ext uri="{BB962C8B-B14F-4D97-AF65-F5344CB8AC3E}">
        <p14:creationId xmlns:p14="http://schemas.microsoft.com/office/powerpoint/2010/main" val="1914586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46</a:t>
            </a:fld>
            <a:endParaRPr lang="en-US" dirty="0"/>
          </a:p>
        </p:txBody>
      </p:sp>
    </p:spTree>
    <p:extLst>
      <p:ext uri="{BB962C8B-B14F-4D97-AF65-F5344CB8AC3E}">
        <p14:creationId xmlns:p14="http://schemas.microsoft.com/office/powerpoint/2010/main" val="274983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47</a:t>
            </a:fld>
            <a:endParaRPr lang="en-US" dirty="0"/>
          </a:p>
        </p:txBody>
      </p:sp>
    </p:spTree>
    <p:extLst>
      <p:ext uri="{BB962C8B-B14F-4D97-AF65-F5344CB8AC3E}">
        <p14:creationId xmlns:p14="http://schemas.microsoft.com/office/powerpoint/2010/main" val="66331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dirty="0"/>
          </a:p>
        </p:txBody>
      </p:sp>
    </p:spTree>
    <p:extLst>
      <p:ext uri="{BB962C8B-B14F-4D97-AF65-F5344CB8AC3E}">
        <p14:creationId xmlns:p14="http://schemas.microsoft.com/office/powerpoint/2010/main" val="2318053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49</a:t>
            </a:fld>
            <a:endParaRPr lang="en-US" dirty="0"/>
          </a:p>
        </p:txBody>
      </p:sp>
    </p:spTree>
    <p:extLst>
      <p:ext uri="{BB962C8B-B14F-4D97-AF65-F5344CB8AC3E}">
        <p14:creationId xmlns:p14="http://schemas.microsoft.com/office/powerpoint/2010/main" val="1937763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50</a:t>
            </a:fld>
            <a:endParaRPr lang="en-US" dirty="0"/>
          </a:p>
        </p:txBody>
      </p:sp>
    </p:spTree>
    <p:extLst>
      <p:ext uri="{BB962C8B-B14F-4D97-AF65-F5344CB8AC3E}">
        <p14:creationId xmlns:p14="http://schemas.microsoft.com/office/powerpoint/2010/main" val="3137381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dirty="0"/>
          </a:p>
        </p:txBody>
      </p:sp>
    </p:spTree>
    <p:extLst>
      <p:ext uri="{BB962C8B-B14F-4D97-AF65-F5344CB8AC3E}">
        <p14:creationId xmlns:p14="http://schemas.microsoft.com/office/powerpoint/2010/main" val="3021849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dirty="0"/>
          </a:p>
        </p:txBody>
      </p:sp>
    </p:spTree>
    <p:extLst>
      <p:ext uri="{BB962C8B-B14F-4D97-AF65-F5344CB8AC3E}">
        <p14:creationId xmlns:p14="http://schemas.microsoft.com/office/powerpoint/2010/main" val="425787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dirty="0"/>
          </a:p>
        </p:txBody>
      </p:sp>
    </p:spTree>
    <p:extLst>
      <p:ext uri="{BB962C8B-B14F-4D97-AF65-F5344CB8AC3E}">
        <p14:creationId xmlns:p14="http://schemas.microsoft.com/office/powerpoint/2010/main" val="1124603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53</a:t>
            </a:fld>
            <a:endParaRPr lang="en-US" dirty="0"/>
          </a:p>
        </p:txBody>
      </p:sp>
    </p:spTree>
    <p:extLst>
      <p:ext uri="{BB962C8B-B14F-4D97-AF65-F5344CB8AC3E}">
        <p14:creationId xmlns:p14="http://schemas.microsoft.com/office/powerpoint/2010/main" val="1084662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dirty="0"/>
          </a:p>
        </p:txBody>
      </p:sp>
    </p:spTree>
    <p:extLst>
      <p:ext uri="{BB962C8B-B14F-4D97-AF65-F5344CB8AC3E}">
        <p14:creationId xmlns:p14="http://schemas.microsoft.com/office/powerpoint/2010/main" val="2423564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55</a:t>
            </a:fld>
            <a:endParaRPr lang="en-US" dirty="0"/>
          </a:p>
        </p:txBody>
      </p:sp>
    </p:spTree>
    <p:extLst>
      <p:ext uri="{BB962C8B-B14F-4D97-AF65-F5344CB8AC3E}">
        <p14:creationId xmlns:p14="http://schemas.microsoft.com/office/powerpoint/2010/main" val="167413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56</a:t>
            </a:fld>
            <a:endParaRPr lang="en-US" dirty="0"/>
          </a:p>
        </p:txBody>
      </p:sp>
    </p:spTree>
    <p:extLst>
      <p:ext uri="{BB962C8B-B14F-4D97-AF65-F5344CB8AC3E}">
        <p14:creationId xmlns:p14="http://schemas.microsoft.com/office/powerpoint/2010/main" val="3834741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dirty="0"/>
          </a:p>
        </p:txBody>
      </p:sp>
    </p:spTree>
    <p:extLst>
      <p:ext uri="{BB962C8B-B14F-4D97-AF65-F5344CB8AC3E}">
        <p14:creationId xmlns:p14="http://schemas.microsoft.com/office/powerpoint/2010/main" val="1132287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dirty="0"/>
          </a:p>
        </p:txBody>
      </p:sp>
    </p:spTree>
    <p:extLst>
      <p:ext uri="{BB962C8B-B14F-4D97-AF65-F5344CB8AC3E}">
        <p14:creationId xmlns:p14="http://schemas.microsoft.com/office/powerpoint/2010/main" val="584597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dirty="0"/>
          </a:p>
        </p:txBody>
      </p:sp>
    </p:spTree>
    <p:extLst>
      <p:ext uri="{BB962C8B-B14F-4D97-AF65-F5344CB8AC3E}">
        <p14:creationId xmlns:p14="http://schemas.microsoft.com/office/powerpoint/2010/main" val="3164885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61</a:t>
            </a:fld>
            <a:endParaRPr lang="en-US" dirty="0"/>
          </a:p>
        </p:txBody>
      </p:sp>
    </p:spTree>
    <p:extLst>
      <p:ext uri="{BB962C8B-B14F-4D97-AF65-F5344CB8AC3E}">
        <p14:creationId xmlns:p14="http://schemas.microsoft.com/office/powerpoint/2010/main" val="3762417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dirty="0"/>
          </a:p>
        </p:txBody>
      </p:sp>
    </p:spTree>
    <p:extLst>
      <p:ext uri="{BB962C8B-B14F-4D97-AF65-F5344CB8AC3E}">
        <p14:creationId xmlns:p14="http://schemas.microsoft.com/office/powerpoint/2010/main" val="356576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65</a:t>
            </a:fld>
            <a:endParaRPr lang="en-US" dirty="0"/>
          </a:p>
        </p:txBody>
      </p:sp>
    </p:spTree>
    <p:extLst>
      <p:ext uri="{BB962C8B-B14F-4D97-AF65-F5344CB8AC3E}">
        <p14:creationId xmlns:p14="http://schemas.microsoft.com/office/powerpoint/2010/main" val="200405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dirty="0"/>
          </a:p>
        </p:txBody>
      </p:sp>
    </p:spTree>
    <p:extLst>
      <p:ext uri="{BB962C8B-B14F-4D97-AF65-F5344CB8AC3E}">
        <p14:creationId xmlns:p14="http://schemas.microsoft.com/office/powerpoint/2010/main" val="132206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dirty="0"/>
          </a:p>
        </p:txBody>
      </p:sp>
    </p:spTree>
    <p:extLst>
      <p:ext uri="{BB962C8B-B14F-4D97-AF65-F5344CB8AC3E}">
        <p14:creationId xmlns:p14="http://schemas.microsoft.com/office/powerpoint/2010/main" val="2017319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dirty="0"/>
          </a:p>
        </p:txBody>
      </p:sp>
    </p:spTree>
    <p:extLst>
      <p:ext uri="{BB962C8B-B14F-4D97-AF65-F5344CB8AC3E}">
        <p14:creationId xmlns:p14="http://schemas.microsoft.com/office/powerpoint/2010/main" val="3478881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68</a:t>
            </a:fld>
            <a:endParaRPr lang="en-US" dirty="0"/>
          </a:p>
        </p:txBody>
      </p:sp>
    </p:spTree>
    <p:extLst>
      <p:ext uri="{BB962C8B-B14F-4D97-AF65-F5344CB8AC3E}">
        <p14:creationId xmlns:p14="http://schemas.microsoft.com/office/powerpoint/2010/main" val="3705333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dirty="0"/>
          </a:p>
        </p:txBody>
      </p:sp>
    </p:spTree>
    <p:extLst>
      <p:ext uri="{BB962C8B-B14F-4D97-AF65-F5344CB8AC3E}">
        <p14:creationId xmlns:p14="http://schemas.microsoft.com/office/powerpoint/2010/main" val="142121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dirty="0"/>
          </a:p>
        </p:txBody>
      </p:sp>
    </p:spTree>
    <p:extLst>
      <p:ext uri="{BB962C8B-B14F-4D97-AF65-F5344CB8AC3E}">
        <p14:creationId xmlns:p14="http://schemas.microsoft.com/office/powerpoint/2010/main" val="2277416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71</a:t>
            </a:fld>
            <a:endParaRPr lang="en-US" dirty="0"/>
          </a:p>
        </p:txBody>
      </p:sp>
    </p:spTree>
    <p:extLst>
      <p:ext uri="{BB962C8B-B14F-4D97-AF65-F5344CB8AC3E}">
        <p14:creationId xmlns:p14="http://schemas.microsoft.com/office/powerpoint/2010/main" val="27720321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dirty="0"/>
          </a:p>
        </p:txBody>
      </p:sp>
    </p:spTree>
    <p:extLst>
      <p:ext uri="{BB962C8B-B14F-4D97-AF65-F5344CB8AC3E}">
        <p14:creationId xmlns:p14="http://schemas.microsoft.com/office/powerpoint/2010/main" val="5183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73</a:t>
            </a:fld>
            <a:endParaRPr lang="en-US" dirty="0"/>
          </a:p>
        </p:txBody>
      </p:sp>
    </p:spTree>
    <p:extLst>
      <p:ext uri="{BB962C8B-B14F-4D97-AF65-F5344CB8AC3E}">
        <p14:creationId xmlns:p14="http://schemas.microsoft.com/office/powerpoint/2010/main" val="1990088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dirty="0"/>
          </a:p>
        </p:txBody>
      </p:sp>
    </p:spTree>
    <p:extLst>
      <p:ext uri="{BB962C8B-B14F-4D97-AF65-F5344CB8AC3E}">
        <p14:creationId xmlns:p14="http://schemas.microsoft.com/office/powerpoint/2010/main" val="3269831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dirty="0"/>
          </a:p>
        </p:txBody>
      </p:sp>
    </p:spTree>
    <p:extLst>
      <p:ext uri="{BB962C8B-B14F-4D97-AF65-F5344CB8AC3E}">
        <p14:creationId xmlns:p14="http://schemas.microsoft.com/office/powerpoint/2010/main" val="357342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dirty="0"/>
          </a:p>
        </p:txBody>
      </p:sp>
    </p:spTree>
    <p:extLst>
      <p:ext uri="{BB962C8B-B14F-4D97-AF65-F5344CB8AC3E}">
        <p14:creationId xmlns:p14="http://schemas.microsoft.com/office/powerpoint/2010/main" val="2803744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dirty="0"/>
          </a:p>
        </p:txBody>
      </p:sp>
    </p:spTree>
    <p:extLst>
      <p:ext uri="{BB962C8B-B14F-4D97-AF65-F5344CB8AC3E}">
        <p14:creationId xmlns:p14="http://schemas.microsoft.com/office/powerpoint/2010/main" val="29704245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77</a:t>
            </a:fld>
            <a:endParaRPr lang="en-US" dirty="0"/>
          </a:p>
        </p:txBody>
      </p:sp>
    </p:spTree>
    <p:extLst>
      <p:ext uri="{BB962C8B-B14F-4D97-AF65-F5344CB8AC3E}">
        <p14:creationId xmlns:p14="http://schemas.microsoft.com/office/powerpoint/2010/main" val="2408066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79</a:t>
            </a:fld>
            <a:endParaRPr lang="en-US" dirty="0"/>
          </a:p>
        </p:txBody>
      </p:sp>
    </p:spTree>
    <p:extLst>
      <p:ext uri="{BB962C8B-B14F-4D97-AF65-F5344CB8AC3E}">
        <p14:creationId xmlns:p14="http://schemas.microsoft.com/office/powerpoint/2010/main" val="1782031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80</a:t>
            </a:fld>
            <a:endParaRPr lang="en-US" dirty="0"/>
          </a:p>
        </p:txBody>
      </p:sp>
    </p:spTree>
    <p:extLst>
      <p:ext uri="{BB962C8B-B14F-4D97-AF65-F5344CB8AC3E}">
        <p14:creationId xmlns:p14="http://schemas.microsoft.com/office/powerpoint/2010/main" val="280766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81</a:t>
            </a:fld>
            <a:endParaRPr lang="en-US" dirty="0"/>
          </a:p>
        </p:txBody>
      </p:sp>
    </p:spTree>
    <p:extLst>
      <p:ext uri="{BB962C8B-B14F-4D97-AF65-F5344CB8AC3E}">
        <p14:creationId xmlns:p14="http://schemas.microsoft.com/office/powerpoint/2010/main" val="18908209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82</a:t>
            </a:fld>
            <a:endParaRPr lang="en-US" dirty="0"/>
          </a:p>
        </p:txBody>
      </p:sp>
    </p:spTree>
    <p:extLst>
      <p:ext uri="{BB962C8B-B14F-4D97-AF65-F5344CB8AC3E}">
        <p14:creationId xmlns:p14="http://schemas.microsoft.com/office/powerpoint/2010/main" val="4717562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83</a:t>
            </a:fld>
            <a:endParaRPr lang="en-US" dirty="0"/>
          </a:p>
        </p:txBody>
      </p:sp>
    </p:spTree>
    <p:extLst>
      <p:ext uri="{BB962C8B-B14F-4D97-AF65-F5344CB8AC3E}">
        <p14:creationId xmlns:p14="http://schemas.microsoft.com/office/powerpoint/2010/main" val="10484648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84</a:t>
            </a:fld>
            <a:endParaRPr lang="en-US" dirty="0"/>
          </a:p>
        </p:txBody>
      </p:sp>
    </p:spTree>
    <p:extLst>
      <p:ext uri="{BB962C8B-B14F-4D97-AF65-F5344CB8AC3E}">
        <p14:creationId xmlns:p14="http://schemas.microsoft.com/office/powerpoint/2010/main" val="1423815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85</a:t>
            </a:fld>
            <a:endParaRPr lang="en-US" dirty="0"/>
          </a:p>
        </p:txBody>
      </p:sp>
    </p:spTree>
    <p:extLst>
      <p:ext uri="{BB962C8B-B14F-4D97-AF65-F5344CB8AC3E}">
        <p14:creationId xmlns:p14="http://schemas.microsoft.com/office/powerpoint/2010/main" val="23630062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86</a:t>
            </a:fld>
            <a:endParaRPr lang="en-US" dirty="0"/>
          </a:p>
        </p:txBody>
      </p:sp>
    </p:spTree>
    <p:extLst>
      <p:ext uri="{BB962C8B-B14F-4D97-AF65-F5344CB8AC3E}">
        <p14:creationId xmlns:p14="http://schemas.microsoft.com/office/powerpoint/2010/main" val="79880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dirty="0"/>
          </a:p>
        </p:txBody>
      </p:sp>
    </p:spTree>
    <p:extLst>
      <p:ext uri="{BB962C8B-B14F-4D97-AF65-F5344CB8AC3E}">
        <p14:creationId xmlns:p14="http://schemas.microsoft.com/office/powerpoint/2010/main" val="4111099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87</a:t>
            </a:fld>
            <a:endParaRPr lang="en-US" dirty="0"/>
          </a:p>
        </p:txBody>
      </p:sp>
    </p:spTree>
    <p:extLst>
      <p:ext uri="{BB962C8B-B14F-4D97-AF65-F5344CB8AC3E}">
        <p14:creationId xmlns:p14="http://schemas.microsoft.com/office/powerpoint/2010/main" val="28863858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88</a:t>
            </a:fld>
            <a:endParaRPr lang="en-US" dirty="0"/>
          </a:p>
        </p:txBody>
      </p:sp>
    </p:spTree>
    <p:extLst>
      <p:ext uri="{BB962C8B-B14F-4D97-AF65-F5344CB8AC3E}">
        <p14:creationId xmlns:p14="http://schemas.microsoft.com/office/powerpoint/2010/main" val="6771292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89</a:t>
            </a:fld>
            <a:endParaRPr lang="en-US" dirty="0"/>
          </a:p>
        </p:txBody>
      </p:sp>
    </p:spTree>
    <p:extLst>
      <p:ext uri="{BB962C8B-B14F-4D97-AF65-F5344CB8AC3E}">
        <p14:creationId xmlns:p14="http://schemas.microsoft.com/office/powerpoint/2010/main" val="4268847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90</a:t>
            </a:fld>
            <a:endParaRPr lang="en-US" dirty="0"/>
          </a:p>
        </p:txBody>
      </p:sp>
    </p:spTree>
    <p:extLst>
      <p:ext uri="{BB962C8B-B14F-4D97-AF65-F5344CB8AC3E}">
        <p14:creationId xmlns:p14="http://schemas.microsoft.com/office/powerpoint/2010/main" val="52973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dirty="0"/>
          </a:p>
        </p:txBody>
      </p:sp>
    </p:spTree>
    <p:extLst>
      <p:ext uri="{BB962C8B-B14F-4D97-AF65-F5344CB8AC3E}">
        <p14:creationId xmlns:p14="http://schemas.microsoft.com/office/powerpoint/2010/main" val="199591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dirty="0"/>
          </a:p>
        </p:txBody>
      </p:sp>
    </p:spTree>
    <p:extLst>
      <p:ext uri="{BB962C8B-B14F-4D97-AF65-F5344CB8AC3E}">
        <p14:creationId xmlns:p14="http://schemas.microsoft.com/office/powerpoint/2010/main" val="4226492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8/12/2025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225" y="1964267"/>
            <a:ext cx="7492900" cy="2421464"/>
          </a:xfrm>
        </p:spPr>
        <p:txBody>
          <a:bodyPr/>
          <a:lstStyle/>
          <a:p>
            <a:r>
              <a:rPr lang="en-US" dirty="0" smtClean="0"/>
              <a:t>The three false religions</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Part </a:t>
            </a:r>
            <a:r>
              <a:rPr lang="en-US" sz="2800" dirty="0" smtClean="0"/>
              <a:t>Four: abracadabra</a:t>
            </a:r>
            <a:endParaRPr lang="en-US" sz="2800" dirty="0" smtClean="0"/>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t>
            </a:r>
            <a:r>
              <a:rPr lang="en-US" sz="2400" dirty="0" smtClean="0"/>
              <a:t>Osteen is </a:t>
            </a:r>
            <a:r>
              <a:rPr lang="en-US" sz="2400" dirty="0"/>
              <a:t>a proponent of the practice of “positive confession,” by which, it was claimed, we </a:t>
            </a:r>
            <a:r>
              <a:rPr lang="en-US" sz="2400" dirty="0" smtClean="0"/>
              <a:t>can </a:t>
            </a:r>
            <a:r>
              <a:rPr lang="en-US" sz="2400" dirty="0"/>
              <a:t>actually re-shape our reality by saying the right words, positive words: banishing sickness and problems and creating financial prosperity and success. </a:t>
            </a:r>
            <a:endParaRPr lang="en-US" sz="2400" dirty="0" smtClean="0"/>
          </a:p>
          <a:p>
            <a:r>
              <a:rPr lang="en-US" sz="2400" dirty="0"/>
              <a:t>	</a:t>
            </a:r>
            <a:r>
              <a:rPr lang="en-US" sz="2400" dirty="0" smtClean="0"/>
              <a:t>This </a:t>
            </a:r>
            <a:r>
              <a:rPr lang="en-US" sz="2400" dirty="0"/>
              <a:t>is the “name it, claim it” view. </a:t>
            </a:r>
            <a:endParaRPr lang="en-US" sz="2400" dirty="0" smtClean="0"/>
          </a:p>
          <a:p>
            <a:r>
              <a:rPr lang="en-US" sz="2400" dirty="0"/>
              <a:t>	</a:t>
            </a:r>
            <a:r>
              <a:rPr lang="en-US" sz="2400" dirty="0" smtClean="0"/>
              <a:t>And </a:t>
            </a:r>
            <a:r>
              <a:rPr lang="en-US" sz="2400" dirty="0"/>
              <a:t>this is a clear example of the third of the three false religions. Along with moralism and mysticism, this is the religion of magic. </a:t>
            </a:r>
          </a:p>
        </p:txBody>
      </p:sp>
      <p:pic>
        <p:nvPicPr>
          <p:cNvPr id="3" name="Picture 2"/>
          <p:cNvPicPr>
            <a:picLocks noChangeAspect="1"/>
          </p:cNvPicPr>
          <p:nvPr/>
        </p:nvPicPr>
        <p:blipFill>
          <a:blip r:embed="rId3"/>
          <a:stretch>
            <a:fillRect/>
          </a:stretch>
        </p:blipFill>
        <p:spPr>
          <a:xfrm>
            <a:off x="3465094" y="3927374"/>
            <a:ext cx="4193807" cy="2795871"/>
          </a:xfrm>
          <a:prstGeom prst="rect">
            <a:avLst/>
          </a:prstGeom>
        </p:spPr>
      </p:pic>
    </p:spTree>
    <p:extLst>
      <p:ext uri="{BB962C8B-B14F-4D97-AF65-F5344CB8AC3E}">
        <p14:creationId xmlns:p14="http://schemas.microsoft.com/office/powerpoint/2010/main" val="13396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INTRODUCTION</a:t>
            </a:r>
            <a:endParaRPr lang="en-US" sz="2400" dirty="0"/>
          </a:p>
          <a:p>
            <a:endParaRPr lang="en-US" sz="2400" dirty="0" smtClean="0"/>
          </a:p>
          <a:p>
            <a:r>
              <a:rPr lang="en-US" sz="2400" dirty="0"/>
              <a:t>	The reason I remember this event was the fact that the hygienist sitting with us had been listening. I knew her to be a member of a local Reformed church. </a:t>
            </a:r>
            <a:endParaRPr lang="en-US" sz="2400" dirty="0" smtClean="0"/>
          </a:p>
          <a:p>
            <a:r>
              <a:rPr lang="en-US" sz="2400" dirty="0"/>
              <a:t>	</a:t>
            </a:r>
            <a:r>
              <a:rPr lang="en-US" sz="2400" dirty="0" smtClean="0"/>
              <a:t>And </a:t>
            </a:r>
            <a:r>
              <a:rPr lang="en-US" sz="2400" dirty="0"/>
              <a:t>at the mention of Joel Osteen, she brightened up: “Oh, Joel Osteen! I love to listen to him!” </a:t>
            </a:r>
            <a:endParaRPr lang="en-US" sz="2400" dirty="0" smtClean="0"/>
          </a:p>
          <a:p>
            <a:r>
              <a:rPr lang="en-US" sz="2400" dirty="0"/>
              <a:t>	</a:t>
            </a:r>
            <a:r>
              <a:rPr lang="en-US" sz="2400" dirty="0" smtClean="0"/>
              <a:t>She’s </a:t>
            </a:r>
            <a:r>
              <a:rPr lang="en-US" sz="2400" dirty="0"/>
              <a:t>not the only church member who does.</a:t>
            </a:r>
          </a:p>
          <a:p>
            <a:endParaRPr lang="en-US" sz="2400" dirty="0"/>
          </a:p>
        </p:txBody>
      </p:sp>
      <p:pic>
        <p:nvPicPr>
          <p:cNvPr id="3" name="Picture 2"/>
          <p:cNvPicPr>
            <a:picLocks noChangeAspect="1"/>
          </p:cNvPicPr>
          <p:nvPr/>
        </p:nvPicPr>
        <p:blipFill>
          <a:blip r:embed="rId3"/>
          <a:stretch>
            <a:fillRect/>
          </a:stretch>
        </p:blipFill>
        <p:spPr>
          <a:xfrm>
            <a:off x="3466949" y="3414612"/>
            <a:ext cx="4560520" cy="3372339"/>
          </a:xfrm>
          <a:prstGeom prst="rect">
            <a:avLst/>
          </a:prstGeom>
        </p:spPr>
      </p:pic>
    </p:spTree>
    <p:extLst>
      <p:ext uri="{BB962C8B-B14F-4D97-AF65-F5344CB8AC3E}">
        <p14:creationId xmlns:p14="http://schemas.microsoft.com/office/powerpoint/2010/main" val="22964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THREE </a:t>
            </a:r>
            <a:r>
              <a:rPr lang="en-US" sz="2400" b="1" dirty="0"/>
              <a:t>FALSE RELIGIONS</a:t>
            </a:r>
            <a:endParaRPr lang="en-US" sz="2400" dirty="0"/>
          </a:p>
          <a:p>
            <a:r>
              <a:rPr lang="en-US" sz="2400" dirty="0"/>
              <a:t> </a:t>
            </a:r>
          </a:p>
          <a:p>
            <a:r>
              <a:rPr lang="en-US" sz="2400" dirty="0"/>
              <a:t>	What I’ve been arguing all along is that we humans, created in God’s image, are incurably religious. </a:t>
            </a:r>
            <a:endParaRPr lang="en-US" sz="2400" dirty="0" smtClean="0"/>
          </a:p>
          <a:p>
            <a:r>
              <a:rPr lang="en-US" sz="2400" dirty="0"/>
              <a:t>	</a:t>
            </a:r>
            <a:r>
              <a:rPr lang="en-US" sz="2400" dirty="0" smtClean="0"/>
              <a:t>We </a:t>
            </a:r>
            <a:r>
              <a:rPr lang="en-US" sz="2400" dirty="0"/>
              <a:t>instinctively know that God is there and that we have become estranged from him due to our sinful disobedience. We know that we are incomplete, suffering various troubles, and that something far worse is coming after death. </a:t>
            </a:r>
          </a:p>
          <a:p>
            <a:r>
              <a:rPr lang="en-US" sz="2400" dirty="0"/>
              <a:t>	But…because we have rejected God’s rightful claim over our lives, we cannot acknowledge the truth. We cannot apply to God for salvation through Jesus which would involve faith in Christ and repentance from sin and self. </a:t>
            </a:r>
            <a:endParaRPr lang="en-US" sz="2400" dirty="0" smtClean="0"/>
          </a:p>
          <a:p>
            <a:r>
              <a:rPr lang="en-US" sz="2400" dirty="0"/>
              <a:t>	</a:t>
            </a:r>
            <a:r>
              <a:rPr lang="en-US" sz="2400" dirty="0" smtClean="0"/>
              <a:t>We </a:t>
            </a:r>
            <a:r>
              <a:rPr lang="en-US" sz="2400" dirty="0"/>
              <a:t>do not like God’s story, so we attempt to replace it with something more flattering to </a:t>
            </a:r>
            <a:r>
              <a:rPr lang="en-US" sz="2400" dirty="0" smtClean="0"/>
              <a:t>us: false religion.</a:t>
            </a:r>
            <a:endParaRPr lang="en-US" sz="2400" dirty="0"/>
          </a:p>
        </p:txBody>
      </p:sp>
    </p:spTree>
    <p:extLst>
      <p:ext uri="{BB962C8B-B14F-4D97-AF65-F5344CB8AC3E}">
        <p14:creationId xmlns:p14="http://schemas.microsoft.com/office/powerpoint/2010/main" val="16834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THREE </a:t>
            </a:r>
            <a:r>
              <a:rPr lang="en-US" sz="2400" b="1" dirty="0"/>
              <a:t>FALSE RELIGIONS</a:t>
            </a:r>
            <a:endParaRPr lang="en-US" sz="2400" dirty="0"/>
          </a:p>
          <a:p>
            <a:r>
              <a:rPr lang="en-US" sz="2400" dirty="0"/>
              <a:t> </a:t>
            </a:r>
          </a:p>
          <a:p>
            <a:r>
              <a:rPr lang="en-US" sz="2400" dirty="0"/>
              <a:t>	And so people have created false religion. </a:t>
            </a:r>
            <a:endParaRPr lang="en-US" sz="2400" dirty="0" smtClean="0"/>
          </a:p>
          <a:p>
            <a:r>
              <a:rPr lang="en-US" sz="2400" dirty="0"/>
              <a:t>	</a:t>
            </a:r>
            <a:r>
              <a:rPr lang="en-US" sz="2400" dirty="0" smtClean="0"/>
              <a:t>And </a:t>
            </a:r>
            <a:r>
              <a:rPr lang="en-US" sz="2400" dirty="0"/>
              <a:t>these false religions have been contrived to meet our three most basic needs which correspond to God’s great gifts of mind, affections, and will. </a:t>
            </a:r>
            <a:endParaRPr lang="en-US" sz="2400" dirty="0" smtClean="0"/>
          </a:p>
          <a:p>
            <a:r>
              <a:rPr lang="en-US" sz="2400" dirty="0"/>
              <a:t>	</a:t>
            </a:r>
            <a:r>
              <a:rPr lang="en-US" sz="2400" dirty="0" smtClean="0"/>
              <a:t>Because of our fall into sin, these </a:t>
            </a:r>
            <a:r>
              <a:rPr lang="en-US" sz="2400" dirty="0"/>
              <a:t>priceless gifts have degenerated to nearly complete </a:t>
            </a:r>
            <a:r>
              <a:rPr lang="en-US" sz="2400" dirty="0" smtClean="0"/>
              <a:t>ruin. We are alienated </a:t>
            </a:r>
            <a:r>
              <a:rPr lang="en-US" sz="2400" dirty="0"/>
              <a:t>from the life of </a:t>
            </a:r>
            <a:r>
              <a:rPr lang="en-US" sz="2400" dirty="0" smtClean="0"/>
              <a:t>God.</a:t>
            </a:r>
          </a:p>
          <a:p>
            <a:r>
              <a:rPr lang="en-US" sz="2400" dirty="0"/>
              <a:t>	</a:t>
            </a:r>
            <a:r>
              <a:rPr lang="en-US" sz="2400" dirty="0" smtClean="0"/>
              <a:t> </a:t>
            </a:r>
            <a:r>
              <a:rPr lang="en-US" sz="2400" dirty="0"/>
              <a:t>Our mind has been darkened, </a:t>
            </a:r>
            <a:endParaRPr lang="en-US" sz="2400" dirty="0" smtClean="0"/>
          </a:p>
          <a:p>
            <a:r>
              <a:rPr lang="en-US" sz="2400" dirty="0"/>
              <a:t>	</a:t>
            </a:r>
            <a:r>
              <a:rPr lang="en-US" sz="2400" dirty="0" smtClean="0"/>
              <a:t>our </a:t>
            </a:r>
            <a:r>
              <a:rPr lang="en-US" sz="2400" dirty="0"/>
              <a:t>affections have become sinful passions, and </a:t>
            </a:r>
            <a:endParaRPr lang="en-US" sz="2400" dirty="0" smtClean="0"/>
          </a:p>
          <a:p>
            <a:r>
              <a:rPr lang="en-US" sz="2400" dirty="0"/>
              <a:t>	</a:t>
            </a:r>
            <a:r>
              <a:rPr lang="en-US" sz="2400" dirty="0" smtClean="0"/>
              <a:t>our </a:t>
            </a:r>
            <a:r>
              <a:rPr lang="en-US" sz="2400" dirty="0"/>
              <a:t>will is now enslaved to only obey sin and self. </a:t>
            </a:r>
          </a:p>
        </p:txBody>
      </p:sp>
    </p:spTree>
    <p:extLst>
      <p:ext uri="{BB962C8B-B14F-4D97-AF65-F5344CB8AC3E}">
        <p14:creationId xmlns:p14="http://schemas.microsoft.com/office/powerpoint/2010/main" val="13569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THREE </a:t>
            </a:r>
            <a:r>
              <a:rPr lang="en-US" sz="2400" b="1" dirty="0"/>
              <a:t>FALSE RELIGIONS</a:t>
            </a:r>
            <a:endParaRPr lang="en-US" sz="2400" dirty="0"/>
          </a:p>
          <a:p>
            <a:r>
              <a:rPr lang="en-US" sz="2400" dirty="0"/>
              <a:t> </a:t>
            </a:r>
          </a:p>
          <a:p>
            <a:r>
              <a:rPr lang="en-US" sz="2400" dirty="0"/>
              <a:t>	The darkened mind seeks </a:t>
            </a:r>
            <a:r>
              <a:rPr lang="en-US" sz="2400" b="1" i="1" dirty="0"/>
              <a:t>power</a:t>
            </a:r>
            <a:r>
              <a:rPr lang="en-US" sz="2400" dirty="0"/>
              <a:t>, the sinful passions seek </a:t>
            </a:r>
            <a:r>
              <a:rPr lang="en-US" sz="2400" b="1" i="1" dirty="0"/>
              <a:t>pleasure</a:t>
            </a:r>
            <a:r>
              <a:rPr lang="en-US" sz="2400" dirty="0"/>
              <a:t>, and the enslaved will seeks </a:t>
            </a:r>
            <a:r>
              <a:rPr lang="en-US" sz="2400" b="1" i="1" dirty="0"/>
              <a:t>pride</a:t>
            </a:r>
            <a:r>
              <a:rPr lang="en-US" sz="2400" dirty="0"/>
              <a:t>. </a:t>
            </a:r>
            <a:endParaRPr lang="en-US" sz="2400" dirty="0" smtClean="0"/>
          </a:p>
          <a:p>
            <a:r>
              <a:rPr lang="en-US" sz="2400" dirty="0"/>
              <a:t>	</a:t>
            </a:r>
            <a:r>
              <a:rPr lang="en-US" sz="2400" dirty="0" smtClean="0"/>
              <a:t>And </a:t>
            </a:r>
            <a:r>
              <a:rPr lang="en-US" sz="2400" dirty="0"/>
              <a:t>the three false religions correspond to these felt needs. </a:t>
            </a:r>
            <a:endParaRPr lang="en-US" sz="2400" dirty="0" smtClean="0"/>
          </a:p>
          <a:p>
            <a:r>
              <a:rPr lang="en-US" sz="2400" dirty="0"/>
              <a:t>	</a:t>
            </a:r>
            <a:r>
              <a:rPr lang="en-US" sz="2400" dirty="0" smtClean="0"/>
              <a:t>Pride </a:t>
            </a:r>
            <a:r>
              <a:rPr lang="en-US" sz="2400" dirty="0"/>
              <a:t>(the fallen will) seeks the affirmation of </a:t>
            </a:r>
            <a:r>
              <a:rPr lang="en-US" sz="2400" dirty="0" smtClean="0"/>
              <a:t>MORALISM </a:t>
            </a:r>
            <a:r>
              <a:rPr lang="en-US" sz="2400" dirty="0"/>
              <a:t>(I can be good enough if I try hard enough.) </a:t>
            </a:r>
            <a:endParaRPr lang="en-US" sz="2400" dirty="0" smtClean="0"/>
          </a:p>
          <a:p>
            <a:r>
              <a:rPr lang="en-US" sz="2400" dirty="0"/>
              <a:t>	</a:t>
            </a:r>
            <a:r>
              <a:rPr lang="en-US" sz="2400" dirty="0" smtClean="0"/>
              <a:t>Pleasure </a:t>
            </a:r>
            <a:r>
              <a:rPr lang="en-US" sz="2400" dirty="0"/>
              <a:t>(the fallen passions) seeks the ecstasy of </a:t>
            </a:r>
            <a:r>
              <a:rPr lang="en-US" sz="2400" dirty="0" smtClean="0"/>
              <a:t>MYSTICISM </a:t>
            </a:r>
            <a:r>
              <a:rPr lang="en-US" sz="2400" dirty="0"/>
              <a:t>(an enjoyable, altered state of consciousness that thinks it has encountered “god” or the “ultimate”). </a:t>
            </a:r>
            <a:endParaRPr lang="en-US" sz="2400" dirty="0" smtClean="0"/>
          </a:p>
          <a:p>
            <a:r>
              <a:rPr lang="en-US" sz="2400" dirty="0"/>
              <a:t>	</a:t>
            </a:r>
            <a:r>
              <a:rPr lang="en-US" sz="2400" dirty="0" smtClean="0"/>
              <a:t>And </a:t>
            </a:r>
            <a:r>
              <a:rPr lang="en-US" sz="2400" dirty="0"/>
              <a:t>power (the fallen, darkened mind) seeks to discover the secrets and rituals of </a:t>
            </a:r>
            <a:r>
              <a:rPr lang="en-US" sz="2400" dirty="0" smtClean="0"/>
              <a:t>MAGIC (</a:t>
            </a:r>
            <a:r>
              <a:rPr lang="en-US" sz="2400" dirty="0"/>
              <a:t>providing supremacy over </a:t>
            </a:r>
            <a:r>
              <a:rPr lang="en-US" sz="2400" dirty="0" smtClean="0"/>
              <a:t>negative circumstances</a:t>
            </a:r>
            <a:r>
              <a:rPr lang="en-US" sz="2400" dirty="0"/>
              <a:t>, </a:t>
            </a:r>
            <a:r>
              <a:rPr lang="en-US" sz="2400" dirty="0" smtClean="0"/>
              <a:t>harmful forces</a:t>
            </a:r>
            <a:r>
              <a:rPr lang="en-US" sz="2400" dirty="0"/>
              <a:t>, even over </a:t>
            </a:r>
            <a:r>
              <a:rPr lang="en-US" sz="2400" dirty="0" smtClean="0"/>
              <a:t>an uncooperative God</a:t>
            </a:r>
            <a:r>
              <a:rPr lang="en-US" sz="2400" dirty="0"/>
              <a:t>—“knowledge is power!”). </a:t>
            </a:r>
          </a:p>
        </p:txBody>
      </p:sp>
    </p:spTree>
    <p:extLst>
      <p:ext uri="{BB962C8B-B14F-4D97-AF65-F5344CB8AC3E}">
        <p14:creationId xmlns:p14="http://schemas.microsoft.com/office/powerpoint/2010/main" val="392496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THREE </a:t>
            </a:r>
            <a:r>
              <a:rPr lang="en-US" sz="2400" b="1" dirty="0"/>
              <a:t>FALSE RELIGIONS</a:t>
            </a:r>
            <a:endParaRPr lang="en-US" sz="2400" dirty="0"/>
          </a:p>
          <a:p>
            <a:r>
              <a:rPr lang="en-US" sz="2400" dirty="0"/>
              <a:t> </a:t>
            </a:r>
          </a:p>
          <a:p>
            <a:r>
              <a:rPr lang="en-US" sz="2400" dirty="0"/>
              <a:t>	</a:t>
            </a:r>
            <a:r>
              <a:rPr lang="en-US" sz="2400" dirty="0" smtClean="0"/>
              <a:t>In false religion, “God</a:t>
            </a:r>
            <a:r>
              <a:rPr lang="en-US" sz="2400" dirty="0"/>
              <a:t>” or the “Ultimate” is either offended, aloof, or unwilling. </a:t>
            </a:r>
            <a:endParaRPr lang="en-US" sz="2400" dirty="0" smtClean="0"/>
          </a:p>
          <a:p>
            <a:r>
              <a:rPr lang="en-US" sz="2400" dirty="0"/>
              <a:t>	</a:t>
            </a:r>
            <a:r>
              <a:rPr lang="en-US" sz="2400" dirty="0" smtClean="0"/>
              <a:t>So </a:t>
            </a:r>
            <a:r>
              <a:rPr lang="en-US" sz="2400" dirty="0"/>
              <a:t>by moralism, God is placated, by mysticism, God is encountered, or by magic, God is controlled, forced to respond in our favor. </a:t>
            </a:r>
          </a:p>
          <a:p>
            <a:r>
              <a:rPr lang="en-US" sz="2400" dirty="0"/>
              <a:t>	Organized, false religions like Islam, Hinduism, Buddhism, and </a:t>
            </a:r>
            <a:r>
              <a:rPr lang="en-US" sz="2400" dirty="0" smtClean="0"/>
              <a:t>others </a:t>
            </a:r>
            <a:r>
              <a:rPr lang="en-US" sz="2400" dirty="0"/>
              <a:t>are really expressions of or combinations of one or more of these three false religions. </a:t>
            </a:r>
            <a:endParaRPr lang="en-US" sz="2400" dirty="0" smtClean="0"/>
          </a:p>
          <a:p>
            <a:r>
              <a:rPr lang="en-US" sz="2400" dirty="0"/>
              <a:t>	</a:t>
            </a:r>
            <a:r>
              <a:rPr lang="en-US" sz="2400" dirty="0" smtClean="0"/>
              <a:t>And </a:t>
            </a:r>
            <a:r>
              <a:rPr lang="en-US" sz="2400" dirty="0"/>
              <a:t>most all organized religions have factions within them that are more directly devoted to one or another of the three false religions of moralism, mysticism, or magic. </a:t>
            </a:r>
          </a:p>
        </p:txBody>
      </p:sp>
    </p:spTree>
    <p:extLst>
      <p:ext uri="{BB962C8B-B14F-4D97-AF65-F5344CB8AC3E}">
        <p14:creationId xmlns:p14="http://schemas.microsoft.com/office/powerpoint/2010/main" val="27779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What concerns me most, as I have said, are the various forms of moralism, mysticism, or magical religion that masquerade as Christianity, even as advanced </a:t>
            </a:r>
            <a:r>
              <a:rPr lang="en-US" sz="2400" dirty="0" smtClean="0"/>
              <a:t>forms of Christianity </a:t>
            </a:r>
            <a:r>
              <a:rPr lang="en-US" sz="2400" dirty="0"/>
              <a:t>or </a:t>
            </a:r>
            <a:r>
              <a:rPr lang="en-US" sz="2400" dirty="0" smtClean="0"/>
              <a:t>as the </a:t>
            </a:r>
            <a:r>
              <a:rPr lang="en-US" sz="2400" dirty="0"/>
              <a:t>true, </a:t>
            </a:r>
            <a:r>
              <a:rPr lang="en-US" sz="2400" dirty="0" smtClean="0"/>
              <a:t>rediscovered, </a:t>
            </a:r>
            <a:r>
              <a:rPr lang="en-US" sz="2400" dirty="0"/>
              <a:t>or restored Christian faith. </a:t>
            </a:r>
          </a:p>
          <a:p>
            <a:r>
              <a:rPr lang="en-US" sz="2400" dirty="0"/>
              <a:t>	The bottom line in each of these three false religions </a:t>
            </a:r>
            <a:r>
              <a:rPr lang="en-US" sz="2400" dirty="0" smtClean="0"/>
              <a:t>maintains </a:t>
            </a:r>
            <a:r>
              <a:rPr lang="en-US" sz="2400" dirty="0"/>
              <a:t>the central position of the autonomous self. </a:t>
            </a:r>
            <a:endParaRPr lang="en-US" sz="2400" dirty="0" smtClean="0"/>
          </a:p>
          <a:p>
            <a:r>
              <a:rPr lang="en-US" sz="2400" dirty="0"/>
              <a:t>	</a:t>
            </a:r>
            <a:r>
              <a:rPr lang="en-US" sz="2400" dirty="0" smtClean="0"/>
              <a:t>Self </a:t>
            </a:r>
            <a:r>
              <a:rPr lang="en-US" sz="2400" dirty="0"/>
              <a:t>must be in control. Self must be satisfied. Self must be exalted. It’s about </a:t>
            </a:r>
            <a:r>
              <a:rPr lang="en-US" sz="2400" dirty="0" smtClean="0"/>
              <a:t>self-preservation and promotion, </a:t>
            </a:r>
            <a:r>
              <a:rPr lang="en-US" sz="2400" dirty="0"/>
              <a:t>self-gratification, and self-glorification. </a:t>
            </a:r>
            <a:endParaRPr lang="en-US" sz="2400" dirty="0" smtClean="0"/>
          </a:p>
        </p:txBody>
      </p:sp>
    </p:spTree>
    <p:extLst>
      <p:ext uri="{BB962C8B-B14F-4D97-AF65-F5344CB8AC3E}">
        <p14:creationId xmlns:p14="http://schemas.microsoft.com/office/powerpoint/2010/main" val="7904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446" y="814387"/>
            <a:ext cx="5125976" cy="3411104"/>
          </a:xfrm>
          <a:prstGeom prst="rect">
            <a:avLst/>
          </a:prstGeom>
        </p:spPr>
      </p:pic>
      <p:pic>
        <p:nvPicPr>
          <p:cNvPr id="3" name="Picture 2"/>
          <p:cNvPicPr>
            <a:picLocks noChangeAspect="1"/>
          </p:cNvPicPr>
          <p:nvPr/>
        </p:nvPicPr>
        <p:blipFill>
          <a:blip r:embed="rId3"/>
          <a:stretch>
            <a:fillRect/>
          </a:stretch>
        </p:blipFill>
        <p:spPr>
          <a:xfrm>
            <a:off x="5999095" y="2672965"/>
            <a:ext cx="5746580" cy="3824088"/>
          </a:xfrm>
          <a:prstGeom prst="rect">
            <a:avLst/>
          </a:prstGeom>
        </p:spPr>
      </p:pic>
    </p:spTree>
    <p:extLst>
      <p:ext uri="{BB962C8B-B14F-4D97-AF65-F5344CB8AC3E}">
        <p14:creationId xmlns:p14="http://schemas.microsoft.com/office/powerpoint/2010/main" val="2360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a:t>
            </a:r>
            <a:r>
              <a:rPr lang="en-US" sz="2400" dirty="0" smtClean="0"/>
              <a:t>Each </a:t>
            </a:r>
            <a:r>
              <a:rPr lang="en-US" sz="2400" dirty="0"/>
              <a:t>of these false religions view the problem and the solution in the wrong light, the exact opposite of the truth. </a:t>
            </a:r>
            <a:endParaRPr lang="en-US" sz="2400" dirty="0" smtClean="0"/>
          </a:p>
          <a:p>
            <a:r>
              <a:rPr lang="en-US" sz="2400" dirty="0"/>
              <a:t>	</a:t>
            </a:r>
            <a:r>
              <a:rPr lang="en-US" sz="2400" dirty="0" smtClean="0"/>
              <a:t>In </a:t>
            </a:r>
            <a:r>
              <a:rPr lang="en-US" sz="2400" dirty="0"/>
              <a:t>the true, biblical religion, the problem is “in here” and the solution is “out there.” In false religion, the problem is “out there” while the solution is “in here.”</a:t>
            </a:r>
          </a:p>
        </p:txBody>
      </p:sp>
    </p:spTree>
    <p:extLst>
      <p:ext uri="{BB962C8B-B14F-4D97-AF65-F5344CB8AC3E}">
        <p14:creationId xmlns:p14="http://schemas.microsoft.com/office/powerpoint/2010/main" val="72076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In moralism, the perceived problem is that God is offended or disappointed and the solution is trying harder to do better, calling on my inner resources for self-help and self-improvement, making myself good enough for God. </a:t>
            </a:r>
          </a:p>
          <a:p>
            <a:r>
              <a:rPr lang="en-US" sz="2400" dirty="0"/>
              <a:t>	In mysticism, the perceived problem is </a:t>
            </a:r>
            <a:r>
              <a:rPr lang="en-US" sz="2400" dirty="0" smtClean="0"/>
              <a:t>the </a:t>
            </a:r>
            <a:r>
              <a:rPr lang="en-US" sz="2400" dirty="0"/>
              <a:t>tedium and pain of life and the solution is to dive down deep </a:t>
            </a:r>
            <a:r>
              <a:rPr lang="en-US" sz="2400" dirty="0" smtClean="0"/>
              <a:t>within, to </a:t>
            </a:r>
            <a:r>
              <a:rPr lang="en-US" sz="2400" dirty="0"/>
              <a:t>my always-good inner self and to achieve an altered state of consciousness where I can bask in the mystical joy of God </a:t>
            </a:r>
            <a:r>
              <a:rPr lang="en-US" sz="2400" dirty="0" smtClean="0"/>
              <a:t>(or </a:t>
            </a:r>
            <a:r>
              <a:rPr lang="en-US" sz="2400" dirty="0"/>
              <a:t>me, same </a:t>
            </a:r>
            <a:r>
              <a:rPr lang="en-US" sz="2400" dirty="0" smtClean="0"/>
              <a:t>thing), or </a:t>
            </a:r>
            <a:r>
              <a:rPr lang="en-US" sz="2400" dirty="0"/>
              <a:t>merge with the cosmos, etc</a:t>
            </a:r>
            <a:r>
              <a:rPr lang="en-US" sz="2400" dirty="0" smtClean="0"/>
              <a:t>. </a:t>
            </a:r>
          </a:p>
          <a:p>
            <a:r>
              <a:rPr lang="en-US" sz="2400" dirty="0"/>
              <a:t>	And in magic religion, the problem is with the negative forces of the universe that cause sickness and adversity. If I can learn the secret keys and tap into my inner powers (for I am god), I can take authority over these forces and transform them into what I really want: health and wealth, worldly prosperity.  </a:t>
            </a:r>
          </a:p>
        </p:txBody>
      </p:sp>
    </p:spTree>
    <p:extLst>
      <p:ext uri="{BB962C8B-B14F-4D97-AF65-F5344CB8AC3E}">
        <p14:creationId xmlns:p14="http://schemas.microsoft.com/office/powerpoint/2010/main" val="17858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endParaRPr lang="en-US" sz="4000" dirty="0" smtClean="0"/>
          </a:p>
          <a:p>
            <a:r>
              <a:rPr lang="en-US" sz="4000" b="1" dirty="0" smtClean="0"/>
              <a:t>“THE THREE FALSE RELIGIONS”</a:t>
            </a:r>
            <a:endParaRPr lang="en-US" sz="4000" b="1" dirty="0"/>
          </a:p>
          <a:p>
            <a:r>
              <a:rPr lang="en-US" sz="4000" dirty="0"/>
              <a:t> </a:t>
            </a:r>
          </a:p>
          <a:p>
            <a:r>
              <a:rPr lang="en-US" sz="4000" dirty="0" err="1" smtClean="0"/>
              <a:t>Ju</a:t>
            </a:r>
            <a:r>
              <a:rPr lang="en-US" sz="4000" dirty="0" smtClean="0"/>
              <a:t>	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a:p>
        </p:txBody>
      </p:sp>
    </p:spTree>
    <p:extLst>
      <p:ext uri="{BB962C8B-B14F-4D97-AF65-F5344CB8AC3E}">
        <p14:creationId xmlns:p14="http://schemas.microsoft.com/office/powerpoint/2010/main" val="631581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As with most forms of false religion, the problem is seen to be metaphysical. </a:t>
            </a:r>
            <a:endParaRPr lang="en-US" sz="2400" dirty="0" smtClean="0"/>
          </a:p>
          <a:p>
            <a:r>
              <a:rPr lang="en-US" sz="2400" dirty="0"/>
              <a:t>	</a:t>
            </a:r>
            <a:r>
              <a:rPr lang="en-US" sz="2400" dirty="0" smtClean="0"/>
              <a:t>There </a:t>
            </a:r>
            <a:r>
              <a:rPr lang="en-US" sz="2400" dirty="0"/>
              <a:t>is a flaw in the universe, or something incomplete in our being, or there are some negative forces to overcome. </a:t>
            </a:r>
            <a:endParaRPr lang="en-US" sz="2400" dirty="0" smtClean="0"/>
          </a:p>
          <a:p>
            <a:r>
              <a:rPr lang="en-US" sz="2400" dirty="0"/>
              <a:t>	</a:t>
            </a:r>
            <a:r>
              <a:rPr lang="en-US" sz="2400" dirty="0" smtClean="0"/>
              <a:t>So </a:t>
            </a:r>
            <a:r>
              <a:rPr lang="en-US" sz="2400" dirty="0"/>
              <a:t>we need to gain some special insight or achieve some higher status. </a:t>
            </a:r>
            <a:endParaRPr lang="en-US" sz="2400" dirty="0" smtClean="0"/>
          </a:p>
          <a:p>
            <a:r>
              <a:rPr lang="en-US" sz="2400" dirty="0"/>
              <a:t>	</a:t>
            </a:r>
            <a:r>
              <a:rPr lang="en-US" sz="2400" dirty="0" smtClean="0"/>
              <a:t>In </a:t>
            </a:r>
            <a:r>
              <a:rPr lang="en-US" sz="2400" dirty="0"/>
              <a:t>the true religion, the problem is not metaphysical but moral: our willful defection from God and our chosen devotion to self. </a:t>
            </a:r>
            <a:endParaRPr lang="en-US" sz="2400" dirty="0" smtClean="0"/>
          </a:p>
          <a:p>
            <a:r>
              <a:rPr lang="en-US" sz="2400" dirty="0"/>
              <a:t>	</a:t>
            </a:r>
            <a:r>
              <a:rPr lang="en-US" sz="2400" dirty="0" smtClean="0"/>
              <a:t>This </a:t>
            </a:r>
            <a:r>
              <a:rPr lang="en-US" sz="2400" dirty="0"/>
              <a:t>is a moral problem that we are powerless to overcome. </a:t>
            </a:r>
          </a:p>
        </p:txBody>
      </p:sp>
    </p:spTree>
    <p:extLst>
      <p:ext uri="{BB962C8B-B14F-4D97-AF65-F5344CB8AC3E}">
        <p14:creationId xmlns:p14="http://schemas.microsoft.com/office/powerpoint/2010/main" val="169144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In biblical Christianity, the problem is sin. We have offended a holy God. That sin has severed us from the life that is in God alone. </a:t>
            </a:r>
            <a:endParaRPr lang="en-US" sz="2400" dirty="0" smtClean="0"/>
          </a:p>
          <a:p>
            <a:r>
              <a:rPr lang="en-US" sz="2400" dirty="0"/>
              <a:t>	</a:t>
            </a:r>
            <a:r>
              <a:rPr lang="en-US" sz="2400" dirty="0" smtClean="0"/>
              <a:t>As </a:t>
            </a:r>
            <a:r>
              <a:rPr lang="en-US" sz="2400" dirty="0"/>
              <a:t>a result, we have devolved into a hideous creature: </a:t>
            </a:r>
            <a:r>
              <a:rPr lang="en-US" sz="2400" dirty="0" smtClean="0"/>
              <a:t>the </a:t>
            </a:r>
            <a:r>
              <a:rPr lang="en-US" sz="2400" dirty="0"/>
              <a:t>proud, imperious, </a:t>
            </a:r>
            <a:r>
              <a:rPr lang="en-US" sz="2400" dirty="0" smtClean="0"/>
              <a:t>grasping, </a:t>
            </a:r>
            <a:r>
              <a:rPr lang="en-US" sz="2400" dirty="0"/>
              <a:t>sinful Lord Self. And in biblical Christianity the answer is “out there.” The answer is Jesus, the God-man, who has atoned for our sin and who will lead us into a new life. </a:t>
            </a:r>
          </a:p>
        </p:txBody>
      </p:sp>
    </p:spTree>
    <p:extLst>
      <p:ext uri="{BB962C8B-B14F-4D97-AF65-F5344CB8AC3E}">
        <p14:creationId xmlns:p14="http://schemas.microsoft.com/office/powerpoint/2010/main" val="40893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THREE FALSE RELIGIONS IN THE CHURCH</a:t>
            </a:r>
            <a:endParaRPr lang="en-US" sz="2400" dirty="0"/>
          </a:p>
          <a:p>
            <a:r>
              <a:rPr lang="en-US" sz="2400" dirty="0"/>
              <a:t> </a:t>
            </a:r>
          </a:p>
          <a:p>
            <a:r>
              <a:rPr lang="en-US" sz="2400" dirty="0"/>
              <a:t>	Jesus is precisely what we need. </a:t>
            </a:r>
            <a:endParaRPr lang="en-US" sz="2400" dirty="0" smtClean="0"/>
          </a:p>
          <a:p>
            <a:r>
              <a:rPr lang="en-US" sz="2400" dirty="0"/>
              <a:t>	</a:t>
            </a:r>
            <a:r>
              <a:rPr lang="en-US" sz="2400" dirty="0" smtClean="0"/>
              <a:t>As </a:t>
            </a:r>
            <a:r>
              <a:rPr lang="en-US" sz="2400" dirty="0"/>
              <a:t>the True Prophet, the Word of God, he can restore our darkened mind. </a:t>
            </a:r>
            <a:endParaRPr lang="en-US" sz="2400" dirty="0" smtClean="0"/>
          </a:p>
          <a:p>
            <a:r>
              <a:rPr lang="en-US" sz="2400" dirty="0"/>
              <a:t>	</a:t>
            </a:r>
            <a:r>
              <a:rPr lang="en-US" sz="2400" dirty="0" smtClean="0"/>
              <a:t>As </a:t>
            </a:r>
            <a:r>
              <a:rPr lang="en-US" sz="2400" dirty="0"/>
              <a:t>the True High Priest who has made atonement for our sin by becoming our final sacrifice for sin, he can heal our sinful passions, restoring godly affections. </a:t>
            </a:r>
            <a:endParaRPr lang="en-US" sz="2400" dirty="0" smtClean="0"/>
          </a:p>
          <a:p>
            <a:r>
              <a:rPr lang="en-US" sz="2400" dirty="0"/>
              <a:t>	</a:t>
            </a:r>
            <a:r>
              <a:rPr lang="en-US" sz="2400" dirty="0" smtClean="0"/>
              <a:t>And </a:t>
            </a:r>
            <a:r>
              <a:rPr lang="en-US" sz="2400" dirty="0"/>
              <a:t>as our True King, he can subdue our stubborn will and bring it back into submission to himself. </a:t>
            </a:r>
            <a:endParaRPr lang="en-US" sz="2400" dirty="0" smtClean="0"/>
          </a:p>
          <a:p>
            <a:r>
              <a:rPr lang="en-US" sz="2400" dirty="0"/>
              <a:t>	</a:t>
            </a:r>
            <a:r>
              <a:rPr lang="en-US" sz="2400" dirty="0" smtClean="0"/>
              <a:t>Our </a:t>
            </a:r>
            <a:r>
              <a:rPr lang="en-US" sz="2400" dirty="0"/>
              <a:t>rightful </a:t>
            </a:r>
            <a:r>
              <a:rPr lang="en-US" sz="2400" dirty="0" smtClean="0"/>
              <a:t>PRIDE </a:t>
            </a:r>
            <a:r>
              <a:rPr lang="en-US" sz="2400" dirty="0"/>
              <a:t>is then placed in Jesus, and we boast in him alone. We find true and lasting </a:t>
            </a:r>
            <a:r>
              <a:rPr lang="en-US" sz="2400" dirty="0" smtClean="0"/>
              <a:t>PLEASURE </a:t>
            </a:r>
            <a:r>
              <a:rPr lang="en-US" sz="2400" dirty="0"/>
              <a:t>in Jesus, in his love for us, the joy he brings, and the unquenchable hope we receive. And we find </a:t>
            </a:r>
            <a:r>
              <a:rPr lang="en-US" sz="2400" dirty="0" smtClean="0"/>
              <a:t>POWER </a:t>
            </a:r>
            <a:r>
              <a:rPr lang="en-US" sz="2400" dirty="0"/>
              <a:t>in Jesus through his Holy Spirit, divine power for defeating the sinful self and for transforming us into the holy character of Jesus himself. </a:t>
            </a:r>
          </a:p>
          <a:p>
            <a:r>
              <a:rPr lang="en-US" sz="2400" dirty="0"/>
              <a:t>	This is very different from magic.</a:t>
            </a:r>
          </a:p>
        </p:txBody>
      </p:sp>
    </p:spTree>
    <p:extLst>
      <p:ext uri="{BB962C8B-B14F-4D97-AF65-F5344CB8AC3E}">
        <p14:creationId xmlns:p14="http://schemas.microsoft.com/office/powerpoint/2010/main" val="231818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0042" y="16430"/>
            <a:ext cx="9133850" cy="6841570"/>
          </a:xfrm>
          <a:prstGeom prst="rect">
            <a:avLst/>
          </a:prstGeom>
        </p:spPr>
      </p:pic>
    </p:spTree>
    <p:extLst>
      <p:ext uri="{BB962C8B-B14F-4D97-AF65-F5344CB8AC3E}">
        <p14:creationId xmlns:p14="http://schemas.microsoft.com/office/powerpoint/2010/main" val="245660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708981"/>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Joel Osteen is the head of the largest “church” in North America, Lakewood Community Church in suburban Houston, with over 40,000 in attendance each weekend. </a:t>
            </a:r>
            <a:endParaRPr lang="en-US" sz="2400" dirty="0" smtClean="0"/>
          </a:p>
          <a:p>
            <a:r>
              <a:rPr lang="en-US" sz="2400" dirty="0"/>
              <a:t>	</a:t>
            </a:r>
            <a:r>
              <a:rPr lang="en-US" sz="2400" dirty="0" smtClean="0"/>
              <a:t>He </a:t>
            </a:r>
            <a:r>
              <a:rPr lang="en-US" sz="2400" dirty="0"/>
              <a:t>doesn’t really refer to his organization as a “church,” more of a “family business.” And he doesn’t like to think of himself as a preacher, more of a motivational speaker. </a:t>
            </a:r>
            <a:endParaRPr lang="en-US" sz="2400" dirty="0" smtClean="0"/>
          </a:p>
          <a:p>
            <a:r>
              <a:rPr lang="en-US" sz="2400" dirty="0"/>
              <a:t>	</a:t>
            </a:r>
            <a:r>
              <a:rPr lang="en-US" sz="2400" dirty="0" smtClean="0"/>
              <a:t>Osteen</a:t>
            </a:r>
            <a:r>
              <a:rPr lang="en-US" sz="2400" dirty="0"/>
              <a:t>, son of the preacher and faith-healer, John Osteen, is a multi-millionaire. Just one of his best-selling books received a $13 million advance. </a:t>
            </a:r>
            <a:endParaRPr lang="en-US" sz="2400" dirty="0" smtClean="0"/>
          </a:p>
          <a:p>
            <a:r>
              <a:rPr lang="en-US" sz="2400" dirty="0"/>
              <a:t>	</a:t>
            </a:r>
            <a:r>
              <a:rPr lang="en-US" sz="2400" dirty="0" smtClean="0"/>
              <a:t>His 2025 net worth is estimated to be between </a:t>
            </a:r>
          </a:p>
          <a:p>
            <a:endParaRPr lang="en-US" sz="2400" dirty="0"/>
          </a:p>
          <a:p>
            <a:r>
              <a:rPr lang="en-US" sz="2400" dirty="0" smtClean="0"/>
              <a:t>								</a:t>
            </a:r>
            <a:r>
              <a:rPr lang="en-US" sz="3600" dirty="0" smtClean="0"/>
              <a:t>$50 and $100 million. </a:t>
            </a:r>
            <a:endParaRPr lang="en-US" sz="3600" dirty="0"/>
          </a:p>
        </p:txBody>
      </p:sp>
    </p:spTree>
    <p:extLst>
      <p:ext uri="{BB962C8B-B14F-4D97-AF65-F5344CB8AC3E}">
        <p14:creationId xmlns:p14="http://schemas.microsoft.com/office/powerpoint/2010/main" val="67679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23"/>
            <a:ext cx="12262585" cy="6890014"/>
          </a:xfrm>
          <a:prstGeom prst="rect">
            <a:avLst/>
          </a:prstGeom>
        </p:spPr>
      </p:pic>
    </p:spTree>
    <p:extLst>
      <p:ext uri="{BB962C8B-B14F-4D97-AF65-F5344CB8AC3E}">
        <p14:creationId xmlns:p14="http://schemas.microsoft.com/office/powerpoint/2010/main" val="4147224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But he’s not a Christian, not by any orthodox standard, and we should beware. </a:t>
            </a:r>
            <a:endParaRPr lang="en-US" sz="2400" dirty="0" smtClean="0"/>
          </a:p>
          <a:p>
            <a:r>
              <a:rPr lang="en-US" sz="2400" dirty="0"/>
              <a:t>	</a:t>
            </a:r>
            <a:r>
              <a:rPr lang="en-US" sz="2400" dirty="0" smtClean="0"/>
              <a:t>Like </a:t>
            </a:r>
            <a:r>
              <a:rPr lang="en-US" sz="2400" dirty="0"/>
              <a:t>his female counterpart, the </a:t>
            </a:r>
            <a:r>
              <a:rPr lang="en-US" sz="2400" dirty="0" smtClean="0"/>
              <a:t>multi-millionaire </a:t>
            </a:r>
            <a:r>
              <a:rPr lang="en-US" sz="2400" dirty="0"/>
              <a:t>Joyce </a:t>
            </a:r>
            <a:r>
              <a:rPr lang="en-US" sz="2400" dirty="0" smtClean="0"/>
              <a:t>Meyer (2025 net worth $8 million),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Osteen </a:t>
            </a:r>
            <a:r>
              <a:rPr lang="en-US" sz="2400" dirty="0"/>
              <a:t>is a follower of a quasi-religious philosophy known as “the Word of Faith” movement, based on the metaphysical “New Thought” teachings of Phineas </a:t>
            </a:r>
            <a:r>
              <a:rPr lang="en-US" sz="2400" dirty="0" err="1"/>
              <a:t>Quimby</a:t>
            </a:r>
            <a:r>
              <a:rPr lang="en-US" sz="2400" dirty="0"/>
              <a:t>. </a:t>
            </a:r>
          </a:p>
        </p:txBody>
      </p:sp>
      <p:pic>
        <p:nvPicPr>
          <p:cNvPr id="3" name="Picture 2"/>
          <p:cNvPicPr>
            <a:picLocks noChangeAspect="1"/>
          </p:cNvPicPr>
          <p:nvPr/>
        </p:nvPicPr>
        <p:blipFill>
          <a:blip r:embed="rId3"/>
          <a:stretch>
            <a:fillRect/>
          </a:stretch>
        </p:blipFill>
        <p:spPr>
          <a:xfrm>
            <a:off x="2958715" y="2532647"/>
            <a:ext cx="5188453" cy="2915251"/>
          </a:xfrm>
          <a:prstGeom prst="rect">
            <a:avLst/>
          </a:prstGeom>
        </p:spPr>
      </p:pic>
    </p:spTree>
    <p:extLst>
      <p:ext uri="{BB962C8B-B14F-4D97-AF65-F5344CB8AC3E}">
        <p14:creationId xmlns:p14="http://schemas.microsoft.com/office/powerpoint/2010/main" val="5500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762" y="-320041"/>
            <a:ext cx="10822004" cy="8116503"/>
          </a:xfrm>
          <a:prstGeom prst="rect">
            <a:avLst/>
          </a:prstGeom>
        </p:spPr>
      </p:pic>
    </p:spTree>
    <p:extLst>
      <p:ext uri="{BB962C8B-B14F-4D97-AF65-F5344CB8AC3E}">
        <p14:creationId xmlns:p14="http://schemas.microsoft.com/office/powerpoint/2010/main" val="3350377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Sometimes this philosophy is referred to as “the prosperity gospel” or “the health and wealth gospel.” If you are old enough, you may remember the names Kenneth </a:t>
            </a:r>
            <a:r>
              <a:rPr lang="en-US" sz="2400" dirty="0" err="1"/>
              <a:t>Hagin</a:t>
            </a:r>
            <a:r>
              <a:rPr lang="en-US" sz="2400" dirty="0"/>
              <a:t>, Kenneth Copeland, Robert Tilton, and Oral Roberts. </a:t>
            </a:r>
            <a:endParaRPr lang="en-US" sz="2400" dirty="0" smtClean="0"/>
          </a:p>
        </p:txBody>
      </p:sp>
    </p:spTree>
    <p:extLst>
      <p:ext uri="{BB962C8B-B14F-4D97-AF65-F5344CB8AC3E}">
        <p14:creationId xmlns:p14="http://schemas.microsoft.com/office/powerpoint/2010/main" val="1520294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058" y="316882"/>
            <a:ext cx="2561072" cy="2561072"/>
          </a:xfrm>
          <a:prstGeom prst="rect">
            <a:avLst/>
          </a:prstGeom>
        </p:spPr>
      </p:pic>
      <p:pic>
        <p:nvPicPr>
          <p:cNvPr id="3" name="Picture 2"/>
          <p:cNvPicPr>
            <a:picLocks noChangeAspect="1"/>
          </p:cNvPicPr>
          <p:nvPr/>
        </p:nvPicPr>
        <p:blipFill>
          <a:blip r:embed="rId3"/>
          <a:stretch>
            <a:fillRect/>
          </a:stretch>
        </p:blipFill>
        <p:spPr>
          <a:xfrm>
            <a:off x="3216592" y="1763479"/>
            <a:ext cx="2873742" cy="2163628"/>
          </a:xfrm>
          <a:prstGeom prst="rect">
            <a:avLst/>
          </a:prstGeom>
        </p:spPr>
      </p:pic>
      <p:pic>
        <p:nvPicPr>
          <p:cNvPr id="4" name="Picture 3"/>
          <p:cNvPicPr>
            <a:picLocks noChangeAspect="1"/>
          </p:cNvPicPr>
          <p:nvPr/>
        </p:nvPicPr>
        <p:blipFill>
          <a:blip r:embed="rId4"/>
          <a:stretch>
            <a:fillRect/>
          </a:stretch>
        </p:blipFill>
        <p:spPr>
          <a:xfrm>
            <a:off x="6258175" y="3003182"/>
            <a:ext cx="3006819" cy="2252212"/>
          </a:xfrm>
          <a:prstGeom prst="rect">
            <a:avLst/>
          </a:prstGeom>
        </p:spPr>
      </p:pic>
      <p:pic>
        <p:nvPicPr>
          <p:cNvPr id="5" name="Picture 4"/>
          <p:cNvPicPr>
            <a:picLocks noChangeAspect="1"/>
          </p:cNvPicPr>
          <p:nvPr/>
        </p:nvPicPr>
        <p:blipFill>
          <a:blip r:embed="rId5"/>
          <a:stretch>
            <a:fillRect/>
          </a:stretch>
        </p:blipFill>
        <p:spPr>
          <a:xfrm>
            <a:off x="9683015" y="3337165"/>
            <a:ext cx="2135655" cy="3209318"/>
          </a:xfrm>
          <a:prstGeom prst="rect">
            <a:avLst/>
          </a:prstGeom>
        </p:spPr>
      </p:pic>
    </p:spTree>
    <p:extLst>
      <p:ext uri="{BB962C8B-B14F-4D97-AF65-F5344CB8AC3E}">
        <p14:creationId xmlns:p14="http://schemas.microsoft.com/office/powerpoint/2010/main" val="368872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7225" y="1964267"/>
            <a:ext cx="7492900" cy="2421464"/>
          </a:xfrm>
        </p:spPr>
        <p:txBody>
          <a:bodyPr/>
          <a:lstStyle/>
          <a:p>
            <a:r>
              <a:rPr lang="en-US" dirty="0" smtClean="0"/>
              <a:t>The three false religions</a:t>
            </a:r>
            <a:endParaRPr lang="en-US" dirty="0"/>
          </a:p>
        </p:txBody>
      </p:sp>
      <p:sp>
        <p:nvSpPr>
          <p:cNvPr id="3" name="Subtitle 2"/>
          <p:cNvSpPr>
            <a:spLocks noGrp="1"/>
          </p:cNvSpPr>
          <p:nvPr>
            <p:ph type="subTitle" idx="1"/>
          </p:nvPr>
        </p:nvSpPr>
        <p:spPr>
          <a:xfrm>
            <a:off x="3429000" y="4385732"/>
            <a:ext cx="7731125" cy="1809006"/>
          </a:xfrm>
        </p:spPr>
        <p:txBody>
          <a:bodyPr>
            <a:normAutofit/>
          </a:bodyPr>
          <a:lstStyle/>
          <a:p>
            <a:r>
              <a:rPr lang="en-US" sz="2800" dirty="0" smtClean="0"/>
              <a:t>Part </a:t>
            </a:r>
            <a:r>
              <a:rPr lang="en-US" sz="2800" dirty="0" smtClean="0"/>
              <a:t>Four: abracadabra</a:t>
            </a:r>
            <a:endParaRPr lang="en-US" sz="2800" dirty="0" smtClean="0"/>
          </a:p>
        </p:txBody>
      </p:sp>
    </p:spTree>
    <p:extLst>
      <p:ext uri="{BB962C8B-B14F-4D97-AF65-F5344CB8AC3E}">
        <p14:creationId xmlns:p14="http://schemas.microsoft.com/office/powerpoint/2010/main" val="1830802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a:t>
            </a:r>
            <a:r>
              <a:rPr lang="en-US" sz="2400" dirty="0" smtClean="0"/>
              <a:t>The </a:t>
            </a:r>
            <a:r>
              <a:rPr lang="en-US" sz="2400" dirty="0"/>
              <a:t>heart of this false teaching is the supposed power of the “Word of Faith.” </a:t>
            </a:r>
            <a:r>
              <a:rPr lang="en-US" sz="2400" dirty="0" smtClean="0"/>
              <a:t>Of course, </a:t>
            </a:r>
            <a:r>
              <a:rPr lang="en-US" sz="2400" dirty="0"/>
              <a:t>“word” and “faith” are good, biblical terms, but Osteen and his ilk mean something quite different from the biblical message. </a:t>
            </a:r>
            <a:endParaRPr lang="en-US" sz="2400" dirty="0" smtClean="0"/>
          </a:p>
          <a:p>
            <a:r>
              <a:rPr lang="en-US" sz="2400" dirty="0"/>
              <a:t>	</a:t>
            </a:r>
            <a:r>
              <a:rPr lang="en-US" sz="2400" dirty="0" smtClean="0"/>
              <a:t>In </a:t>
            </a:r>
            <a:r>
              <a:rPr lang="en-US" sz="2400" dirty="0"/>
              <a:t>the Bible, the </a:t>
            </a:r>
            <a:r>
              <a:rPr lang="en-US" sz="2400" dirty="0" smtClean="0"/>
              <a:t>Word </a:t>
            </a:r>
            <a:r>
              <a:rPr lang="en-US" sz="2400" dirty="0"/>
              <a:t>is the Son of God, the second person of the Trinity, through whom God made all things. Every act of creation in Genesis 1 is prefaced by the formula, “And God </a:t>
            </a:r>
            <a:r>
              <a:rPr lang="en-US" sz="2400" b="1" i="1" dirty="0"/>
              <a:t>said</a:t>
            </a:r>
            <a:r>
              <a:rPr lang="en-US" sz="2400" dirty="0"/>
              <a:t>….” And the Bible also is the written Word of God. </a:t>
            </a:r>
            <a:endParaRPr lang="en-US" sz="2400" dirty="0" smtClean="0"/>
          </a:p>
          <a:p>
            <a:r>
              <a:rPr lang="en-US" sz="2400" dirty="0"/>
              <a:t>	</a:t>
            </a:r>
            <a:r>
              <a:rPr lang="en-US" sz="2400" dirty="0" smtClean="0"/>
              <a:t>The </a:t>
            </a:r>
            <a:r>
              <a:rPr lang="en-US" sz="2400" dirty="0"/>
              <a:t>biblical word “faith” means submission to and trust in the promises of God fulfilled in Jesus Christ, leading to assurance and obedience. </a:t>
            </a:r>
          </a:p>
        </p:txBody>
      </p:sp>
    </p:spTree>
    <p:extLst>
      <p:ext uri="{BB962C8B-B14F-4D97-AF65-F5344CB8AC3E}">
        <p14:creationId xmlns:p14="http://schemas.microsoft.com/office/powerpoint/2010/main" val="11386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But the Word of Faith teachers like Osteen and Joyce Meyer mean something radically different by these terms. </a:t>
            </a:r>
            <a:endParaRPr lang="en-US" sz="2400" dirty="0" smtClean="0"/>
          </a:p>
          <a:p>
            <a:r>
              <a:rPr lang="en-US" sz="2400" dirty="0"/>
              <a:t>	</a:t>
            </a:r>
            <a:r>
              <a:rPr lang="en-US" sz="2400" dirty="0" smtClean="0"/>
              <a:t>In </a:t>
            </a:r>
            <a:r>
              <a:rPr lang="en-US" sz="2400" dirty="0"/>
              <a:t>their world, you are the center of the universe, and by your faith and your positive words or “positive confession,” you are able to tap into the power of the “Word,” just like God did when he created all things. </a:t>
            </a:r>
            <a:endParaRPr lang="en-US" sz="2400" dirty="0" smtClean="0"/>
          </a:p>
          <a:p>
            <a:r>
              <a:rPr lang="en-US" sz="2400" dirty="0"/>
              <a:t>	</a:t>
            </a:r>
            <a:r>
              <a:rPr lang="en-US" sz="2400" dirty="0" smtClean="0"/>
              <a:t>They </a:t>
            </a:r>
            <a:r>
              <a:rPr lang="en-US" sz="2400" dirty="0"/>
              <a:t>teach that this power is infused through the universe (think “the force” as in Star Wars), and we are able to capture and employ this power, called “the Word,” through our “faith,” our will to believe, which is demonstrated by the positive words we use, which is called “positive confession” (the similarities to the Star Wars cosmology are striking!). </a:t>
            </a:r>
            <a:endParaRPr lang="en-US" sz="2400" dirty="0" smtClean="0"/>
          </a:p>
          <a:p>
            <a:r>
              <a:rPr lang="en-US" sz="2400" dirty="0"/>
              <a:t>	</a:t>
            </a:r>
            <a:r>
              <a:rPr lang="en-US" sz="2400" dirty="0" smtClean="0"/>
              <a:t>So</a:t>
            </a:r>
            <a:r>
              <a:rPr lang="en-US" sz="2400" dirty="0"/>
              <a:t>, to be clear, just as God had to exercise </a:t>
            </a:r>
            <a:r>
              <a:rPr lang="en-US" sz="2400" b="1" i="1" dirty="0" smtClean="0"/>
              <a:t>his faith</a:t>
            </a:r>
            <a:r>
              <a:rPr lang="en-US" sz="2400" dirty="0" smtClean="0"/>
              <a:t> </a:t>
            </a:r>
            <a:r>
              <a:rPr lang="en-US" sz="2400" dirty="0"/>
              <a:t>to manipulate the power of the Word to create the universe, so we can exercise </a:t>
            </a:r>
            <a:r>
              <a:rPr lang="en-US" sz="2400" b="1" i="1" dirty="0"/>
              <a:t>our faith</a:t>
            </a:r>
            <a:r>
              <a:rPr lang="en-US" sz="2400" dirty="0"/>
              <a:t> to call upon the Word-force to change our situations. </a:t>
            </a:r>
          </a:p>
        </p:txBody>
      </p:sp>
    </p:spTree>
    <p:extLst>
      <p:ext uri="{BB962C8B-B14F-4D97-AF65-F5344CB8AC3E}">
        <p14:creationId xmlns:p14="http://schemas.microsoft.com/office/powerpoint/2010/main" val="29775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219214" cy="6842760"/>
          </a:xfrm>
          <a:prstGeom prst="rect">
            <a:avLst/>
          </a:prstGeom>
        </p:spPr>
      </p:pic>
    </p:spTree>
    <p:extLst>
      <p:ext uri="{BB962C8B-B14F-4D97-AF65-F5344CB8AC3E}">
        <p14:creationId xmlns:p14="http://schemas.microsoft.com/office/powerpoint/2010/main" val="135288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“Salvation,” then, in the Word of Faith scheme, is really success, to be successful, to create circumstances more to your liking, to rebuke and deny sickness and negative experiences, to claim for yourself vast riches in the form of houses and cars, rich clothing and fancy vacations. </a:t>
            </a:r>
            <a:endParaRPr lang="en-US" sz="2400" dirty="0" smtClean="0"/>
          </a:p>
          <a:p>
            <a:r>
              <a:rPr lang="en-US" sz="2400" dirty="0"/>
              <a:t>	</a:t>
            </a:r>
            <a:r>
              <a:rPr lang="en-US" sz="2400" dirty="0" smtClean="0"/>
              <a:t>That’s </a:t>
            </a:r>
            <a:r>
              <a:rPr lang="en-US" sz="2400" dirty="0"/>
              <a:t>why this false teaching is sometimes called “name it and claim it.” </a:t>
            </a:r>
          </a:p>
        </p:txBody>
      </p:sp>
    </p:spTree>
    <p:extLst>
      <p:ext uri="{BB962C8B-B14F-4D97-AF65-F5344CB8AC3E}">
        <p14:creationId xmlns:p14="http://schemas.microsoft.com/office/powerpoint/2010/main" val="25870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But the real power is you and your positive words and affirmations. </a:t>
            </a:r>
            <a:endParaRPr lang="en-US" sz="2400" dirty="0" smtClean="0"/>
          </a:p>
          <a:p>
            <a:r>
              <a:rPr lang="en-US" sz="2400" dirty="0"/>
              <a:t>	</a:t>
            </a:r>
            <a:r>
              <a:rPr lang="en-US" sz="2400" dirty="0" smtClean="0"/>
              <a:t>Beware! Negative </a:t>
            </a:r>
            <a:r>
              <a:rPr lang="en-US" sz="2400" dirty="0"/>
              <a:t>words have a negative effect. </a:t>
            </a:r>
            <a:r>
              <a:rPr lang="en-US" sz="2400" dirty="0" smtClean="0"/>
              <a:t>Don’t admit to sickness or financial hardship. Don’t use the word “cancer” or “death.” Take authority over them.</a:t>
            </a:r>
          </a:p>
          <a:p>
            <a:r>
              <a:rPr lang="en-US" sz="2400" dirty="0"/>
              <a:t>	</a:t>
            </a:r>
            <a:r>
              <a:rPr lang="en-US" sz="2400" dirty="0" smtClean="0"/>
              <a:t>A </a:t>
            </a:r>
            <a:r>
              <a:rPr lang="en-US" sz="2400" dirty="0"/>
              <a:t>related </a:t>
            </a:r>
            <a:r>
              <a:rPr lang="en-US" sz="2400" dirty="0" smtClean="0"/>
              <a:t>form </a:t>
            </a:r>
            <a:r>
              <a:rPr lang="en-US" sz="2400" dirty="0"/>
              <a:t>of this false teaching is the “positive thinking” of Norman Vincent Peale and the clearly co-opted message of “possibility thinking” of Robert H. Schuller, though Schuller, at least, remained orthodox on paper. </a:t>
            </a:r>
            <a:endParaRPr lang="en-US" sz="2400" dirty="0" smtClean="0"/>
          </a:p>
          <a:p>
            <a:r>
              <a:rPr lang="en-US" sz="2400" dirty="0"/>
              <a:t>	</a:t>
            </a:r>
            <a:r>
              <a:rPr lang="en-US" sz="2400" dirty="0" smtClean="0"/>
              <a:t>But </a:t>
            </a:r>
            <a:r>
              <a:rPr lang="en-US" sz="2400" dirty="0"/>
              <a:t>these people, Osteen and </a:t>
            </a:r>
            <a:r>
              <a:rPr lang="en-US" sz="2400" dirty="0" smtClean="0"/>
              <a:t>those like him, </a:t>
            </a:r>
            <a:r>
              <a:rPr lang="en-US" sz="2400" dirty="0"/>
              <a:t>take things to another level altogether. </a:t>
            </a:r>
          </a:p>
        </p:txBody>
      </p:sp>
    </p:spTree>
    <p:extLst>
      <p:ext uri="{BB962C8B-B14F-4D97-AF65-F5344CB8AC3E}">
        <p14:creationId xmlns:p14="http://schemas.microsoft.com/office/powerpoint/2010/main" val="27858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Obviously this teaching is ridiculous nonsense, having nothing in common with biblical Christianity, and no sane person would possibly believe it. </a:t>
            </a:r>
            <a:endParaRPr lang="en-US" sz="2400" dirty="0" smtClean="0"/>
          </a:p>
          <a:p>
            <a:r>
              <a:rPr lang="en-US" sz="2400" dirty="0"/>
              <a:t>	</a:t>
            </a:r>
            <a:r>
              <a:rPr lang="en-US" sz="2400" dirty="0" smtClean="0"/>
              <a:t>And </a:t>
            </a:r>
            <a:r>
              <a:rPr lang="en-US" sz="2400" dirty="0"/>
              <a:t>yet, judging </a:t>
            </a:r>
            <a:r>
              <a:rPr lang="en-US" sz="2400" dirty="0" smtClean="0"/>
              <a:t>by </a:t>
            </a:r>
            <a:r>
              <a:rPr lang="en-US" sz="2400" dirty="0"/>
              <a:t>book sales alone, millions upon millions, many of whom would claim to be professing Christians, do believe this and do seek to practice this magical religion.</a:t>
            </a:r>
          </a:p>
        </p:txBody>
      </p:sp>
      <p:pic>
        <p:nvPicPr>
          <p:cNvPr id="3" name="Picture 2"/>
          <p:cNvPicPr>
            <a:picLocks noChangeAspect="1"/>
          </p:cNvPicPr>
          <p:nvPr/>
        </p:nvPicPr>
        <p:blipFill>
          <a:blip r:embed="rId3"/>
          <a:stretch>
            <a:fillRect/>
          </a:stretch>
        </p:blipFill>
        <p:spPr>
          <a:xfrm>
            <a:off x="3312845" y="3232856"/>
            <a:ext cx="4839754" cy="3625144"/>
          </a:xfrm>
          <a:prstGeom prst="rect">
            <a:avLst/>
          </a:prstGeom>
        </p:spPr>
      </p:pic>
    </p:spTree>
    <p:extLst>
      <p:ext uri="{BB962C8B-B14F-4D97-AF65-F5344CB8AC3E}">
        <p14:creationId xmlns:p14="http://schemas.microsoft.com/office/powerpoint/2010/main" val="14681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Think of how blasphemous this Word of Faith teaching is! </a:t>
            </a:r>
            <a:endParaRPr lang="en-US" sz="2400" dirty="0" smtClean="0"/>
          </a:p>
          <a:p>
            <a:r>
              <a:rPr lang="en-US" sz="2400" dirty="0"/>
              <a:t>	</a:t>
            </a:r>
            <a:r>
              <a:rPr lang="en-US" sz="2400" dirty="0" smtClean="0"/>
              <a:t>Who </a:t>
            </a:r>
            <a:r>
              <a:rPr lang="en-US" sz="2400" dirty="0"/>
              <a:t>is God in their view? God is some kind of spirit being who long ago discovered the real power in the universe, the power of the Word. </a:t>
            </a:r>
            <a:endParaRPr lang="en-US" sz="2400" dirty="0" smtClean="0"/>
          </a:p>
          <a:p>
            <a:r>
              <a:rPr lang="en-US" sz="2400" dirty="0"/>
              <a:t>	</a:t>
            </a:r>
            <a:r>
              <a:rPr lang="en-US" sz="2400" dirty="0" smtClean="0"/>
              <a:t>And </a:t>
            </a:r>
            <a:r>
              <a:rPr lang="en-US" sz="2400" dirty="0"/>
              <a:t>then this God cleverly learned to tap into this great power (obviously a power that was greater than he) so that he could create the universe. </a:t>
            </a:r>
            <a:endParaRPr lang="en-US" sz="2400" dirty="0" smtClean="0"/>
          </a:p>
          <a:p>
            <a:r>
              <a:rPr lang="en-US" sz="2400" dirty="0"/>
              <a:t>	</a:t>
            </a:r>
            <a:r>
              <a:rPr lang="en-US" sz="2400" dirty="0" smtClean="0"/>
              <a:t>And </a:t>
            </a:r>
            <a:r>
              <a:rPr lang="en-US" sz="2400" dirty="0"/>
              <a:t>now God is merely a coach or cheerleader who will help us discover how we also can tap into this great power of the Word for ourselves, like he did. His purpose is to teach us how our </a:t>
            </a:r>
            <a:r>
              <a:rPr lang="en-US" sz="2400" dirty="0" smtClean="0"/>
              <a:t>own positive </a:t>
            </a:r>
            <a:r>
              <a:rPr lang="en-US" sz="2400" dirty="0"/>
              <a:t>confession can create good things in our lives and negate the bad things. </a:t>
            </a:r>
            <a:endParaRPr lang="en-US" sz="2400" dirty="0" smtClean="0"/>
          </a:p>
          <a:p>
            <a:r>
              <a:rPr lang="en-US" sz="2400" dirty="0"/>
              <a:t>	</a:t>
            </a:r>
            <a:r>
              <a:rPr lang="en-US" sz="2400" dirty="0" smtClean="0"/>
              <a:t>So </a:t>
            </a:r>
            <a:r>
              <a:rPr lang="en-US" sz="2400" dirty="0"/>
              <a:t>the real Power/God is the impersonal Word, and the lesser “God” is simply our guide for manipulating the all-powerful Word-force. </a:t>
            </a:r>
          </a:p>
        </p:txBody>
      </p:sp>
    </p:spTree>
    <p:extLst>
      <p:ext uri="{BB962C8B-B14F-4D97-AF65-F5344CB8AC3E}">
        <p14:creationId xmlns:p14="http://schemas.microsoft.com/office/powerpoint/2010/main" val="23167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MAGIC CHRISTIANITY</a:t>
            </a:r>
            <a:endParaRPr lang="en-US" sz="2400" dirty="0"/>
          </a:p>
          <a:p>
            <a:r>
              <a:rPr lang="en-US" sz="2400" dirty="0"/>
              <a:t> </a:t>
            </a:r>
          </a:p>
          <a:p>
            <a:r>
              <a:rPr lang="en-US" sz="2400" dirty="0"/>
              <a:t>	You say, “How is this crazy teaching any different than magic?” That’s a good question. </a:t>
            </a:r>
            <a:endParaRPr lang="en-US" sz="2400" dirty="0" smtClean="0"/>
          </a:p>
          <a:p>
            <a:r>
              <a:rPr lang="en-US" sz="2400" dirty="0"/>
              <a:t>	</a:t>
            </a:r>
            <a:r>
              <a:rPr lang="en-US" sz="2400" dirty="0" smtClean="0"/>
              <a:t>It </a:t>
            </a:r>
            <a:r>
              <a:rPr lang="en-US" sz="2400" dirty="0"/>
              <a:t>is the very definition of magic, sorcery. </a:t>
            </a:r>
            <a:endParaRPr lang="en-US" sz="2400" dirty="0" smtClean="0"/>
          </a:p>
          <a:p>
            <a:r>
              <a:rPr lang="en-US" sz="2400" dirty="0"/>
              <a:t>	</a:t>
            </a:r>
            <a:r>
              <a:rPr lang="en-US" sz="2400" dirty="0" smtClean="0"/>
              <a:t>Like </a:t>
            </a:r>
            <a:r>
              <a:rPr lang="en-US" sz="2400" dirty="0"/>
              <a:t>the Word of Faith teaching, magic holds that by discovering the right words, the “magic words” (“hocus pocus,” “abracadabra”) one can manipulate the forces in the universe, casting </a:t>
            </a:r>
            <a:r>
              <a:rPr lang="en-US" sz="2400" dirty="0" smtClean="0"/>
              <a:t>spells, </a:t>
            </a:r>
            <a:r>
              <a:rPr lang="en-US" sz="2400" dirty="0"/>
              <a:t>or creating circumstances more to your liking. </a:t>
            </a:r>
          </a:p>
        </p:txBody>
      </p:sp>
      <p:pic>
        <p:nvPicPr>
          <p:cNvPr id="3" name="Picture 2"/>
          <p:cNvPicPr>
            <a:picLocks noChangeAspect="1"/>
          </p:cNvPicPr>
          <p:nvPr/>
        </p:nvPicPr>
        <p:blipFill>
          <a:blip r:embed="rId3"/>
          <a:stretch>
            <a:fillRect/>
          </a:stretch>
        </p:blipFill>
        <p:spPr>
          <a:xfrm>
            <a:off x="3328637" y="3793963"/>
            <a:ext cx="4737334" cy="2915282"/>
          </a:xfrm>
          <a:prstGeom prst="rect">
            <a:avLst/>
          </a:prstGeom>
        </p:spPr>
      </p:pic>
    </p:spTree>
    <p:extLst>
      <p:ext uri="{BB962C8B-B14F-4D97-AF65-F5344CB8AC3E}">
        <p14:creationId xmlns:p14="http://schemas.microsoft.com/office/powerpoint/2010/main" val="30878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ATTRACTION OF MAGIC RELIGION</a:t>
            </a:r>
            <a:endParaRPr lang="en-US" sz="2400" dirty="0"/>
          </a:p>
          <a:p>
            <a:r>
              <a:rPr lang="en-US" sz="2400" dirty="0"/>
              <a:t> </a:t>
            </a:r>
          </a:p>
          <a:p>
            <a:r>
              <a:rPr lang="en-US" sz="2400" dirty="0"/>
              <a:t>	The seductive aspect of this message is twofold. </a:t>
            </a:r>
            <a:endParaRPr lang="en-US" sz="2400" dirty="0" smtClean="0"/>
          </a:p>
          <a:p>
            <a:r>
              <a:rPr lang="en-US" sz="2400" dirty="0"/>
              <a:t>	</a:t>
            </a:r>
            <a:r>
              <a:rPr lang="en-US" sz="2400" dirty="0" smtClean="0"/>
              <a:t>First</a:t>
            </a:r>
            <a:r>
              <a:rPr lang="en-US" sz="2400" dirty="0"/>
              <a:t>, it appeals to our sinful lust for power, prestige, and possessions. It is sheer greed, covetousness. It demands that we know best and so have our way. </a:t>
            </a:r>
            <a:endParaRPr lang="en-US" sz="2400" dirty="0" smtClean="0"/>
          </a:p>
          <a:p>
            <a:r>
              <a:rPr lang="en-US" sz="2400" dirty="0"/>
              <a:t>	</a:t>
            </a:r>
            <a:r>
              <a:rPr lang="en-US" sz="2400" dirty="0" smtClean="0"/>
              <a:t>It </a:t>
            </a:r>
            <a:r>
              <a:rPr lang="en-US" sz="2400" dirty="0"/>
              <a:t>would never, ever choose the way of hardship or suffering, the way of the cross. </a:t>
            </a:r>
            <a:endParaRPr lang="en-US" sz="2400" dirty="0" smtClean="0"/>
          </a:p>
          <a:p>
            <a:r>
              <a:rPr lang="en-US" sz="2400" dirty="0"/>
              <a:t>	</a:t>
            </a:r>
            <a:r>
              <a:rPr lang="en-US" sz="2400" dirty="0" smtClean="0"/>
              <a:t>In </a:t>
            </a:r>
            <a:r>
              <a:rPr lang="en-US" sz="2400" dirty="0"/>
              <a:t>fact, this message wickedly declares that Jesus endured the cross so that we would never have to suffer in the least in this life, twisting the meaning of Isaiah 53:5: “</a:t>
            </a:r>
            <a:r>
              <a:rPr lang="en-US" sz="2400" i="1" dirty="0"/>
              <a:t>and with his wounds we are healed.”</a:t>
            </a:r>
            <a:r>
              <a:rPr lang="en-US" sz="2400" dirty="0"/>
              <a:t> The cross (“his wounds”) guarantees “healing,” if we only have enough faith. </a:t>
            </a:r>
            <a:endParaRPr lang="en-US" sz="2400" dirty="0" smtClean="0"/>
          </a:p>
          <a:p>
            <a:r>
              <a:rPr lang="en-US" sz="2400" dirty="0"/>
              <a:t>	</a:t>
            </a:r>
            <a:r>
              <a:rPr lang="en-US" sz="2400" dirty="0" smtClean="0"/>
              <a:t>This means that if </a:t>
            </a:r>
            <a:r>
              <a:rPr lang="en-US" sz="2400" dirty="0"/>
              <a:t>you are not </a:t>
            </a:r>
            <a:r>
              <a:rPr lang="en-US" sz="2400" dirty="0" smtClean="0"/>
              <a:t>wealthy </a:t>
            </a:r>
            <a:r>
              <a:rPr lang="en-US" sz="2400" dirty="0"/>
              <a:t>or if you are sick and suffering, God has no </a:t>
            </a:r>
            <a:r>
              <a:rPr lang="en-US" sz="2400" dirty="0" smtClean="0"/>
              <a:t>part or purpose </a:t>
            </a:r>
            <a:r>
              <a:rPr lang="en-US" sz="2400" dirty="0"/>
              <a:t>in that. Rather, it is entirely your fault because you don’t have enough faith (or don’t know the secrets). </a:t>
            </a:r>
          </a:p>
        </p:txBody>
      </p:sp>
    </p:spTree>
    <p:extLst>
      <p:ext uri="{BB962C8B-B14F-4D97-AF65-F5344CB8AC3E}">
        <p14:creationId xmlns:p14="http://schemas.microsoft.com/office/powerpoint/2010/main" val="30829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THE ATTRACTION OF MAGIC RELIGION</a:t>
            </a:r>
            <a:endParaRPr lang="en-US" sz="2400" dirty="0"/>
          </a:p>
          <a:p>
            <a:r>
              <a:rPr lang="en-US" sz="2400" dirty="0"/>
              <a:t> </a:t>
            </a:r>
          </a:p>
          <a:p>
            <a:r>
              <a:rPr lang="en-US" sz="2400" dirty="0"/>
              <a:t>	But secondly, it gives the illusion that we are in charge if we want to be, and that we can do what God did: tap into the power of the Word and create things! </a:t>
            </a:r>
            <a:endParaRPr lang="en-US" sz="2400" dirty="0" smtClean="0"/>
          </a:p>
          <a:p>
            <a:r>
              <a:rPr lang="en-US" sz="2400" dirty="0"/>
              <a:t>	</a:t>
            </a:r>
            <a:r>
              <a:rPr lang="en-US" sz="2400" dirty="0" smtClean="0"/>
              <a:t>Remember, </a:t>
            </a:r>
            <a:r>
              <a:rPr lang="en-US" sz="2400" dirty="0"/>
              <a:t>the first and most seductive temptation that ensnared and ruined our race was precisely that. “</a:t>
            </a:r>
            <a:r>
              <a:rPr lang="en-US" sz="2400" i="1" dirty="0"/>
              <a:t>You shall be like God</a:t>
            </a:r>
            <a:r>
              <a:rPr lang="en-US" sz="2400" dirty="0"/>
              <a:t>,” which </a:t>
            </a:r>
            <a:r>
              <a:rPr lang="en-US" sz="2400" b="1" i="1" dirty="0"/>
              <a:t>THE DEVIL</a:t>
            </a:r>
            <a:r>
              <a:rPr lang="en-US" sz="2400" dirty="0"/>
              <a:t> whispered into Eve’s ear, and she believed him. She put her faith in herself and in her own abilities, and as a result doomed all of us to everlasting destruction. </a:t>
            </a:r>
            <a:endParaRPr lang="en-US" sz="2400" dirty="0" smtClean="0"/>
          </a:p>
          <a:p>
            <a:r>
              <a:rPr lang="en-US" sz="2400" dirty="0"/>
              <a:t>	</a:t>
            </a:r>
            <a:r>
              <a:rPr lang="en-US" sz="2400" dirty="0" smtClean="0"/>
              <a:t>The </a:t>
            </a:r>
            <a:r>
              <a:rPr lang="en-US" sz="2400" dirty="0"/>
              <a:t>message of the false teachers like Osteen and Joyce Meyer is not simply unhelpful or distracting—it is a satanic message: it is the serpent’s voice. </a:t>
            </a:r>
          </a:p>
        </p:txBody>
      </p:sp>
    </p:spTree>
    <p:extLst>
      <p:ext uri="{BB962C8B-B14F-4D97-AF65-F5344CB8AC3E}">
        <p14:creationId xmlns:p14="http://schemas.microsoft.com/office/powerpoint/2010/main" val="19538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2049" y="0"/>
            <a:ext cx="9984474" cy="7449954"/>
          </a:xfrm>
          <a:prstGeom prst="rect">
            <a:avLst/>
          </a:prstGeom>
        </p:spPr>
      </p:pic>
    </p:spTree>
    <p:extLst>
      <p:ext uri="{BB962C8B-B14F-4D97-AF65-F5344CB8AC3E}">
        <p14:creationId xmlns:p14="http://schemas.microsoft.com/office/powerpoint/2010/main" val="616839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5427" y="0"/>
            <a:ext cx="8056347" cy="7272495"/>
          </a:xfrm>
          <a:prstGeom prst="rect">
            <a:avLst/>
          </a:prstGeom>
        </p:spPr>
      </p:pic>
    </p:spTree>
    <p:extLst>
      <p:ext uri="{BB962C8B-B14F-4D97-AF65-F5344CB8AC3E}">
        <p14:creationId xmlns:p14="http://schemas.microsoft.com/office/powerpoint/2010/main" val="2824954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ATTRACTION OF MAGIC RELIGION</a:t>
            </a:r>
            <a:endParaRPr lang="en-US" sz="2400" dirty="0"/>
          </a:p>
          <a:p>
            <a:r>
              <a:rPr lang="en-US" sz="2400" dirty="0"/>
              <a:t> </a:t>
            </a:r>
          </a:p>
          <a:p>
            <a:r>
              <a:rPr lang="en-US" sz="2400" dirty="0"/>
              <a:t>	My wife reports many Facebook posts by otherwise orthodox Christian friends who regularly, approvingly quote Joyce Meyer and Joel Osteen. </a:t>
            </a:r>
            <a:endParaRPr lang="en-US" sz="2400" dirty="0" smtClean="0"/>
          </a:p>
          <a:p>
            <a:r>
              <a:rPr lang="en-US" sz="2400" dirty="0"/>
              <a:t>	</a:t>
            </a:r>
            <a:r>
              <a:rPr lang="en-US" sz="2400" dirty="0" smtClean="0"/>
              <a:t>But </a:t>
            </a:r>
            <a:r>
              <a:rPr lang="en-US" sz="2400" dirty="0"/>
              <a:t>their whisperings are spiritual poison. They would woo you away from the Savior! </a:t>
            </a:r>
            <a:endParaRPr lang="en-US" sz="2400" dirty="0" smtClean="0"/>
          </a:p>
          <a:p>
            <a:r>
              <a:rPr lang="en-US" sz="2400" dirty="0"/>
              <a:t>	</a:t>
            </a:r>
            <a:r>
              <a:rPr lang="en-US" sz="2400" dirty="0" smtClean="0"/>
              <a:t>They </a:t>
            </a:r>
            <a:r>
              <a:rPr lang="en-US" sz="2400" dirty="0"/>
              <a:t>would have you reverse roles: God as your servant-coach, helping you to reach your dreams: “Man’s chief end is to glorify himself, and permit God to enjoy him forever.”</a:t>
            </a:r>
          </a:p>
          <a:p>
            <a:r>
              <a:rPr lang="en-US" sz="2400" dirty="0"/>
              <a:t>	But now, more recently, (2015) Joel Osteen has taken his blasphemy to a whole new level. </a:t>
            </a:r>
            <a:endParaRPr lang="en-US" sz="2400" dirty="0" smtClean="0"/>
          </a:p>
          <a:p>
            <a:endParaRPr lang="en-US" sz="2400" dirty="0"/>
          </a:p>
          <a:p>
            <a:r>
              <a:rPr lang="en-US" sz="2400" dirty="0" smtClean="0"/>
              <a:t>	And we will find out how at this after our break.</a:t>
            </a:r>
            <a:endParaRPr lang="en-US" sz="2400" dirty="0"/>
          </a:p>
        </p:txBody>
      </p:sp>
    </p:spTree>
    <p:extLst>
      <p:ext uri="{BB962C8B-B14F-4D97-AF65-F5344CB8AC3E}">
        <p14:creationId xmlns:p14="http://schemas.microsoft.com/office/powerpoint/2010/main" val="39529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570756"/>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r>
              <a:rPr lang="en-US" sz="4000" dirty="0" smtClean="0"/>
              <a:t> “THE THREE FALSE RELIGIONS”</a:t>
            </a:r>
            <a:endParaRPr lang="en-US" sz="4000" dirty="0"/>
          </a:p>
          <a:p>
            <a:r>
              <a:rPr lang="en-US" sz="4000" dirty="0" smtClean="0"/>
              <a:t>June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smtClean="0"/>
          </a:p>
          <a:p>
            <a:r>
              <a:rPr lang="en-US" sz="3800" b="1" i="1" dirty="0" smtClean="0"/>
              <a:t>	(Audio and PowerPoint slides from all summer seminars can be found at hosperspca.org)</a:t>
            </a:r>
            <a:endParaRPr lang="en-US" sz="3800" b="1" i="1" dirty="0"/>
          </a:p>
        </p:txBody>
      </p:sp>
    </p:spTree>
    <p:extLst>
      <p:ext uri="{BB962C8B-B14F-4D97-AF65-F5344CB8AC3E}">
        <p14:creationId xmlns:p14="http://schemas.microsoft.com/office/powerpoint/2010/main" val="3127694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830997"/>
          </a:xfrm>
          <a:prstGeom prst="rect">
            <a:avLst/>
          </a:prstGeom>
          <a:noFill/>
        </p:spPr>
        <p:txBody>
          <a:bodyPr wrap="square" rtlCol="0">
            <a:spAutoFit/>
          </a:bodyPr>
          <a:lstStyle/>
          <a:p>
            <a:r>
              <a:rPr lang="en-US" sz="2400" dirty="0" smtClean="0"/>
              <a:t>(Relevant resources.)</a:t>
            </a:r>
            <a:r>
              <a:rPr lang="en-US" sz="2400" dirty="0"/>
              <a:t> </a:t>
            </a:r>
            <a:endParaRPr lang="en-US" sz="2400" dirty="0" smtClean="0"/>
          </a:p>
          <a:p>
            <a:endParaRPr lang="en-US" sz="2400" dirty="0"/>
          </a:p>
        </p:txBody>
      </p:sp>
    </p:spTree>
    <p:extLst>
      <p:ext uri="{BB962C8B-B14F-4D97-AF65-F5344CB8AC3E}">
        <p14:creationId xmlns:p14="http://schemas.microsoft.com/office/powerpoint/2010/main" val="318680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a:t>“THE POWER OF I AM”</a:t>
            </a:r>
            <a:endParaRPr lang="en-US" sz="2400" dirty="0"/>
          </a:p>
          <a:p>
            <a:endParaRPr lang="en-US" sz="2400" dirty="0" smtClean="0"/>
          </a:p>
          <a:p>
            <a:r>
              <a:rPr lang="en-US" sz="2400" dirty="0"/>
              <a:t>	</a:t>
            </a:r>
            <a:r>
              <a:rPr lang="en-US" sz="2400" dirty="0" smtClean="0"/>
              <a:t>Joel Osteen’s first popular </a:t>
            </a:r>
            <a:r>
              <a:rPr lang="en-US" sz="2400" dirty="0"/>
              <a:t>books merely pandered to self-interest: </a:t>
            </a:r>
            <a:r>
              <a:rPr lang="en-US" sz="2400" i="1" dirty="0"/>
              <a:t>Your Best Life Now, </a:t>
            </a:r>
            <a:r>
              <a:rPr lang="en-US" sz="2400" i="1" dirty="0" smtClean="0"/>
              <a:t>Become A </a:t>
            </a:r>
            <a:r>
              <a:rPr lang="en-US" sz="2400" i="1" dirty="0"/>
              <a:t>Better You, </a:t>
            </a:r>
            <a:r>
              <a:rPr lang="en-US" sz="2400" dirty="0"/>
              <a:t>and</a:t>
            </a:r>
            <a:r>
              <a:rPr lang="en-US" sz="2400" i="1" dirty="0"/>
              <a:t> It’s Your Time.</a:t>
            </a:r>
            <a:r>
              <a:rPr lang="en-US" sz="2400" dirty="0"/>
              <a:t> </a:t>
            </a:r>
            <a:endParaRPr lang="en-US" sz="2400" dirty="0" smtClean="0"/>
          </a:p>
        </p:txBody>
      </p:sp>
    </p:spTree>
    <p:extLst>
      <p:ext uri="{BB962C8B-B14F-4D97-AF65-F5344CB8AC3E}">
        <p14:creationId xmlns:p14="http://schemas.microsoft.com/office/powerpoint/2010/main" val="2133209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520" y="180975"/>
            <a:ext cx="3611679" cy="5401678"/>
          </a:xfrm>
          <a:prstGeom prst="rect">
            <a:avLst/>
          </a:prstGeom>
        </p:spPr>
      </p:pic>
      <p:pic>
        <p:nvPicPr>
          <p:cNvPr id="3" name="Picture 2"/>
          <p:cNvPicPr>
            <a:picLocks noChangeAspect="1"/>
          </p:cNvPicPr>
          <p:nvPr/>
        </p:nvPicPr>
        <p:blipFill>
          <a:blip r:embed="rId3"/>
          <a:stretch>
            <a:fillRect/>
          </a:stretch>
        </p:blipFill>
        <p:spPr>
          <a:xfrm>
            <a:off x="4300437" y="180975"/>
            <a:ext cx="3581547" cy="5401678"/>
          </a:xfrm>
          <a:prstGeom prst="rect">
            <a:avLst/>
          </a:prstGeom>
        </p:spPr>
      </p:pic>
      <p:pic>
        <p:nvPicPr>
          <p:cNvPr id="4" name="Picture 3"/>
          <p:cNvPicPr>
            <a:picLocks noChangeAspect="1"/>
          </p:cNvPicPr>
          <p:nvPr/>
        </p:nvPicPr>
        <p:blipFill>
          <a:blip r:embed="rId4"/>
          <a:stretch>
            <a:fillRect/>
          </a:stretch>
        </p:blipFill>
        <p:spPr>
          <a:xfrm>
            <a:off x="8296222" y="180975"/>
            <a:ext cx="3601119" cy="5401678"/>
          </a:xfrm>
          <a:prstGeom prst="rect">
            <a:avLst/>
          </a:prstGeom>
        </p:spPr>
      </p:pic>
    </p:spTree>
    <p:extLst>
      <p:ext uri="{BB962C8B-B14F-4D97-AF65-F5344CB8AC3E}">
        <p14:creationId xmlns:p14="http://schemas.microsoft.com/office/powerpoint/2010/main" val="23125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a:t>
            </a:r>
            <a:r>
              <a:rPr lang="en-US" sz="2400" dirty="0" smtClean="0"/>
              <a:t>After </a:t>
            </a:r>
            <a:r>
              <a:rPr lang="en-US" sz="2400" dirty="0"/>
              <a:t>hearing these titles, do you have any doubt concerning the object of worship? It is “you.” </a:t>
            </a:r>
            <a:endParaRPr lang="en-US" sz="2400" dirty="0" smtClean="0"/>
          </a:p>
          <a:p>
            <a:r>
              <a:rPr lang="en-US" sz="2400" dirty="0"/>
              <a:t>	</a:t>
            </a:r>
            <a:r>
              <a:rPr lang="en-US" sz="2400" dirty="0" smtClean="0"/>
              <a:t>Yes</a:t>
            </a:r>
            <a:r>
              <a:rPr lang="en-US" sz="2400" dirty="0"/>
              <a:t>, </a:t>
            </a:r>
            <a:r>
              <a:rPr lang="en-US" sz="2400" b="1" i="1" dirty="0"/>
              <a:t>God</a:t>
            </a:r>
            <a:r>
              <a:rPr lang="en-US" sz="2400" dirty="0"/>
              <a:t> is occasionally mentioned, but only as a divine cheerleader praising the wonders of you or as a life coach leading you to the promised land of a better self.  But it is you, your </a:t>
            </a:r>
            <a:r>
              <a:rPr lang="en-US" sz="2400" b="1" i="1" dirty="0"/>
              <a:t>self</a:t>
            </a:r>
            <a:r>
              <a:rPr lang="en-US" sz="2400" b="1" dirty="0"/>
              <a:t>,</a:t>
            </a:r>
            <a:r>
              <a:rPr lang="en-US" sz="2400" dirty="0"/>
              <a:t> that is truly worthy of praise.</a:t>
            </a:r>
          </a:p>
        </p:txBody>
      </p:sp>
    </p:spTree>
    <p:extLst>
      <p:ext uri="{BB962C8B-B14F-4D97-AF65-F5344CB8AC3E}">
        <p14:creationId xmlns:p14="http://schemas.microsoft.com/office/powerpoint/2010/main" val="10628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His more recent book is titled, </a:t>
            </a:r>
            <a:r>
              <a:rPr lang="en-US" sz="2400" i="1" dirty="0"/>
              <a:t>The Power of I Am</a:t>
            </a:r>
            <a:r>
              <a:rPr lang="en-US" sz="2400" dirty="0"/>
              <a:t> (2015)</a:t>
            </a:r>
            <a:r>
              <a:rPr lang="en-US" sz="2400" i="1" dirty="0"/>
              <a:t>. </a:t>
            </a:r>
            <a:endParaRPr lang="en-US" sz="2400" i="1" dirty="0" smtClean="0"/>
          </a:p>
        </p:txBody>
      </p:sp>
      <p:pic>
        <p:nvPicPr>
          <p:cNvPr id="3" name="Picture 2"/>
          <p:cNvPicPr>
            <a:picLocks noChangeAspect="1"/>
          </p:cNvPicPr>
          <p:nvPr/>
        </p:nvPicPr>
        <p:blipFill>
          <a:blip r:embed="rId3"/>
          <a:stretch>
            <a:fillRect/>
          </a:stretch>
        </p:blipFill>
        <p:spPr>
          <a:xfrm>
            <a:off x="4117557" y="2027921"/>
            <a:ext cx="3082140" cy="4648473"/>
          </a:xfrm>
          <a:prstGeom prst="rect">
            <a:avLst/>
          </a:prstGeom>
        </p:spPr>
      </p:pic>
    </p:spTree>
    <p:extLst>
      <p:ext uri="{BB962C8B-B14F-4D97-AF65-F5344CB8AC3E}">
        <p14:creationId xmlns:p14="http://schemas.microsoft.com/office/powerpoint/2010/main" val="42249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i="1" dirty="0"/>
              <a:t>	</a:t>
            </a:r>
            <a:r>
              <a:rPr lang="en-US" sz="2400" dirty="0" smtClean="0"/>
              <a:t>Now </a:t>
            </a:r>
            <a:r>
              <a:rPr lang="en-US" sz="2400" dirty="0"/>
              <a:t>you may know that “I Am” is the English translation of the covenant name of God, “Yahweh” or “Jehovah.” </a:t>
            </a:r>
            <a:endParaRPr lang="en-US" sz="2400" dirty="0" smtClean="0"/>
          </a:p>
          <a:p>
            <a:r>
              <a:rPr lang="en-US" sz="2400" dirty="0"/>
              <a:t>	</a:t>
            </a:r>
            <a:r>
              <a:rPr lang="en-US" sz="2400" dirty="0" smtClean="0"/>
              <a:t>In </a:t>
            </a:r>
            <a:r>
              <a:rPr lang="en-US" sz="2400" dirty="0"/>
              <a:t>Exodus 3, God called Moses to the awesome task of being the deliverer of his people from slavery and death in Egypt and to lead them to the Promised Land. And Moses was hesitant. One of the questions he asked was this: “</a:t>
            </a:r>
            <a:r>
              <a:rPr lang="en-US" sz="2400" i="1" dirty="0"/>
              <a:t>If I come to the people of Israel and say to them, ‘The God of your fathers has sent me to you,’ and they ask me, ‘What is his name?’ what shall I say to them?” </a:t>
            </a:r>
            <a:endParaRPr lang="en-US" sz="2400" dirty="0"/>
          </a:p>
        </p:txBody>
      </p:sp>
    </p:spTree>
    <p:extLst>
      <p:ext uri="{BB962C8B-B14F-4D97-AF65-F5344CB8AC3E}">
        <p14:creationId xmlns:p14="http://schemas.microsoft.com/office/powerpoint/2010/main" val="7881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i="1" dirty="0"/>
              <a:t>	</a:t>
            </a:r>
            <a:r>
              <a:rPr lang="en-US" sz="2400" dirty="0"/>
              <a:t>And here is God’s reply: “</a:t>
            </a:r>
            <a:r>
              <a:rPr lang="en-US" sz="2400" b="1" i="1" baseline="30000" dirty="0"/>
              <a:t>14</a:t>
            </a:r>
            <a:r>
              <a:rPr lang="en-US" sz="2400" i="1" dirty="0"/>
              <a:t> God said to Moses, “I AM WHO I AM.” And he said, “Say this to the people of Israel, ‘I AM has sent me to you.’” </a:t>
            </a:r>
            <a:endParaRPr lang="en-US" sz="2400" i="1" dirty="0" smtClean="0"/>
          </a:p>
          <a:p>
            <a:r>
              <a:rPr lang="en-US" sz="2400" i="1" dirty="0"/>
              <a:t>	</a:t>
            </a:r>
            <a:r>
              <a:rPr lang="en-US" sz="2400" dirty="0" smtClean="0"/>
              <a:t>The </a:t>
            </a:r>
            <a:r>
              <a:rPr lang="en-US" sz="2400" dirty="0"/>
              <a:t>Hebrew translated “I AM” is “Yahweh,” the covenant name for God. </a:t>
            </a:r>
            <a:endParaRPr lang="en-US" sz="2400" dirty="0" smtClean="0"/>
          </a:p>
          <a:p>
            <a:r>
              <a:rPr lang="en-US" sz="2400" dirty="0"/>
              <a:t>	</a:t>
            </a:r>
            <a:r>
              <a:rPr lang="en-US" sz="2400" dirty="0" smtClean="0"/>
              <a:t>“</a:t>
            </a:r>
            <a:r>
              <a:rPr lang="en-US" sz="2400" b="1" i="1" baseline="30000" dirty="0"/>
              <a:t>15</a:t>
            </a:r>
            <a:r>
              <a:rPr lang="en-US" sz="2400" i="1" dirty="0"/>
              <a:t> God also said to Moses, “Say this to the people of Israel, ‘The LORD, the God of your fathers, the God of Abraham, the God of Isaac, and the God of Jacob, has sent me to you.’ This is my name forever, and thus I am to be remembered throughout all generations.”</a:t>
            </a:r>
            <a:endParaRPr lang="en-US" sz="2400" dirty="0"/>
          </a:p>
        </p:txBody>
      </p:sp>
    </p:spTree>
    <p:extLst>
      <p:ext uri="{BB962C8B-B14F-4D97-AF65-F5344CB8AC3E}">
        <p14:creationId xmlns:p14="http://schemas.microsoft.com/office/powerpoint/2010/main" val="361888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INTRODUCTION</a:t>
            </a:r>
            <a:endParaRPr lang="en-US" sz="2400" dirty="0"/>
          </a:p>
          <a:p>
            <a:r>
              <a:rPr lang="en-US" sz="2400" dirty="0"/>
              <a:t> </a:t>
            </a:r>
            <a:endParaRPr lang="en-US" sz="2400" dirty="0" smtClean="0"/>
          </a:p>
          <a:p>
            <a:r>
              <a:rPr lang="en-US" sz="2400" dirty="0"/>
              <a:t>	Many years ago I went to see my dentist (not my current dentist) for a routine appointment. My dentist was a Christian, so we often discussed theology. </a:t>
            </a:r>
            <a:endParaRPr lang="en-US" sz="2400" dirty="0" smtClean="0"/>
          </a:p>
          <a:p>
            <a:r>
              <a:rPr lang="en-US" sz="2400" dirty="0"/>
              <a:t>	</a:t>
            </a:r>
            <a:r>
              <a:rPr lang="en-US" sz="2400" dirty="0" smtClean="0"/>
              <a:t>It </a:t>
            </a:r>
            <a:r>
              <a:rPr lang="en-US" sz="2400" dirty="0"/>
              <a:t>seemed a little unfair. He would come in, examine my teeth for five minutes. And then for the next ten minutes I would answer his questions on theology. And at the end, </a:t>
            </a:r>
            <a:r>
              <a:rPr lang="en-US" sz="2400" b="1" i="1" dirty="0"/>
              <a:t>he</a:t>
            </a:r>
            <a:r>
              <a:rPr lang="en-US" sz="2400" dirty="0"/>
              <a:t> gave </a:t>
            </a:r>
            <a:r>
              <a:rPr lang="en-US" sz="2400" b="1" i="1" dirty="0"/>
              <a:t>me</a:t>
            </a:r>
            <a:r>
              <a:rPr lang="en-US" sz="2400" dirty="0"/>
              <a:t> the bill and not the other way around!</a:t>
            </a:r>
          </a:p>
          <a:p>
            <a:r>
              <a:rPr lang="en-US" sz="2400" dirty="0"/>
              <a:t>	That day we were discussing various TV preachers. And the topic was magic religion. I had been reading about it in a book called </a:t>
            </a:r>
            <a:r>
              <a:rPr lang="en-US" sz="2400" i="1" dirty="0"/>
              <a:t>Power Religion.</a:t>
            </a:r>
            <a:r>
              <a:rPr lang="en-US" sz="2400" dirty="0"/>
              <a:t> And I explained that some TV preachers followed a philosophy called “New Thought,” a mystical teaching quite distinct from historic Christianity. </a:t>
            </a:r>
            <a:endParaRPr lang="en-US" sz="2400" dirty="0" smtClean="0"/>
          </a:p>
          <a:p>
            <a:r>
              <a:rPr lang="en-US" sz="2400" dirty="0"/>
              <a:t>	</a:t>
            </a:r>
            <a:r>
              <a:rPr lang="en-US" sz="2400" dirty="0" smtClean="0"/>
              <a:t>One </a:t>
            </a:r>
            <a:r>
              <a:rPr lang="en-US" sz="2400" dirty="0"/>
              <a:t>of its tenets </a:t>
            </a:r>
            <a:r>
              <a:rPr lang="en-US" sz="2400" dirty="0"/>
              <a:t>i</a:t>
            </a:r>
            <a:r>
              <a:rPr lang="en-US" sz="2400" dirty="0" smtClean="0"/>
              <a:t>s </a:t>
            </a:r>
            <a:r>
              <a:rPr lang="en-US" sz="2400" dirty="0"/>
              <a:t>the belief in “mind over matter,” the idea that our thoughts or words could change our circumstances into something we preferred. </a:t>
            </a:r>
            <a:endParaRPr lang="en-US" sz="2400" dirty="0"/>
          </a:p>
        </p:txBody>
      </p:sp>
    </p:spTree>
    <p:extLst>
      <p:ext uri="{BB962C8B-B14F-4D97-AF65-F5344CB8AC3E}">
        <p14:creationId xmlns:p14="http://schemas.microsoft.com/office/powerpoint/2010/main" val="3440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What does the name of God, “I </a:t>
            </a:r>
            <a:r>
              <a:rPr lang="en-US" sz="2400" dirty="0" smtClean="0"/>
              <a:t>AM,” </a:t>
            </a:r>
            <a:r>
              <a:rPr lang="en-US" sz="2400" dirty="0"/>
              <a:t>mean? </a:t>
            </a:r>
            <a:endParaRPr lang="en-US" sz="2400" dirty="0" smtClean="0"/>
          </a:p>
          <a:p>
            <a:r>
              <a:rPr lang="en-US" sz="2400" dirty="0"/>
              <a:t>	</a:t>
            </a:r>
            <a:r>
              <a:rPr lang="en-US" sz="2400" dirty="0" smtClean="0"/>
              <a:t>Bible </a:t>
            </a:r>
            <a:r>
              <a:rPr lang="en-US" sz="2400" dirty="0"/>
              <a:t>scholars are somewhat divided, but most agree that “I AM” refers to God’s absolutely unique “self-existence,” his “</a:t>
            </a:r>
            <a:r>
              <a:rPr lang="en-US" sz="2400" i="1" dirty="0"/>
              <a:t>a </a:t>
            </a:r>
            <a:r>
              <a:rPr lang="en-US" sz="2400" i="1" dirty="0" err="1"/>
              <a:t>seity</a:t>
            </a:r>
            <a:r>
              <a:rPr lang="en-US" sz="2400" i="1" dirty="0"/>
              <a:t>.”</a:t>
            </a:r>
            <a:r>
              <a:rPr lang="en-US" sz="2400" dirty="0"/>
              <a:t> God alone exists eternally and independently of himself. </a:t>
            </a:r>
            <a:endParaRPr lang="en-US" sz="2400" dirty="0" smtClean="0"/>
          </a:p>
          <a:p>
            <a:r>
              <a:rPr lang="en-US" sz="2400" dirty="0"/>
              <a:t>	</a:t>
            </a:r>
            <a:r>
              <a:rPr lang="en-US" sz="2400" dirty="0" smtClean="0"/>
              <a:t>All </a:t>
            </a:r>
            <a:r>
              <a:rPr lang="en-US" sz="2400" dirty="0"/>
              <a:t>others merely borrow existence (and life, if they are alive) from God. It is the very highest claim of exclusivity. All other beings only derive their being from the LORD, from the “I AM.” All other “gods” are mere creatures who exist, if they exist, because the self-existent One has called them into being and can unmake them at any time. </a:t>
            </a:r>
            <a:endParaRPr lang="en-US" sz="2400" dirty="0" smtClean="0"/>
          </a:p>
          <a:p>
            <a:r>
              <a:rPr lang="en-US" sz="2400" dirty="0"/>
              <a:t>	</a:t>
            </a:r>
            <a:r>
              <a:rPr lang="en-US" sz="2400" dirty="0" smtClean="0"/>
              <a:t>The </a:t>
            </a:r>
            <a:r>
              <a:rPr lang="en-US" sz="2400" dirty="0"/>
              <a:t>Bible tells us that even Satan must appear before the LORD and ask permission to do his evil works. As Martin Luther observed, “The devil is God’s devil.” </a:t>
            </a:r>
          </a:p>
        </p:txBody>
      </p:sp>
    </p:spTree>
    <p:extLst>
      <p:ext uri="{BB962C8B-B14F-4D97-AF65-F5344CB8AC3E}">
        <p14:creationId xmlns:p14="http://schemas.microsoft.com/office/powerpoint/2010/main" val="299387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Why do you exist? You did not create yourself, and yet there was a time when you did not exist. </a:t>
            </a:r>
            <a:r>
              <a:rPr lang="en-US" sz="2400" dirty="0" smtClean="0"/>
              <a:t>You were created by God. </a:t>
            </a:r>
          </a:p>
          <a:p>
            <a:r>
              <a:rPr lang="en-US" sz="2400" dirty="0"/>
              <a:t>	</a:t>
            </a:r>
            <a:r>
              <a:rPr lang="en-US" sz="2400" dirty="0" smtClean="0"/>
              <a:t>In </a:t>
            </a:r>
            <a:r>
              <a:rPr lang="en-US" sz="2400" dirty="0"/>
              <a:t>fact, you have no being, no existence apart from the “I AM.” So in all of your thoughts and deliberations, you must always consider your existence and purpose in light of and in reference to your self-existent Creator. God alone is independent, all else is absolutely dependent on him. </a:t>
            </a:r>
          </a:p>
          <a:p>
            <a:r>
              <a:rPr lang="en-US" sz="2400" dirty="0"/>
              <a:t>	Why are you alive? You have no life in yourself. All of your life, every second of it, is borrowed, a gift. </a:t>
            </a:r>
            <a:endParaRPr lang="en-US" sz="2400" dirty="0" smtClean="0"/>
          </a:p>
          <a:p>
            <a:r>
              <a:rPr lang="en-US" sz="2400" dirty="0"/>
              <a:t>	</a:t>
            </a:r>
            <a:r>
              <a:rPr lang="en-US" sz="2400" dirty="0" smtClean="0"/>
              <a:t>Every </a:t>
            </a:r>
            <a:r>
              <a:rPr lang="en-US" sz="2400" dirty="0"/>
              <a:t>aspect of your life, thoughts, feelings, motives, and actions, all must be considered in relation to God. </a:t>
            </a:r>
          </a:p>
        </p:txBody>
      </p:sp>
    </p:spTree>
    <p:extLst>
      <p:ext uri="{BB962C8B-B14F-4D97-AF65-F5344CB8AC3E}">
        <p14:creationId xmlns:p14="http://schemas.microsoft.com/office/powerpoint/2010/main" val="38265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This makes our first parents’ bid for independence so absurd and irrational. Some have compared it to a Marionette puppet that somehow managed to cut its own strings and then, forever, laid in a useless, impotent heap. </a:t>
            </a:r>
          </a:p>
          <a:p>
            <a:r>
              <a:rPr lang="en-US" sz="2400" dirty="0"/>
              <a:t>	The LORD, Yahweh, I AM is his name. He alone is the self-existent one, as he has revealed himself, and we must know him as he is.</a:t>
            </a:r>
          </a:p>
        </p:txBody>
      </p:sp>
      <p:pic>
        <p:nvPicPr>
          <p:cNvPr id="3" name="Picture 2"/>
          <p:cNvPicPr>
            <a:picLocks noChangeAspect="1"/>
          </p:cNvPicPr>
          <p:nvPr/>
        </p:nvPicPr>
        <p:blipFill>
          <a:blip r:embed="rId3"/>
          <a:stretch>
            <a:fillRect/>
          </a:stretch>
        </p:blipFill>
        <p:spPr>
          <a:xfrm>
            <a:off x="3716639" y="3569010"/>
            <a:ext cx="4763014" cy="3169569"/>
          </a:xfrm>
          <a:prstGeom prst="rect">
            <a:avLst/>
          </a:prstGeom>
        </p:spPr>
      </p:pic>
    </p:spTree>
    <p:extLst>
      <p:ext uri="{BB962C8B-B14F-4D97-AF65-F5344CB8AC3E}">
        <p14:creationId xmlns:p14="http://schemas.microsoft.com/office/powerpoint/2010/main" val="22396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This covenant name for God, Yahweh, “I AM,” was held in the highest reverence by the Jews. In the first commandment, “</a:t>
            </a:r>
            <a:r>
              <a:rPr lang="en-US" sz="2400" i="1" dirty="0"/>
              <a:t>You shall have no other gods before me,</a:t>
            </a:r>
            <a:r>
              <a:rPr lang="en-US" sz="2400" dirty="0"/>
              <a:t>” the “me” was Yahweh. </a:t>
            </a:r>
            <a:endParaRPr lang="en-US" sz="2400" dirty="0" smtClean="0"/>
          </a:p>
          <a:p>
            <a:r>
              <a:rPr lang="en-US" sz="2400" dirty="0"/>
              <a:t>	</a:t>
            </a:r>
            <a:r>
              <a:rPr lang="en-US" sz="2400" dirty="0" smtClean="0"/>
              <a:t>Most </a:t>
            </a:r>
            <a:r>
              <a:rPr lang="en-US" sz="2400" dirty="0"/>
              <a:t>English versions translate this name of God as “LORD,” with all capital letters. </a:t>
            </a:r>
            <a:endParaRPr lang="en-US" sz="2400" dirty="0" smtClean="0"/>
          </a:p>
          <a:p>
            <a:r>
              <a:rPr lang="en-US" sz="2400" dirty="0"/>
              <a:t>	</a:t>
            </a:r>
            <a:r>
              <a:rPr lang="en-US" sz="2400" dirty="0" smtClean="0"/>
              <a:t>So </a:t>
            </a:r>
            <a:r>
              <a:rPr lang="en-US" sz="2400" dirty="0"/>
              <a:t>in the Old Testament, when you see LORD you know that the term that lies behind it is the sacred, covenant name of God, Yahweh, I AM.</a:t>
            </a:r>
          </a:p>
        </p:txBody>
      </p:sp>
    </p:spTree>
    <p:extLst>
      <p:ext uri="{BB962C8B-B14F-4D97-AF65-F5344CB8AC3E}">
        <p14:creationId xmlns:p14="http://schemas.microsoft.com/office/powerpoint/2010/main" val="2394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And God gave another commandment, the third commandment that deals specifically with the absolute respect and reverence we must have for this name of the LORD, Yahweh. </a:t>
            </a:r>
            <a:r>
              <a:rPr lang="en-US" sz="2400" i="1" dirty="0"/>
              <a:t>“You shall not take the name of the LORD your God in vain, for the LORD will not hold him guiltless who takes his name in vain.”</a:t>
            </a:r>
            <a:r>
              <a:rPr lang="en-US" sz="2400" dirty="0"/>
              <a:t> </a:t>
            </a:r>
            <a:endParaRPr lang="en-US" sz="2400" dirty="0" smtClean="0"/>
          </a:p>
          <a:p>
            <a:r>
              <a:rPr lang="en-US" sz="2400" dirty="0"/>
              <a:t>	</a:t>
            </a:r>
            <a:r>
              <a:rPr lang="en-US" sz="2400" dirty="0" smtClean="0"/>
              <a:t>“</a:t>
            </a:r>
            <a:r>
              <a:rPr lang="en-US" sz="2400" dirty="0"/>
              <a:t>LORD” there is in all caps, so it is the covenant name of God, Yahweh or I AM. </a:t>
            </a:r>
          </a:p>
          <a:p>
            <a:r>
              <a:rPr lang="en-US" sz="2400" dirty="0"/>
              <a:t>	</a:t>
            </a:r>
            <a:r>
              <a:rPr lang="en-US" sz="2400" dirty="0" smtClean="0"/>
              <a:t>The </a:t>
            </a:r>
            <a:r>
              <a:rPr lang="en-US" sz="2400" dirty="0"/>
              <a:t>Jews greatly feared the name of God. When Jewish scribes making copies of the Scriptures came to the sacred name of Yahweh in the text, they would rise, rinse their hands from any impurity, and only then write the Name. </a:t>
            </a:r>
            <a:endParaRPr lang="en-US" sz="2400" dirty="0" smtClean="0"/>
          </a:p>
          <a:p>
            <a:r>
              <a:rPr lang="en-US" sz="2400" dirty="0"/>
              <a:t>	</a:t>
            </a:r>
            <a:r>
              <a:rPr lang="en-US" sz="2400" dirty="0" smtClean="0"/>
              <a:t>Jews </a:t>
            </a:r>
            <a:r>
              <a:rPr lang="en-US" sz="2400" dirty="0"/>
              <a:t>were also reluctant to allow any scrap of paper to fall to the ground lest it contain the sacred Name and so would defile the Name. </a:t>
            </a:r>
          </a:p>
        </p:txBody>
      </p:sp>
    </p:spTree>
    <p:extLst>
      <p:ext uri="{BB962C8B-B14F-4D97-AF65-F5344CB8AC3E}">
        <p14:creationId xmlns:p14="http://schemas.microsoft.com/office/powerpoint/2010/main" val="31083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And this is what makes Osteen’s use of the title “I Am” in his book so disturbing. </a:t>
            </a:r>
            <a:endParaRPr lang="en-US" sz="2400" dirty="0" smtClean="0"/>
          </a:p>
          <a:p>
            <a:r>
              <a:rPr lang="en-US" sz="2400" dirty="0"/>
              <a:t>	</a:t>
            </a:r>
            <a:r>
              <a:rPr lang="en-US" sz="2400" dirty="0" smtClean="0"/>
              <a:t>I </a:t>
            </a:r>
            <a:r>
              <a:rPr lang="en-US" sz="2400" dirty="0"/>
              <a:t>was hoping that here in this book at last he would come around to talking about God instead of how wonderful </a:t>
            </a:r>
            <a:r>
              <a:rPr lang="en-US" sz="2400" b="1" i="1" dirty="0"/>
              <a:t>you</a:t>
            </a:r>
            <a:r>
              <a:rPr lang="en-US" sz="2400" dirty="0"/>
              <a:t> are. </a:t>
            </a:r>
            <a:endParaRPr lang="en-US" sz="2400" dirty="0" smtClean="0"/>
          </a:p>
          <a:p>
            <a:r>
              <a:rPr lang="en-US" sz="2400" dirty="0"/>
              <a:t>	</a:t>
            </a:r>
            <a:r>
              <a:rPr lang="en-US" sz="2400" dirty="0" smtClean="0"/>
              <a:t>But </a:t>
            </a:r>
            <a:r>
              <a:rPr lang="en-US" sz="2400" dirty="0"/>
              <a:t>by “the power of I am,” Osteen is referring to the power you have by declaring who you are. It’s just another expression of “positive confession.” </a:t>
            </a:r>
          </a:p>
          <a:p>
            <a:r>
              <a:rPr lang="en-US" sz="2400" dirty="0"/>
              <a:t>	In Osteen’s view, YOU </a:t>
            </a:r>
            <a:r>
              <a:rPr lang="en-US" sz="2400" dirty="0" smtClean="0"/>
              <a:t>YOURSELF ARE </a:t>
            </a:r>
            <a:r>
              <a:rPr lang="en-US" sz="2400" dirty="0"/>
              <a:t>THE “I AM!” </a:t>
            </a:r>
            <a:endParaRPr lang="en-US" sz="2400" dirty="0" smtClean="0"/>
          </a:p>
          <a:p>
            <a:r>
              <a:rPr lang="en-US" sz="2400" dirty="0"/>
              <a:t>	</a:t>
            </a:r>
            <a:r>
              <a:rPr lang="en-US" sz="2400" dirty="0" smtClean="0"/>
              <a:t>I </a:t>
            </a:r>
            <a:r>
              <a:rPr lang="en-US" sz="2400" dirty="0"/>
              <a:t>cannot recall seeing anything more blasphemous in my lifetime! Atheists declare that the I AM is not anything, nonexistent, and that is bad enough. </a:t>
            </a:r>
            <a:endParaRPr lang="en-US" sz="2400" dirty="0" smtClean="0"/>
          </a:p>
          <a:p>
            <a:r>
              <a:rPr lang="en-US" sz="2400" dirty="0"/>
              <a:t>	</a:t>
            </a:r>
            <a:r>
              <a:rPr lang="en-US" sz="2400" dirty="0" smtClean="0"/>
              <a:t>But </a:t>
            </a:r>
            <a:r>
              <a:rPr lang="en-US" sz="2400" dirty="0"/>
              <a:t>when Osteen declares that the I AM is you, this is incomparably worse. To take up the sacred name of Yahweh, I AM, and declare that you are the self-existent one is the most offensive wickedness I can imagine, a most Satanic message. </a:t>
            </a:r>
          </a:p>
        </p:txBody>
      </p:sp>
    </p:spTree>
    <p:extLst>
      <p:ext uri="{BB962C8B-B14F-4D97-AF65-F5344CB8AC3E}">
        <p14:creationId xmlns:p14="http://schemas.microsoft.com/office/powerpoint/2010/main" val="13820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Let me give you just a taste of his sacrilege: </a:t>
            </a:r>
            <a:endParaRPr lang="en-US" sz="2400" dirty="0" smtClean="0"/>
          </a:p>
          <a:p>
            <a:r>
              <a:rPr lang="en-US" sz="2400" dirty="0"/>
              <a:t>	</a:t>
            </a:r>
            <a:r>
              <a:rPr lang="en-US" sz="2400" dirty="0" smtClean="0"/>
              <a:t>“</a:t>
            </a:r>
            <a:r>
              <a:rPr lang="en-US" sz="2400" dirty="0"/>
              <a:t>What kind of ‘I </a:t>
            </a:r>
            <a:r>
              <a:rPr lang="en-US" sz="2400" dirty="0" err="1"/>
              <a:t>am’s</a:t>
            </a:r>
            <a:r>
              <a:rPr lang="en-US" sz="2400" dirty="0"/>
              <a:t> are coming out of your mouth? ‘I am victorious. I am blessed. I am talented. I am anointed.’ When you have the right ‘I </a:t>
            </a:r>
            <a:r>
              <a:rPr lang="en-US" sz="2400" dirty="0" err="1"/>
              <a:t>am’s</a:t>
            </a:r>
            <a:r>
              <a:rPr lang="en-US" sz="2400" dirty="0"/>
              <a:t>,’ you’re inviting the goodness of God. Maybe if you would just change the ‘I am,’ you would rise to a new level. Words have creative power. They can be very helpful, like electricity. Used the right way, electricity powers lights, air-conditioning, and all kinds of good things.</a:t>
            </a:r>
          </a:p>
        </p:txBody>
      </p:sp>
    </p:spTree>
    <p:extLst>
      <p:ext uri="{BB962C8B-B14F-4D97-AF65-F5344CB8AC3E}">
        <p14:creationId xmlns:p14="http://schemas.microsoft.com/office/powerpoint/2010/main" val="421452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“But electricity used the wrong way can be very dangerous. It can harm you, even kill you. It’s the same way with our words. Proverbs 18:21 says, ‘Life and death are in the power of the tongue.’ It’s up to you to choose what follows the ‘I am.’ My encouragement is to never say negative things about yourself.”</a:t>
            </a:r>
          </a:p>
        </p:txBody>
      </p:sp>
    </p:spTree>
    <p:extLst>
      <p:ext uri="{BB962C8B-B14F-4D97-AF65-F5344CB8AC3E}">
        <p14:creationId xmlns:p14="http://schemas.microsoft.com/office/powerpoint/2010/main" val="2543382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And here’s a little more Scripture-twisting from down the page: </a:t>
            </a:r>
            <a:endParaRPr lang="en-US" sz="2400" dirty="0" smtClean="0"/>
          </a:p>
          <a:p>
            <a:r>
              <a:rPr lang="en-US" sz="2400" dirty="0"/>
              <a:t>	</a:t>
            </a:r>
            <a:r>
              <a:rPr lang="en-US" sz="2400" dirty="0" smtClean="0"/>
              <a:t>“</a:t>
            </a:r>
            <a:r>
              <a:rPr lang="en-US" sz="2400" dirty="0"/>
              <a:t>The Scripture says, ‘Let the weak say, “I am strong.”’—not the opposite, ‘I am so tired. I am so run-down.’ That’s calling in the wrong things.</a:t>
            </a:r>
          </a:p>
          <a:p>
            <a:r>
              <a:rPr lang="en-US" sz="2400" dirty="0"/>
              <a:t>	“Let the poor say, ‘I am well off’—not ‘I am broke. I am so in debt.’</a:t>
            </a:r>
          </a:p>
          <a:p>
            <a:r>
              <a:rPr lang="en-US" sz="2400" dirty="0"/>
              <a:t>	“Let the sick say, ‘I am healthy. I am improving. I am getting better and better.’” </a:t>
            </a:r>
            <a:r>
              <a:rPr lang="en-US" dirty="0"/>
              <a:t>(p. 7-8</a:t>
            </a:r>
            <a:r>
              <a:rPr lang="en-US" dirty="0" smtClean="0"/>
              <a:t>)</a:t>
            </a:r>
            <a:endParaRPr lang="en-US" dirty="0"/>
          </a:p>
        </p:txBody>
      </p:sp>
    </p:spTree>
    <p:extLst>
      <p:ext uri="{BB962C8B-B14F-4D97-AF65-F5344CB8AC3E}">
        <p14:creationId xmlns:p14="http://schemas.microsoft.com/office/powerpoint/2010/main" val="19757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0855" y="17852"/>
            <a:ext cx="4514247" cy="6798137"/>
          </a:xfrm>
          <a:prstGeom prst="rect">
            <a:avLst/>
          </a:prstGeom>
        </p:spPr>
      </p:pic>
    </p:spTree>
    <p:extLst>
      <p:ext uri="{BB962C8B-B14F-4D97-AF65-F5344CB8AC3E}">
        <p14:creationId xmlns:p14="http://schemas.microsoft.com/office/powerpoint/2010/main" val="4192166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The TV preacher, Robert Schuller, for example, following his guiding star, Norman Vincent Peale (a New Thought proponent), taught that we could change our circumstances through “possibility thinking” (appropriating Peale’s “positive thinking”). </a:t>
            </a:r>
            <a:endParaRPr lang="en-US" sz="2400" dirty="0" smtClean="0"/>
          </a:p>
          <a:p>
            <a:r>
              <a:rPr lang="en-US" sz="2400" dirty="0"/>
              <a:t>	</a:t>
            </a:r>
            <a:endParaRPr lang="en-US" sz="2400" dirty="0"/>
          </a:p>
        </p:txBody>
      </p:sp>
    </p:spTree>
    <p:extLst>
      <p:ext uri="{BB962C8B-B14F-4D97-AF65-F5344CB8AC3E}">
        <p14:creationId xmlns:p14="http://schemas.microsoft.com/office/powerpoint/2010/main" val="26465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“THE POWER OF I AM”</a:t>
            </a:r>
            <a:endParaRPr lang="en-US" sz="2400" dirty="0"/>
          </a:p>
          <a:p>
            <a:r>
              <a:rPr lang="en-US" sz="2400" dirty="0"/>
              <a:t> </a:t>
            </a:r>
          </a:p>
          <a:p>
            <a:r>
              <a:rPr lang="en-US" sz="2400" dirty="0"/>
              <a:t>	There it is: the unvarnished temptation of the health and wealth, mind over matter, name it and claim it, prosperity gospel message. “You need to take charge. Just </a:t>
            </a:r>
            <a:r>
              <a:rPr lang="en-US" sz="2400" dirty="0" smtClean="0"/>
              <a:t>as </a:t>
            </a:r>
            <a:r>
              <a:rPr lang="en-US" sz="2400" dirty="0"/>
              <a:t>the God did in the beginning, </a:t>
            </a:r>
            <a:r>
              <a:rPr lang="en-US" sz="2400" dirty="0" smtClean="0"/>
              <a:t>so you </a:t>
            </a:r>
            <a:r>
              <a:rPr lang="en-US" sz="2400" dirty="0"/>
              <a:t>can use your positive confession to tap into the power of the Word and create good things for your own life. May the force be with you!” </a:t>
            </a:r>
            <a:endParaRPr lang="en-US" sz="2400" dirty="0" smtClean="0"/>
          </a:p>
          <a:p>
            <a:r>
              <a:rPr lang="en-US" sz="2400" dirty="0"/>
              <a:t>	</a:t>
            </a:r>
            <a:r>
              <a:rPr lang="en-US" sz="2400" dirty="0" smtClean="0"/>
              <a:t>This </a:t>
            </a:r>
            <a:r>
              <a:rPr lang="en-US" sz="2400" dirty="0"/>
              <a:t>is magic religion masquerading as Christianity.</a:t>
            </a:r>
          </a:p>
        </p:txBody>
      </p:sp>
    </p:spTree>
    <p:extLst>
      <p:ext uri="{BB962C8B-B14F-4D97-AF65-F5344CB8AC3E}">
        <p14:creationId xmlns:p14="http://schemas.microsoft.com/office/powerpoint/2010/main" val="24646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ASSUMPTIONS </a:t>
            </a:r>
            <a:r>
              <a:rPr lang="en-US" sz="2400" b="1" dirty="0"/>
              <a:t>OF FALSE RELIGION</a:t>
            </a:r>
            <a:endParaRPr lang="en-US" sz="2400" dirty="0"/>
          </a:p>
          <a:p>
            <a:r>
              <a:rPr lang="en-US" sz="2400" dirty="0"/>
              <a:t> </a:t>
            </a:r>
          </a:p>
          <a:p>
            <a:r>
              <a:rPr lang="en-US" sz="2400" dirty="0"/>
              <a:t>	This isn’t just silly. And it isn’t just distracting. This is blasphemy, damnable heresy, a satanic message from the depths of hell. “You shall be like God.” God declares, “I AM.” And the prosperity teacher says, that we also should say, “I am!” Just keep telling yourself over and over, “I am, I am, I am.” </a:t>
            </a:r>
          </a:p>
          <a:p>
            <a:r>
              <a:rPr lang="en-US" sz="2400" dirty="0"/>
              <a:t>	This is all heresy, blasphemy, and nonsense. So what explains the attraction? What’s the hook? Why do 40,000 attend his motivational speeches each weekend? Why do millions eagerly gobble up his books and tune into his teachings? </a:t>
            </a:r>
            <a:endParaRPr lang="en-US" sz="2400" dirty="0" smtClean="0"/>
          </a:p>
          <a:p>
            <a:r>
              <a:rPr lang="en-US" sz="2400" dirty="0"/>
              <a:t>	</a:t>
            </a:r>
            <a:r>
              <a:rPr lang="en-US" sz="2400" dirty="0" smtClean="0"/>
              <a:t>In </a:t>
            </a:r>
            <a:r>
              <a:rPr lang="en-US" sz="2400" dirty="0"/>
              <a:t>the end, it must be the lust for power. It is the false promise that the secrets he and the other prosperity teachers reveal will enable you to take authority over your unwanted circumstances. </a:t>
            </a:r>
          </a:p>
        </p:txBody>
      </p:sp>
    </p:spTree>
    <p:extLst>
      <p:ext uri="{BB962C8B-B14F-4D97-AF65-F5344CB8AC3E}">
        <p14:creationId xmlns:p14="http://schemas.microsoft.com/office/powerpoint/2010/main" val="30733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ASSUMPTIONS</a:t>
            </a:r>
            <a:r>
              <a:rPr lang="en-US" sz="2400" b="1" dirty="0" smtClean="0"/>
              <a:t> </a:t>
            </a:r>
            <a:r>
              <a:rPr lang="en-US" sz="2400" b="1" dirty="0"/>
              <a:t>OF FALSE RELIGION</a:t>
            </a:r>
            <a:endParaRPr lang="en-US" sz="2400" dirty="0"/>
          </a:p>
          <a:p>
            <a:r>
              <a:rPr lang="en-US" sz="2400" dirty="0"/>
              <a:t> </a:t>
            </a:r>
          </a:p>
          <a:p>
            <a:r>
              <a:rPr lang="en-US" sz="2400" dirty="0"/>
              <a:t>	Here are some of the unbiblical lies that </a:t>
            </a:r>
            <a:r>
              <a:rPr lang="en-US" sz="2400" dirty="0" smtClean="0"/>
              <a:t>undergird </a:t>
            </a:r>
            <a:r>
              <a:rPr lang="en-US" sz="2400" dirty="0"/>
              <a:t>this false teaching. </a:t>
            </a:r>
            <a:endParaRPr lang="en-US" sz="2400" dirty="0" smtClean="0"/>
          </a:p>
          <a:p>
            <a:endParaRPr lang="en-US" sz="2400" dirty="0"/>
          </a:p>
          <a:p>
            <a:r>
              <a:rPr lang="en-US" sz="2400" dirty="0"/>
              <a:t>	1. “God” is impersonal, a force, or at best, a life-coach/personal assistant. </a:t>
            </a:r>
          </a:p>
          <a:p>
            <a:r>
              <a:rPr lang="en-US" sz="2400" dirty="0"/>
              <a:t>	2. The problem is not moral, you are a good person. The problem is metaphysical. You just haven’t learned the secrets or mastered the techniques or worked up enough faith. </a:t>
            </a:r>
          </a:p>
          <a:p>
            <a:r>
              <a:rPr lang="en-US" sz="2400" dirty="0"/>
              <a:t>	3. Heaven is not future, but now: you just need to claim it by faith. </a:t>
            </a:r>
          </a:p>
          <a:p>
            <a:r>
              <a:rPr lang="en-US" sz="2400" dirty="0"/>
              <a:t>	4. “God” is most interested in </a:t>
            </a:r>
            <a:r>
              <a:rPr lang="en-US" sz="2400" dirty="0" smtClean="0"/>
              <a:t>your </a:t>
            </a:r>
            <a:r>
              <a:rPr lang="en-US" sz="2400" dirty="0"/>
              <a:t>happiness. </a:t>
            </a:r>
          </a:p>
          <a:p>
            <a:r>
              <a:rPr lang="en-US" sz="2400" dirty="0"/>
              <a:t>	5. Suffering is always negative and unhelpful, something Jesus endured for us so that we would not have to undergo </a:t>
            </a:r>
            <a:r>
              <a:rPr lang="en-US" sz="2400" dirty="0" smtClean="0"/>
              <a:t>any suffering</a:t>
            </a:r>
            <a:r>
              <a:rPr lang="en-US" sz="2400" dirty="0"/>
              <a:t> </a:t>
            </a:r>
            <a:r>
              <a:rPr lang="en-US" sz="2400" dirty="0" smtClean="0"/>
              <a:t>or adversity whatsoever. </a:t>
            </a:r>
            <a:endParaRPr lang="en-US" sz="2400" dirty="0"/>
          </a:p>
        </p:txBody>
      </p:sp>
    </p:spTree>
    <p:extLst>
      <p:ext uri="{BB962C8B-B14F-4D97-AF65-F5344CB8AC3E}">
        <p14:creationId xmlns:p14="http://schemas.microsoft.com/office/powerpoint/2010/main" val="10509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8939" y="-899671"/>
            <a:ext cx="7449953" cy="9303176"/>
          </a:xfrm>
          <a:prstGeom prst="rect">
            <a:avLst/>
          </a:prstGeom>
        </p:spPr>
      </p:pic>
    </p:spTree>
    <p:extLst>
      <p:ext uri="{BB962C8B-B14F-4D97-AF65-F5344CB8AC3E}">
        <p14:creationId xmlns:p14="http://schemas.microsoft.com/office/powerpoint/2010/main" val="695797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3207" y="0"/>
            <a:ext cx="15603100" cy="6858000"/>
          </a:xfrm>
          <a:prstGeom prst="rect">
            <a:avLst/>
          </a:prstGeom>
        </p:spPr>
      </p:pic>
    </p:spTree>
    <p:extLst>
      <p:ext uri="{BB962C8B-B14F-4D97-AF65-F5344CB8AC3E}">
        <p14:creationId xmlns:p14="http://schemas.microsoft.com/office/powerpoint/2010/main" val="807188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smtClean="0"/>
              <a:t>ASSUMPTIONS </a:t>
            </a:r>
            <a:r>
              <a:rPr lang="en-US" sz="2400" b="1" dirty="0"/>
              <a:t>OF FALSE RELIGION</a:t>
            </a:r>
            <a:endParaRPr lang="en-US" sz="2400" dirty="0"/>
          </a:p>
          <a:p>
            <a:r>
              <a:rPr lang="en-US" sz="2400" dirty="0"/>
              <a:t> </a:t>
            </a:r>
          </a:p>
          <a:p>
            <a:r>
              <a:rPr lang="en-US" sz="2400" dirty="0"/>
              <a:t>	This is </a:t>
            </a:r>
            <a:r>
              <a:rPr lang="en-US" sz="2400" b="1" i="1" dirty="0"/>
              <a:t>worldliness</a:t>
            </a:r>
            <a:r>
              <a:rPr lang="en-US" sz="2400" dirty="0"/>
              <a:t> on display. </a:t>
            </a:r>
            <a:endParaRPr lang="en-US" sz="2400" dirty="0" smtClean="0"/>
          </a:p>
          <a:p>
            <a:r>
              <a:rPr lang="en-US" sz="2400" dirty="0"/>
              <a:t>	</a:t>
            </a:r>
            <a:r>
              <a:rPr lang="en-US" sz="2400" dirty="0" smtClean="0"/>
              <a:t>These </a:t>
            </a:r>
            <a:r>
              <a:rPr lang="en-US" sz="2400" dirty="0"/>
              <a:t>prosperity teachers are promising to provide the very same things that rebellious sinners demand. </a:t>
            </a:r>
            <a:endParaRPr lang="en-US" sz="2400" dirty="0" smtClean="0"/>
          </a:p>
          <a:p>
            <a:r>
              <a:rPr lang="en-US" sz="2400" dirty="0"/>
              <a:t>	</a:t>
            </a:r>
            <a:r>
              <a:rPr lang="en-US" sz="2400" dirty="0" smtClean="0"/>
              <a:t>Against </a:t>
            </a:r>
            <a:r>
              <a:rPr lang="en-US" sz="2400" dirty="0"/>
              <a:t>all biblical evidence, they seem to assume that his is what God wants for us as well. </a:t>
            </a:r>
          </a:p>
        </p:txBody>
      </p:sp>
    </p:spTree>
    <p:extLst>
      <p:ext uri="{BB962C8B-B14F-4D97-AF65-F5344CB8AC3E}">
        <p14:creationId xmlns:p14="http://schemas.microsoft.com/office/powerpoint/2010/main" val="15523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FOUNDATIONS OF THE BIBLICAL FAITH</a:t>
            </a:r>
            <a:endParaRPr lang="en-US" sz="2400" dirty="0"/>
          </a:p>
          <a:p>
            <a:r>
              <a:rPr lang="en-US" sz="2400" dirty="0"/>
              <a:t> </a:t>
            </a:r>
          </a:p>
          <a:p>
            <a:r>
              <a:rPr lang="en-US" sz="2400" dirty="0"/>
              <a:t>	The biblical faith obviously says otherwise.</a:t>
            </a:r>
          </a:p>
          <a:p>
            <a:r>
              <a:rPr lang="en-US" sz="2400" dirty="0"/>
              <a:t> </a:t>
            </a:r>
          </a:p>
          <a:p>
            <a:r>
              <a:rPr lang="en-US" sz="2400" dirty="0"/>
              <a:t>	1. God is personal. It is deeply offensive to treat God as a mere force to be utilized or as our servant to do our bidding. It is the fundamental confusion of “means” and “end.” It is to use God as a mere means to achieve the end that we really want, which is clearly something other than God himself. </a:t>
            </a:r>
          </a:p>
          <a:p>
            <a:r>
              <a:rPr lang="en-US" sz="2400" dirty="0"/>
              <a:t>	2. The problem is moral, not metaphysical. Jesus did not come to teach us the secrets of success. Jesus came as the Lamb of God to bear the awful penalty for our sins. True healing, restoration of the image of God in us comes through faith in Christ and continual repentance from sin. </a:t>
            </a:r>
          </a:p>
        </p:txBody>
      </p:sp>
    </p:spTree>
    <p:extLst>
      <p:ext uri="{BB962C8B-B14F-4D97-AF65-F5344CB8AC3E}">
        <p14:creationId xmlns:p14="http://schemas.microsoft.com/office/powerpoint/2010/main" val="24127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FOUNDATIONS OF THE BIBLICAL FAITH</a:t>
            </a:r>
            <a:endParaRPr lang="en-US" sz="2400" dirty="0"/>
          </a:p>
          <a:p>
            <a:r>
              <a:rPr lang="en-US" sz="2400" dirty="0"/>
              <a:t> </a:t>
            </a:r>
          </a:p>
          <a:p>
            <a:r>
              <a:rPr lang="en-US" sz="2400" dirty="0"/>
              <a:t>	3. Heaven is mostly future. We have been given the divine down payment of the indwelling Holy Spirit, and we now taste a fraction of the joys to come, but the fullness awaits us. </a:t>
            </a:r>
            <a:endParaRPr lang="en-US" sz="2400" dirty="0" smtClean="0"/>
          </a:p>
          <a:p>
            <a:r>
              <a:rPr lang="en-US" sz="2400" dirty="0"/>
              <a:t>	</a:t>
            </a:r>
            <a:r>
              <a:rPr lang="en-US" sz="2400" dirty="0" smtClean="0"/>
              <a:t>If </a:t>
            </a:r>
            <a:r>
              <a:rPr lang="en-US" sz="2400" dirty="0"/>
              <a:t>heaven is now and if this life in this fallen world could be considered “your best life now” (Osteen, 2004) then heaven above will be supremely disappointing. </a:t>
            </a:r>
            <a:endParaRPr lang="en-US" sz="2400" dirty="0" smtClean="0"/>
          </a:p>
          <a:p>
            <a:r>
              <a:rPr lang="en-US" sz="2400" dirty="0"/>
              <a:t>	</a:t>
            </a:r>
            <a:r>
              <a:rPr lang="en-US" sz="2400" dirty="0" smtClean="0"/>
              <a:t>The </a:t>
            </a:r>
            <a:r>
              <a:rPr lang="en-US" sz="2400" dirty="0"/>
              <a:t>Word of Faith movement suffers from an “overly-realized eschatology.” They imagine that we can “name and claim” heaven on earth if we can only muster up sufficient </a:t>
            </a:r>
            <a:r>
              <a:rPr lang="en-US" sz="2400" dirty="0" smtClean="0"/>
              <a:t>faith and know the secret words. </a:t>
            </a:r>
            <a:endParaRPr lang="en-US" sz="2400" dirty="0"/>
          </a:p>
        </p:txBody>
      </p:sp>
    </p:spTree>
    <p:extLst>
      <p:ext uri="{BB962C8B-B14F-4D97-AF65-F5344CB8AC3E}">
        <p14:creationId xmlns:p14="http://schemas.microsoft.com/office/powerpoint/2010/main" val="31035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FOUNDATIONS OF THE BIBLICAL FAITH</a:t>
            </a:r>
            <a:endParaRPr lang="en-US" sz="2400" dirty="0"/>
          </a:p>
          <a:p>
            <a:r>
              <a:rPr lang="en-US" sz="2400" dirty="0"/>
              <a:t> </a:t>
            </a:r>
          </a:p>
          <a:p>
            <a:r>
              <a:rPr lang="en-US" sz="2400" dirty="0"/>
              <a:t>	4. God is most interested in our holiness. Christ’s death on the cross, his resurrection from the dead, and his gift of the Holy Spirit are expressly for our salvation, which includes both our justification and our sanctification. </a:t>
            </a:r>
            <a:endParaRPr lang="en-US" sz="2400" dirty="0" smtClean="0"/>
          </a:p>
          <a:p>
            <a:r>
              <a:rPr lang="en-US" sz="2400" dirty="0"/>
              <a:t>	</a:t>
            </a:r>
            <a:r>
              <a:rPr lang="en-US" sz="2400" dirty="0" smtClean="0"/>
              <a:t>By </a:t>
            </a:r>
            <a:r>
              <a:rPr lang="en-US" sz="2400" dirty="0"/>
              <a:t>focusing on happiness and ignoring or redefining holiness, the Word of Faith proponents make a critical error. Ultimately and even proximately there can be no lasting happiness without holiness. </a:t>
            </a:r>
          </a:p>
        </p:txBody>
      </p:sp>
    </p:spTree>
    <p:extLst>
      <p:ext uri="{BB962C8B-B14F-4D97-AF65-F5344CB8AC3E}">
        <p14:creationId xmlns:p14="http://schemas.microsoft.com/office/powerpoint/2010/main" val="19770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FOUNDATIONS OF THE BIBLICAL FAITH</a:t>
            </a:r>
            <a:endParaRPr lang="en-US" sz="2400" dirty="0"/>
          </a:p>
          <a:p>
            <a:r>
              <a:rPr lang="en-US" sz="2400" dirty="0"/>
              <a:t> </a:t>
            </a:r>
          </a:p>
          <a:p>
            <a:r>
              <a:rPr lang="en-US" sz="2400" dirty="0"/>
              <a:t>	5. God wisely uses suffering for our sanctification. </a:t>
            </a:r>
            <a:endParaRPr lang="en-US" sz="2400" dirty="0" smtClean="0"/>
          </a:p>
          <a:p>
            <a:r>
              <a:rPr lang="en-US" sz="2400" dirty="0"/>
              <a:t>	</a:t>
            </a:r>
            <a:r>
              <a:rPr lang="en-US" sz="2400" dirty="0" smtClean="0"/>
              <a:t>And </a:t>
            </a:r>
            <a:r>
              <a:rPr lang="en-US" sz="2400" dirty="0"/>
              <a:t>here we find the real drawing power of as well as the fatal flaw of the Word of Faith, prosperity teaching. </a:t>
            </a:r>
            <a:endParaRPr lang="en-US" sz="2400" dirty="0" smtClean="0"/>
          </a:p>
          <a:p>
            <a:r>
              <a:rPr lang="en-US" sz="2400" dirty="0"/>
              <a:t>	</a:t>
            </a:r>
            <a:r>
              <a:rPr lang="en-US" sz="2400" dirty="0" smtClean="0"/>
              <a:t>Like </a:t>
            </a:r>
            <a:r>
              <a:rPr lang="en-US" sz="2400" dirty="0"/>
              <a:t>many professing Christians today, the health and wealth charlatans have no place for suffering in the Christian life. </a:t>
            </a:r>
            <a:endParaRPr lang="en-US" sz="2400" dirty="0" smtClean="0"/>
          </a:p>
          <a:p>
            <a:r>
              <a:rPr lang="en-US" sz="2400" dirty="0"/>
              <a:t>	</a:t>
            </a:r>
            <a:r>
              <a:rPr lang="en-US" sz="2400" dirty="0" smtClean="0"/>
              <a:t>If </a:t>
            </a:r>
            <a:r>
              <a:rPr lang="en-US" sz="2400" dirty="0"/>
              <a:t>you are suffering in any way, if you have failed to make millions, to live in mansions, or to enjoy robust, vibrant health all the time, then something must have gone wrong. This is not how it should be. This cannot be “your best life </a:t>
            </a:r>
            <a:r>
              <a:rPr lang="en-US" sz="2400" dirty="0" smtClean="0"/>
              <a:t>now” (which God, of course, promises to all.) </a:t>
            </a:r>
            <a:endParaRPr lang="en-US" sz="2400" dirty="0"/>
          </a:p>
        </p:txBody>
      </p:sp>
    </p:spTree>
    <p:extLst>
      <p:ext uri="{BB962C8B-B14F-4D97-AF65-F5344CB8AC3E}">
        <p14:creationId xmlns:p14="http://schemas.microsoft.com/office/powerpoint/2010/main" val="30842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9983"/>
            <a:ext cx="5562392" cy="4242135"/>
          </a:xfrm>
          <a:prstGeom prst="rect">
            <a:avLst/>
          </a:prstGeom>
        </p:spPr>
      </p:pic>
      <p:pic>
        <p:nvPicPr>
          <p:cNvPr id="3" name="Picture 2"/>
          <p:cNvPicPr>
            <a:picLocks noChangeAspect="1"/>
          </p:cNvPicPr>
          <p:nvPr/>
        </p:nvPicPr>
        <p:blipFill>
          <a:blip r:embed="rId3"/>
          <a:stretch>
            <a:fillRect/>
          </a:stretch>
        </p:blipFill>
        <p:spPr>
          <a:xfrm>
            <a:off x="5871411" y="2742797"/>
            <a:ext cx="6320589" cy="4115204"/>
          </a:xfrm>
          <a:prstGeom prst="rect">
            <a:avLst/>
          </a:prstGeom>
        </p:spPr>
      </p:pic>
    </p:spTree>
    <p:extLst>
      <p:ext uri="{BB962C8B-B14F-4D97-AF65-F5344CB8AC3E}">
        <p14:creationId xmlns:p14="http://schemas.microsoft.com/office/powerpoint/2010/main" val="37414505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But think of the many positive purposes the Lord has designed for suffering! </a:t>
            </a:r>
          </a:p>
          <a:p>
            <a:r>
              <a:rPr lang="en-US" sz="2400" dirty="0"/>
              <a:t>	1. Suffering is his corrective discipline for sin. </a:t>
            </a:r>
          </a:p>
          <a:p>
            <a:r>
              <a:rPr lang="en-US" sz="2400" dirty="0"/>
              <a:t>	2. Suffering is God’s positive discipline for godliness. Even the sinless Lord Jesus gained positive discipline through suffering according to Hebrews 2:10: “</a:t>
            </a:r>
            <a:r>
              <a:rPr lang="en-US" sz="2400" i="1" dirty="0"/>
              <a:t>For it was fitting that he, for whom and by whom all things exist, in bringing many sons to glory, should make the founder of their salvation </a:t>
            </a:r>
            <a:r>
              <a:rPr lang="en-US" sz="2400" dirty="0"/>
              <a:t>(Jesus)</a:t>
            </a:r>
            <a:r>
              <a:rPr lang="en-US" sz="2400" i="1" dirty="0"/>
              <a:t> perfect through suffering.”</a:t>
            </a:r>
            <a:endParaRPr lang="en-US" sz="2400" dirty="0"/>
          </a:p>
          <a:p>
            <a:r>
              <a:rPr lang="en-US" sz="2400" dirty="0"/>
              <a:t>	3. Suffering often weans us away from worldly false comforts and drives us to seek refuge and rest in Christ (which leads to joy!). </a:t>
            </a:r>
          </a:p>
        </p:txBody>
      </p:sp>
    </p:spTree>
    <p:extLst>
      <p:ext uri="{BB962C8B-B14F-4D97-AF65-F5344CB8AC3E}">
        <p14:creationId xmlns:p14="http://schemas.microsoft.com/office/powerpoint/2010/main" val="6841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Let’s consider some classic New Testament texts on the benefits of suffering. </a:t>
            </a:r>
            <a:endParaRPr lang="en-US" sz="2400" dirty="0" smtClean="0"/>
          </a:p>
          <a:p>
            <a:endParaRPr lang="en-US" sz="2400" dirty="0"/>
          </a:p>
          <a:p>
            <a:r>
              <a:rPr lang="en-US" sz="2400" dirty="0"/>
              <a:t>	James 1:2-4: “Resist at all costs any form of suffering. Deny it. Claim authority over it </a:t>
            </a:r>
            <a:r>
              <a:rPr lang="en-US" sz="2400" dirty="0" smtClean="0"/>
              <a:t>by your word of faith and </a:t>
            </a:r>
            <a:r>
              <a:rPr lang="en-US" sz="2400" dirty="0"/>
              <a:t>be free from it</a:t>
            </a:r>
            <a:r>
              <a:rPr lang="en-US" sz="2400" dirty="0" smtClean="0"/>
              <a:t>.”</a:t>
            </a:r>
          </a:p>
          <a:p>
            <a:endParaRPr lang="en-US" sz="2400" dirty="0"/>
          </a:p>
          <a:p>
            <a:r>
              <a:rPr lang="en-US" sz="2400" dirty="0"/>
              <a:t>	(No, that’s the Word of Faith view. Here’s what God says:) </a:t>
            </a:r>
          </a:p>
          <a:p>
            <a:endParaRPr lang="en-US" sz="2400" dirty="0" smtClean="0"/>
          </a:p>
          <a:p>
            <a:r>
              <a:rPr lang="en-US" sz="2400" dirty="0"/>
              <a:t>	</a:t>
            </a:r>
            <a:r>
              <a:rPr lang="en-US" sz="2400" i="1" dirty="0"/>
              <a:t>“</a:t>
            </a:r>
            <a:r>
              <a:rPr lang="en-US" sz="2400" b="1" i="1" baseline="30000" dirty="0"/>
              <a:t>2</a:t>
            </a:r>
            <a:r>
              <a:rPr lang="en-US" sz="2400" i="1" dirty="0"/>
              <a:t> Count it all joy, my brothers, when you meet trials of various kinds, </a:t>
            </a:r>
            <a:r>
              <a:rPr lang="en-US" sz="2400" b="1" i="1" baseline="30000" dirty="0"/>
              <a:t>3</a:t>
            </a:r>
            <a:r>
              <a:rPr lang="en-US" sz="2400" i="1" dirty="0"/>
              <a:t> for you know that the testing of your faith produces steadfastness.</a:t>
            </a:r>
            <a:r>
              <a:rPr lang="en-US" sz="2400" i="1" baseline="30000" dirty="0"/>
              <a:t> </a:t>
            </a:r>
            <a:r>
              <a:rPr lang="en-US" sz="2400" b="1" i="1" baseline="30000" dirty="0"/>
              <a:t>4</a:t>
            </a:r>
            <a:r>
              <a:rPr lang="en-US" sz="2400" i="1" dirty="0"/>
              <a:t> And let steadfastness have its full effect, that you may be perfect and complete, lacking in nothing</a:t>
            </a:r>
            <a:r>
              <a:rPr lang="en-US" sz="2400" i="1" dirty="0" smtClean="0"/>
              <a:t>.”</a:t>
            </a:r>
          </a:p>
        </p:txBody>
      </p:sp>
    </p:spTree>
    <p:extLst>
      <p:ext uri="{BB962C8B-B14F-4D97-AF65-F5344CB8AC3E}">
        <p14:creationId xmlns:p14="http://schemas.microsoft.com/office/powerpoint/2010/main" val="37898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Many years ago I preached on this text in a neighboring church. Afterward, an older couple came up to me confused. </a:t>
            </a:r>
            <a:endParaRPr lang="en-US" sz="2400" dirty="0" smtClean="0"/>
          </a:p>
          <a:p>
            <a:r>
              <a:rPr lang="en-US" sz="2400" dirty="0"/>
              <a:t>	</a:t>
            </a:r>
            <a:r>
              <a:rPr lang="en-US" sz="2400" dirty="0" smtClean="0"/>
              <a:t>They </a:t>
            </a:r>
            <a:r>
              <a:rPr lang="en-US" sz="2400" dirty="0"/>
              <a:t>said they had not really experienced many trials in life. So how could they have become “perfect and complete, lacking in nothing” without trials? </a:t>
            </a:r>
            <a:endParaRPr lang="en-US" sz="2400" dirty="0" smtClean="0"/>
          </a:p>
          <a:p>
            <a:r>
              <a:rPr lang="en-US" sz="2400" dirty="0"/>
              <a:t>	</a:t>
            </a:r>
            <a:r>
              <a:rPr lang="en-US" sz="2400" dirty="0" smtClean="0"/>
              <a:t>The </a:t>
            </a:r>
            <a:r>
              <a:rPr lang="en-US" sz="2400" dirty="0"/>
              <a:t>answer is that there is no other way. </a:t>
            </a:r>
            <a:endParaRPr lang="en-US" sz="2400" dirty="0" smtClean="0"/>
          </a:p>
          <a:p>
            <a:r>
              <a:rPr lang="en-US" sz="2400" dirty="0"/>
              <a:t>	</a:t>
            </a:r>
            <a:r>
              <a:rPr lang="en-US" sz="2400" dirty="0" smtClean="0"/>
              <a:t>Faithfully </a:t>
            </a:r>
            <a:r>
              <a:rPr lang="en-US" sz="2400" dirty="0"/>
              <a:t>enduring trials, not avoiding or denying or commanding away trials, is essential to our sanctification. </a:t>
            </a:r>
          </a:p>
        </p:txBody>
      </p:sp>
    </p:spTree>
    <p:extLst>
      <p:ext uri="{BB962C8B-B14F-4D97-AF65-F5344CB8AC3E}">
        <p14:creationId xmlns:p14="http://schemas.microsoft.com/office/powerpoint/2010/main" val="14230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Here’s the Apostle Peter on the necessity of suffering to Christian growth: (1 Peter 1:3-7)</a:t>
            </a:r>
          </a:p>
          <a:p>
            <a:r>
              <a:rPr lang="en-US" sz="2400" dirty="0"/>
              <a:t>	“</a:t>
            </a:r>
            <a:r>
              <a:rPr lang="en-US" sz="2400" b="1" i="1" baseline="30000" dirty="0"/>
              <a:t>3 </a:t>
            </a:r>
            <a:r>
              <a:rPr lang="en-US" sz="2400" i="1" dirty="0"/>
              <a:t>Blessed be the God and Father of our Lord Jesus Christ! According to his great mercy, he has caused us to be born again to a living hope through the resurrection of Jesus Christ from the dead, </a:t>
            </a:r>
            <a:r>
              <a:rPr lang="en-US" sz="2400" b="1" i="1" baseline="30000" dirty="0"/>
              <a:t>4 </a:t>
            </a:r>
            <a:r>
              <a:rPr lang="en-US" sz="2400" i="1" dirty="0"/>
              <a:t>to an inheritance that is imperishable, undefiled, and unfading, kept in heaven for you, </a:t>
            </a:r>
            <a:r>
              <a:rPr lang="en-US" sz="2400" b="1" i="1" baseline="30000" dirty="0"/>
              <a:t>5 </a:t>
            </a:r>
            <a:r>
              <a:rPr lang="en-US" sz="2400" i="1" dirty="0"/>
              <a:t>who by God’s power are being guarded through faith for a salvation ready to be revealed in the last time. </a:t>
            </a:r>
            <a:r>
              <a:rPr lang="en-US" sz="2400" b="1" i="1" baseline="30000" dirty="0"/>
              <a:t>6 </a:t>
            </a:r>
            <a:r>
              <a:rPr lang="en-US" sz="2400" i="1" dirty="0"/>
              <a:t>In this you rejoice, though now for a little while, if necessary, you have been grieved by various trials, </a:t>
            </a:r>
            <a:r>
              <a:rPr lang="en-US" sz="2400" b="1" i="1" baseline="30000" dirty="0"/>
              <a:t>7 </a:t>
            </a:r>
            <a:r>
              <a:rPr lang="en-US" sz="2400" i="1" dirty="0"/>
              <a:t>so that the tested genuineness of your faith—more precious than gold that perishes though it is tested by fire—may be found to result in praise and glory and honor at the revelation of Jesus Christ.”</a:t>
            </a:r>
            <a:r>
              <a:rPr lang="en-US" sz="2400" dirty="0"/>
              <a:t> </a:t>
            </a:r>
          </a:p>
        </p:txBody>
      </p:sp>
    </p:spTree>
    <p:extLst>
      <p:ext uri="{BB962C8B-B14F-4D97-AF65-F5344CB8AC3E}">
        <p14:creationId xmlns:p14="http://schemas.microsoft.com/office/powerpoint/2010/main" val="15689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Enduring suffering is not only redemptive and helpful to the sufferer, it becomes the occasion for praise and glory and honor to Christ. Here is another wonderful benefit when the Christian faithfully endures suffering: it honors the Lord we love! </a:t>
            </a:r>
          </a:p>
          <a:p>
            <a:r>
              <a:rPr lang="en-US" sz="2400" dirty="0"/>
              <a:t>	But notice that in the Word of Faith world there is zero focus on Christian maturity or on “praise and glory and honor” to Christ. </a:t>
            </a:r>
            <a:endParaRPr lang="en-US" sz="2400" dirty="0" smtClean="0"/>
          </a:p>
          <a:p>
            <a:r>
              <a:rPr lang="en-US" sz="2400" dirty="0"/>
              <a:t>	</a:t>
            </a:r>
            <a:r>
              <a:rPr lang="en-US" sz="2400" dirty="0" smtClean="0"/>
              <a:t>In their view, Jesus </a:t>
            </a:r>
            <a:r>
              <a:rPr lang="en-US" sz="2400" dirty="0"/>
              <a:t>actually </a:t>
            </a:r>
            <a:r>
              <a:rPr lang="en-US" sz="2400" dirty="0" smtClean="0"/>
              <a:t>only stands </a:t>
            </a:r>
            <a:r>
              <a:rPr lang="en-US" sz="2400" dirty="0"/>
              <a:t>on the sidelines, waiting for us to call him over to serve the imperial Lord Self for our own “praise and glory and honor.”</a:t>
            </a:r>
          </a:p>
        </p:txBody>
      </p:sp>
    </p:spTree>
    <p:extLst>
      <p:ext uri="{BB962C8B-B14F-4D97-AF65-F5344CB8AC3E}">
        <p14:creationId xmlns:p14="http://schemas.microsoft.com/office/powerpoint/2010/main" val="12775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And then there is that wonderful text from 2 Corinthians 12, the “my grace is sufficient for you” passage that has no place in the Word of Faith scheme of things. </a:t>
            </a:r>
            <a:endParaRPr lang="en-US" sz="2400" dirty="0" smtClean="0"/>
          </a:p>
          <a:p>
            <a:r>
              <a:rPr lang="en-US" sz="2400" dirty="0"/>
              <a:t>	</a:t>
            </a:r>
            <a:r>
              <a:rPr lang="en-US" sz="2400" dirty="0" smtClean="0"/>
              <a:t>This </a:t>
            </a:r>
            <a:r>
              <a:rPr lang="en-US" sz="2400" dirty="0"/>
              <a:t>is truly a knockout punch to all of the Word of Faith nonsense, and to all of the worldly hopes of its followers. </a:t>
            </a:r>
          </a:p>
          <a:p>
            <a:r>
              <a:rPr lang="en-US" sz="2400" i="1" dirty="0"/>
              <a:t>	“I must go on boasting. Though there is nothing to be gained by it, I will go on to visions and revelations of the Lord. </a:t>
            </a:r>
            <a:r>
              <a:rPr lang="en-US" sz="2400" b="1" i="1" baseline="30000" dirty="0"/>
              <a:t>2 </a:t>
            </a:r>
            <a:r>
              <a:rPr lang="en-US" sz="2400" i="1" dirty="0"/>
              <a:t>I know a man in Christ who fourteen years ago was caught up to the third heaven—whether in the body or out of the body I do not know, God knows. </a:t>
            </a:r>
            <a:r>
              <a:rPr lang="en-US" sz="2400" dirty="0"/>
              <a:t>[He’s talking about himself, of course.]</a:t>
            </a:r>
            <a:r>
              <a:rPr lang="en-US" sz="2400" i="1" dirty="0"/>
              <a:t> </a:t>
            </a:r>
            <a:r>
              <a:rPr lang="en-US" sz="2400" b="1" i="1" baseline="30000" dirty="0"/>
              <a:t>3 </a:t>
            </a:r>
            <a:r>
              <a:rPr lang="en-US" sz="2400" i="1" dirty="0"/>
              <a:t>And I know that this man was caught up into paradise—whether in the body or out of the body I do not know, God knows— </a:t>
            </a:r>
            <a:r>
              <a:rPr lang="en-US" sz="2400" b="1" i="1" baseline="30000" dirty="0"/>
              <a:t>4 </a:t>
            </a:r>
            <a:r>
              <a:rPr lang="en-US" sz="2400" i="1" dirty="0"/>
              <a:t>and he heard things that cannot be told, which man may not utter.”</a:t>
            </a:r>
            <a:endParaRPr lang="en-US" sz="2400" dirty="0"/>
          </a:p>
        </p:txBody>
      </p:sp>
    </p:spTree>
    <p:extLst>
      <p:ext uri="{BB962C8B-B14F-4D97-AF65-F5344CB8AC3E}">
        <p14:creationId xmlns:p14="http://schemas.microsoft.com/office/powerpoint/2010/main" val="21588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Up to this point, the Word of Faith folks like this. Some of them have claimed that they also have been caught up to heaven and witnessed </a:t>
            </a:r>
            <a:r>
              <a:rPr lang="en-US" sz="2400" dirty="0" smtClean="0"/>
              <a:t>these visions</a:t>
            </a:r>
            <a:r>
              <a:rPr lang="en-US" sz="2400" dirty="0"/>
              <a:t>. </a:t>
            </a:r>
          </a:p>
          <a:p>
            <a:r>
              <a:rPr lang="en-US" sz="2400" dirty="0"/>
              <a:t>	“</a:t>
            </a:r>
            <a:r>
              <a:rPr lang="en-US" sz="2400" b="1" i="1" baseline="30000" dirty="0"/>
              <a:t>5 </a:t>
            </a:r>
            <a:r>
              <a:rPr lang="en-US" sz="2400" i="1" dirty="0"/>
              <a:t>On behalf of this man I will boast, but on my own behalf I will not boast, except of my weaknesses— </a:t>
            </a:r>
            <a:r>
              <a:rPr lang="en-US" sz="2400" b="1" i="1" baseline="30000" dirty="0"/>
              <a:t>6 </a:t>
            </a:r>
            <a:r>
              <a:rPr lang="en-US" sz="2400" i="1" dirty="0"/>
              <a:t>though if I should wish to boast, I would not be a fool, for I would be speaking the truth; but I refrain from it, so that no one may think more of me than he sees in me or hears from me.”</a:t>
            </a:r>
            <a:endParaRPr lang="en-US" sz="2400" dirty="0"/>
          </a:p>
          <a:p>
            <a:r>
              <a:rPr lang="en-US" sz="2400" dirty="0"/>
              <a:t>	The Word of Faith people do not like that part so much. But it is what follows that gives them the most grief: </a:t>
            </a:r>
          </a:p>
        </p:txBody>
      </p:sp>
    </p:spTree>
    <p:extLst>
      <p:ext uri="{BB962C8B-B14F-4D97-AF65-F5344CB8AC3E}">
        <p14:creationId xmlns:p14="http://schemas.microsoft.com/office/powerpoint/2010/main" val="2424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a:t>
            </a:r>
            <a:r>
              <a:rPr lang="en-US" sz="2400" b="1" i="1" baseline="30000" dirty="0"/>
              <a:t>7 </a:t>
            </a:r>
            <a:r>
              <a:rPr lang="en-US" sz="2400" i="1" dirty="0"/>
              <a:t>So to keep me from becoming conceited because of the surpassing greatness of the revelations, a thorn was given me in the flesh, a messenger of Satan to harass me, to keep me from becoming conceited. </a:t>
            </a:r>
            <a:r>
              <a:rPr lang="en-US" sz="2400" b="1" i="1" baseline="30000" dirty="0"/>
              <a:t>8 </a:t>
            </a:r>
            <a:r>
              <a:rPr lang="en-US" sz="2400" i="1" dirty="0"/>
              <a:t>Three times I pleaded with the Lord about this, that it should leave me. </a:t>
            </a:r>
            <a:r>
              <a:rPr lang="en-US" sz="2400" b="1" i="1" baseline="30000" dirty="0"/>
              <a:t>9 </a:t>
            </a:r>
            <a:r>
              <a:rPr lang="en-US" sz="2400" i="1" dirty="0"/>
              <a:t>But he said to me, “My grace is sufficient for you, for my power is made perfect in weakness.” Therefore I will boast all the more gladly of my weaknesses, so that the power of Christ may rest upon me. </a:t>
            </a:r>
            <a:r>
              <a:rPr lang="en-US" sz="2400" b="1" i="1" baseline="30000" dirty="0"/>
              <a:t>10 </a:t>
            </a:r>
            <a:r>
              <a:rPr lang="en-US" sz="2400" i="1" dirty="0"/>
              <a:t>For the sake of Christ, then, I am content with weaknesses, insults, hardships, persecutions, and calamities. For when I am weak, then I am strong</a:t>
            </a:r>
            <a:r>
              <a:rPr lang="en-US" sz="2400" i="1" dirty="0" smtClean="0"/>
              <a:t>.”</a:t>
            </a:r>
          </a:p>
          <a:p>
            <a:endParaRPr lang="en-US" sz="2400" i="1" dirty="0"/>
          </a:p>
          <a:p>
            <a:r>
              <a:rPr lang="en-US" sz="2400" i="1" dirty="0" smtClean="0"/>
              <a:t>	</a:t>
            </a:r>
            <a:r>
              <a:rPr lang="en-US" sz="2400" dirty="0" smtClean="0"/>
              <a:t>And the Word of Faith crowd says, “NO, NO, NO, NO!”</a:t>
            </a:r>
            <a:endParaRPr lang="en-US" sz="2400" dirty="0"/>
          </a:p>
        </p:txBody>
      </p:sp>
    </p:spTree>
    <p:extLst>
      <p:ext uri="{BB962C8B-B14F-4D97-AF65-F5344CB8AC3E}">
        <p14:creationId xmlns:p14="http://schemas.microsoft.com/office/powerpoint/2010/main" val="40358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275" y="-12748"/>
            <a:ext cx="10324894" cy="6870748"/>
          </a:xfrm>
          <a:prstGeom prst="rect">
            <a:avLst/>
          </a:prstGeom>
        </p:spPr>
      </p:pic>
    </p:spTree>
    <p:extLst>
      <p:ext uri="{BB962C8B-B14F-4D97-AF65-F5344CB8AC3E}">
        <p14:creationId xmlns:p14="http://schemas.microsoft.com/office/powerpoint/2010/main" val="15808609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a:t>
            </a:r>
            <a:r>
              <a:rPr lang="en-US" sz="2400" dirty="0" smtClean="0"/>
              <a:t>What </a:t>
            </a:r>
            <a:r>
              <a:rPr lang="en-US" sz="2400" dirty="0"/>
              <a:t>was the “</a:t>
            </a:r>
            <a:r>
              <a:rPr lang="en-US" sz="2400" i="1" dirty="0"/>
              <a:t>thorn in the flesh</a:t>
            </a:r>
            <a:r>
              <a:rPr lang="en-US" sz="2400" dirty="0"/>
              <a:t>” that Paul was referring to? It sounds </a:t>
            </a:r>
            <a:r>
              <a:rPr lang="en-US" sz="2400" dirty="0" smtClean="0"/>
              <a:t>like </a:t>
            </a:r>
            <a:r>
              <a:rPr lang="en-US" sz="2400" dirty="0"/>
              <a:t>some physical</a:t>
            </a:r>
            <a:r>
              <a:rPr lang="en-US" sz="2400" dirty="0" smtClean="0"/>
              <a:t> </a:t>
            </a:r>
            <a:r>
              <a:rPr lang="en-US" sz="2400" dirty="0"/>
              <a:t>(“</a:t>
            </a:r>
            <a:r>
              <a:rPr lang="en-US" sz="2400" i="1" dirty="0"/>
              <a:t>in the flesh</a:t>
            </a:r>
            <a:r>
              <a:rPr lang="en-US" sz="2400" dirty="0" smtClean="0"/>
              <a:t>”), </a:t>
            </a:r>
            <a:r>
              <a:rPr lang="en-US" sz="2400" dirty="0"/>
              <a:t>bodily ailment. </a:t>
            </a:r>
            <a:r>
              <a:rPr lang="en-US" sz="2400" dirty="0" smtClean="0"/>
              <a:t>But </a:t>
            </a:r>
            <a:r>
              <a:rPr lang="en-US" sz="2400" dirty="0"/>
              <a:t>this is the one thing that the Word of Faith people will never allow. </a:t>
            </a:r>
            <a:endParaRPr lang="en-US" sz="2400" dirty="0" smtClean="0"/>
          </a:p>
          <a:p>
            <a:r>
              <a:rPr lang="en-US" sz="2400" dirty="0"/>
              <a:t>	</a:t>
            </a:r>
            <a:r>
              <a:rPr lang="en-US" sz="2400" dirty="0" smtClean="0"/>
              <a:t>A friend </a:t>
            </a:r>
            <a:r>
              <a:rPr lang="en-US" sz="2400" dirty="0"/>
              <a:t>who </a:t>
            </a:r>
            <a:r>
              <a:rPr lang="en-US" sz="2400" dirty="0" smtClean="0"/>
              <a:t>had been </a:t>
            </a:r>
            <a:r>
              <a:rPr lang="en-US" sz="2400" dirty="0"/>
              <a:t>deeply influenced by the Word of Faith </a:t>
            </a:r>
            <a:r>
              <a:rPr lang="en-US" sz="2400" dirty="0" smtClean="0"/>
              <a:t>teachers </a:t>
            </a:r>
            <a:r>
              <a:rPr lang="en-US" sz="2400" dirty="0"/>
              <a:t>declared to me that this was not any kind of physical sickness or infirmity but only the guilt and shame Paul felt because he had persecuted the church. </a:t>
            </a:r>
            <a:endParaRPr lang="en-US" sz="2400" dirty="0" smtClean="0"/>
          </a:p>
          <a:p>
            <a:endParaRPr lang="en-US" sz="2400" dirty="0" smtClean="0"/>
          </a:p>
          <a:p>
            <a:r>
              <a:rPr lang="en-US" sz="2400" dirty="0"/>
              <a:t>	So, let me get this straight. We have the power to deny and command away sickness, but the Christian faith is powerless over guilt and shame? </a:t>
            </a:r>
            <a:endParaRPr lang="en-US" sz="2400" dirty="0" smtClean="0"/>
          </a:p>
          <a:p>
            <a:r>
              <a:rPr lang="en-US" sz="2400" dirty="0"/>
              <a:t>	</a:t>
            </a:r>
            <a:r>
              <a:rPr lang="en-US" sz="2400" dirty="0" smtClean="0"/>
              <a:t>That’s </a:t>
            </a:r>
            <a:r>
              <a:rPr lang="en-US" sz="2400" dirty="0"/>
              <a:t>seems to me exactly backwards. If I had to choose between the two, I would want to be spiritually well and physically sick. And that seems much more in line with the New Testament message. </a:t>
            </a:r>
          </a:p>
        </p:txBody>
      </p:sp>
    </p:spTree>
    <p:extLst>
      <p:ext uri="{BB962C8B-B14F-4D97-AF65-F5344CB8AC3E}">
        <p14:creationId xmlns:p14="http://schemas.microsoft.com/office/powerpoint/2010/main" val="35847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t>
            </a:r>
            <a:r>
              <a:rPr lang="en-US" sz="2400" dirty="0" smtClean="0"/>
              <a:t>More </a:t>
            </a:r>
            <a:r>
              <a:rPr lang="en-US" sz="2400" dirty="0"/>
              <a:t>radical was a TV preacher like Joel </a:t>
            </a:r>
            <a:r>
              <a:rPr lang="en-US" sz="2400" dirty="0" smtClean="0"/>
              <a:t>Osteen.</a:t>
            </a:r>
            <a:endParaRPr lang="en-US" sz="2400" dirty="0"/>
          </a:p>
        </p:txBody>
      </p:sp>
    </p:spTree>
    <p:extLst>
      <p:ext uri="{BB962C8B-B14F-4D97-AF65-F5344CB8AC3E}">
        <p14:creationId xmlns:p14="http://schemas.microsoft.com/office/powerpoint/2010/main" val="7743364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The Word of Faith teaching neither counsels nor consoles the suffering. It can only condemn the suffering as lacking faith. Suffering is always unnecessary and is always the fault of the sufferer. </a:t>
            </a:r>
          </a:p>
        </p:txBody>
      </p:sp>
      <p:pic>
        <p:nvPicPr>
          <p:cNvPr id="3" name="Picture 2"/>
          <p:cNvPicPr>
            <a:picLocks noChangeAspect="1"/>
          </p:cNvPicPr>
          <p:nvPr/>
        </p:nvPicPr>
        <p:blipFill>
          <a:blip r:embed="rId3"/>
          <a:stretch>
            <a:fillRect/>
          </a:stretch>
        </p:blipFill>
        <p:spPr>
          <a:xfrm>
            <a:off x="2578568" y="2821404"/>
            <a:ext cx="6374588" cy="3569769"/>
          </a:xfrm>
          <a:prstGeom prst="rect">
            <a:avLst/>
          </a:prstGeom>
        </p:spPr>
      </p:pic>
    </p:spTree>
    <p:extLst>
      <p:ext uri="{BB962C8B-B14F-4D97-AF65-F5344CB8AC3E}">
        <p14:creationId xmlns:p14="http://schemas.microsoft.com/office/powerpoint/2010/main" val="1102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GOD’S PURPOSE IN SUFFERING</a:t>
            </a:r>
            <a:endParaRPr lang="en-US" sz="2400" dirty="0"/>
          </a:p>
          <a:p>
            <a:r>
              <a:rPr lang="en-US" sz="2400" dirty="0"/>
              <a:t> </a:t>
            </a:r>
          </a:p>
          <a:p>
            <a:r>
              <a:rPr lang="en-US" sz="2400" dirty="0"/>
              <a:t>	It </a:t>
            </a:r>
            <a:r>
              <a:rPr lang="en-US" sz="2400" dirty="0" smtClean="0"/>
              <a:t>is, I think, </a:t>
            </a:r>
            <a:r>
              <a:rPr lang="en-US" sz="2400" dirty="0"/>
              <a:t>this rejection of all suffering that exposes the spiritual bankruptcy of this magical, false religion. It reveals the sheer worldliness of it. </a:t>
            </a:r>
            <a:endParaRPr lang="en-US" sz="2400" dirty="0" smtClean="0"/>
          </a:p>
          <a:p>
            <a:r>
              <a:rPr lang="en-US" sz="2400" dirty="0"/>
              <a:t>	</a:t>
            </a:r>
            <a:r>
              <a:rPr lang="en-US" sz="2400" dirty="0" smtClean="0"/>
              <a:t>It twists </a:t>
            </a:r>
            <a:r>
              <a:rPr lang="en-US" sz="2400" dirty="0"/>
              <a:t>the meaning of many clear texts of Scripture and flatly denies and contradicts others. </a:t>
            </a:r>
            <a:endParaRPr lang="en-US" sz="2400" dirty="0" smtClean="0"/>
          </a:p>
          <a:p>
            <a:r>
              <a:rPr lang="en-US" sz="2400" dirty="0"/>
              <a:t>	</a:t>
            </a:r>
            <a:r>
              <a:rPr lang="en-US" sz="2400" dirty="0" smtClean="0"/>
              <a:t>And </a:t>
            </a:r>
            <a:r>
              <a:rPr lang="en-US" sz="2400" dirty="0"/>
              <a:t>we must beware the shallow and self-seeking promises it makes and reject its offensive denigration of the sovereign God who wisely “</a:t>
            </a:r>
            <a:r>
              <a:rPr lang="en-US" sz="2400" i="1" dirty="0"/>
              <a:t>works all things</a:t>
            </a:r>
            <a:r>
              <a:rPr lang="en-US" sz="2400" dirty="0"/>
              <a:t> (including sickness and poverty) </a:t>
            </a:r>
            <a:r>
              <a:rPr lang="en-US" sz="2400" i="1" dirty="0"/>
              <a:t>together for our good.”</a:t>
            </a:r>
            <a:r>
              <a:rPr lang="en-US" sz="2400" dirty="0"/>
              <a:t> </a:t>
            </a:r>
            <a:endParaRPr lang="en-US" sz="2400" dirty="0" smtClean="0"/>
          </a:p>
          <a:p>
            <a:r>
              <a:rPr lang="en-US" sz="2400" dirty="0"/>
              <a:t>	</a:t>
            </a:r>
            <a:r>
              <a:rPr lang="en-US" sz="2400" dirty="0" smtClean="0"/>
              <a:t>Please understand, there </a:t>
            </a:r>
            <a:r>
              <a:rPr lang="en-US" sz="2400" dirty="0"/>
              <a:t>is no virtue in suffering or poverty for its own sake. But there is even less virtue in rejecting God’s fatherly wisdom when he lead us into these </a:t>
            </a:r>
            <a:r>
              <a:rPr lang="en-US" sz="2400" dirty="0" smtClean="0"/>
              <a:t>dark valleys </a:t>
            </a:r>
            <a:r>
              <a:rPr lang="en-US" sz="2400" dirty="0"/>
              <a:t>or in pretending to be stronger than </a:t>
            </a:r>
            <a:r>
              <a:rPr lang="en-US" sz="2400" dirty="0" smtClean="0"/>
              <a:t>God </a:t>
            </a:r>
            <a:r>
              <a:rPr lang="en-US" sz="2400" dirty="0"/>
              <a:t>is by the positive confession of our own Word of Faith.  </a:t>
            </a:r>
          </a:p>
        </p:txBody>
      </p:sp>
    </p:spTree>
    <p:extLst>
      <p:ext uri="{BB962C8B-B14F-4D97-AF65-F5344CB8AC3E}">
        <p14:creationId xmlns:p14="http://schemas.microsoft.com/office/powerpoint/2010/main" val="7870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So how do we avoid the pitfalls of the three false religions?</a:t>
            </a:r>
          </a:p>
          <a:p>
            <a:r>
              <a:rPr lang="en-US" sz="2400" dirty="0"/>
              <a:t>	To answer this in part let me refer back to something I hinted at during a previous seminar: the corresponding “three streams” of the Reformed faith: </a:t>
            </a:r>
            <a:r>
              <a:rPr lang="en-US" sz="2400" dirty="0" err="1"/>
              <a:t>doctrinalism</a:t>
            </a:r>
            <a:r>
              <a:rPr lang="en-US" sz="2400" dirty="0"/>
              <a:t>, pietism, and culturalism or transformationalism (often attributed to historian George Marsden).</a:t>
            </a:r>
          </a:p>
          <a:p>
            <a:r>
              <a:rPr lang="en-US" sz="2400" dirty="0"/>
              <a:t>	The “three streams” of the Reformed faith have departed from each another drifting off in the direction of one or another of these three false religions. </a:t>
            </a:r>
          </a:p>
        </p:txBody>
      </p:sp>
    </p:spTree>
    <p:extLst>
      <p:ext uri="{BB962C8B-B14F-4D97-AF65-F5344CB8AC3E}">
        <p14:creationId xmlns:p14="http://schemas.microsoft.com/office/powerpoint/2010/main" val="11801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Those who valued the supremacy of the will have tended to slide into the moralism of “transformationalism,” assuming the calling of the church was primarily to “transform the culture.” </a:t>
            </a:r>
            <a:endParaRPr lang="en-US" sz="2400" dirty="0" smtClean="0"/>
          </a:p>
          <a:p>
            <a:r>
              <a:rPr lang="en-US" sz="2400" dirty="0"/>
              <a:t>	</a:t>
            </a:r>
            <a:r>
              <a:rPr lang="en-US" sz="2400" dirty="0" smtClean="0"/>
              <a:t>This </a:t>
            </a:r>
            <a:r>
              <a:rPr lang="en-US" sz="2400" dirty="0"/>
              <a:t>has often been to the neglect of concern for doctrine or for the piety of warm love for Christ. </a:t>
            </a:r>
          </a:p>
        </p:txBody>
      </p:sp>
    </p:spTree>
    <p:extLst>
      <p:ext uri="{BB962C8B-B14F-4D97-AF65-F5344CB8AC3E}">
        <p14:creationId xmlns:p14="http://schemas.microsoft.com/office/powerpoint/2010/main" val="42710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Those who placed greatest focus on the affections have tended to drift into mystical quest of pietism, seeking uncanny, numinous, pleasurable feelings of deep emotional (religious?) experiences. </a:t>
            </a:r>
            <a:endParaRPr lang="en-US" sz="2400" dirty="0" smtClean="0"/>
          </a:p>
          <a:p>
            <a:r>
              <a:rPr lang="en-US" sz="2400" dirty="0"/>
              <a:t>	</a:t>
            </a:r>
            <a:r>
              <a:rPr lang="en-US" sz="2400" dirty="0" smtClean="0"/>
              <a:t>This </a:t>
            </a:r>
            <a:r>
              <a:rPr lang="en-US" sz="2400" dirty="0"/>
              <a:t>has often been to the neglect of theological </a:t>
            </a:r>
            <a:r>
              <a:rPr lang="en-US" sz="2400" dirty="0" smtClean="0"/>
              <a:t>faithfulness </a:t>
            </a:r>
            <a:r>
              <a:rPr lang="en-US" sz="2400" dirty="0"/>
              <a:t>or interest in helping and serving others. </a:t>
            </a:r>
          </a:p>
        </p:txBody>
      </p:sp>
    </p:spTree>
    <p:extLst>
      <p:ext uri="{BB962C8B-B14F-4D97-AF65-F5344CB8AC3E}">
        <p14:creationId xmlns:p14="http://schemas.microsoft.com/office/powerpoint/2010/main" val="2732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And those who esteemed the mind and devising exacting doctrinal formulations have tended to fall into the magic of </a:t>
            </a:r>
            <a:r>
              <a:rPr lang="en-US" sz="2400" dirty="0" err="1"/>
              <a:t>doctrinalism</a:t>
            </a:r>
            <a:r>
              <a:rPr lang="en-US" sz="2400" dirty="0"/>
              <a:t>, assuming God is most pleased with and most favorable toward those who can declare theological truth with the greatest accuracy and precision. </a:t>
            </a:r>
            <a:endParaRPr lang="en-US" sz="2400" dirty="0" smtClean="0"/>
          </a:p>
          <a:p>
            <a:r>
              <a:rPr lang="en-US" sz="2400" dirty="0"/>
              <a:t>	</a:t>
            </a:r>
            <a:r>
              <a:rPr lang="en-US" sz="2400" dirty="0" smtClean="0"/>
              <a:t>This </a:t>
            </a:r>
            <a:r>
              <a:rPr lang="en-US" sz="2400" dirty="0"/>
              <a:t>has often been at the cost of joyful devotion to the Christ of their creed or of practical care for neighbor. </a:t>
            </a:r>
          </a:p>
        </p:txBody>
      </p:sp>
    </p:spTree>
    <p:extLst>
      <p:ext uri="{BB962C8B-B14F-4D97-AF65-F5344CB8AC3E}">
        <p14:creationId xmlns:p14="http://schemas.microsoft.com/office/powerpoint/2010/main" val="101034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The way we as believers may avoid the deep ditches of the false religions of moralism, mysticism, and magic is to keep the “three streams” together. </a:t>
            </a:r>
            <a:endParaRPr lang="en-US" sz="2400" dirty="0" smtClean="0"/>
          </a:p>
          <a:p>
            <a:r>
              <a:rPr lang="en-US" sz="2400" dirty="0"/>
              <a:t>	</a:t>
            </a:r>
            <a:r>
              <a:rPr lang="en-US" sz="2400" dirty="0" smtClean="0"/>
              <a:t>And </a:t>
            </a:r>
            <a:r>
              <a:rPr lang="en-US" sz="2400" dirty="0"/>
              <a:t>we do so by embracing Christ in all of his offices as Prophet, Priest, and King. </a:t>
            </a:r>
            <a:endParaRPr lang="en-US" sz="2400" dirty="0" smtClean="0"/>
          </a:p>
          <a:p>
            <a:r>
              <a:rPr lang="en-US" sz="2400" dirty="0"/>
              <a:t>	</a:t>
            </a:r>
            <a:r>
              <a:rPr lang="en-US" sz="2400" dirty="0" smtClean="0"/>
              <a:t>Jesus </a:t>
            </a:r>
            <a:r>
              <a:rPr lang="en-US" sz="2400" dirty="0"/>
              <a:t>said that the greatest commandment is that we “love the Lord our God with all our heart, soul, mind, and strength.”</a:t>
            </a:r>
          </a:p>
          <a:p>
            <a:r>
              <a:rPr lang="en-US" sz="2400" dirty="0"/>
              <a:t>	“Heart” refers to our entire inner being.</a:t>
            </a:r>
          </a:p>
          <a:p>
            <a:r>
              <a:rPr lang="en-US" sz="2400" dirty="0"/>
              <a:t>	</a:t>
            </a:r>
            <a:r>
              <a:rPr lang="en-US" sz="2400" dirty="0" smtClean="0"/>
              <a:t>	“</a:t>
            </a:r>
            <a:r>
              <a:rPr lang="en-US" sz="2400" dirty="0"/>
              <a:t>Soul” points to our affections.</a:t>
            </a:r>
          </a:p>
          <a:p>
            <a:r>
              <a:rPr lang="en-US" sz="2400" dirty="0"/>
              <a:t>	</a:t>
            </a:r>
            <a:r>
              <a:rPr lang="en-US" sz="2400" dirty="0" smtClean="0"/>
              <a:t>	“</a:t>
            </a:r>
            <a:r>
              <a:rPr lang="en-US" sz="2400" dirty="0"/>
              <a:t>Mind” is what it sounds </a:t>
            </a:r>
            <a:r>
              <a:rPr lang="en-US" sz="2400" dirty="0" smtClean="0"/>
              <a:t>like, the mind. </a:t>
            </a:r>
            <a:r>
              <a:rPr lang="en-US" sz="2400" dirty="0"/>
              <a:t>And</a:t>
            </a:r>
          </a:p>
          <a:p>
            <a:r>
              <a:rPr lang="en-US" sz="2400" dirty="0"/>
              <a:t>	</a:t>
            </a:r>
            <a:r>
              <a:rPr lang="en-US" sz="2400" dirty="0" smtClean="0"/>
              <a:t>	“</a:t>
            </a:r>
            <a:r>
              <a:rPr lang="en-US" sz="2400" dirty="0"/>
              <a:t>Strength” is a reference to the will. </a:t>
            </a:r>
          </a:p>
          <a:p>
            <a:r>
              <a:rPr lang="en-US" sz="2400" dirty="0"/>
              <a:t>So we are to love God by keeping the three powers of the heart: affections, mind, and will together, not </a:t>
            </a:r>
            <a:r>
              <a:rPr lang="en-US" sz="2400" dirty="0" smtClean="0"/>
              <a:t>separating</a:t>
            </a:r>
            <a:r>
              <a:rPr lang="en-US" sz="2400" dirty="0"/>
              <a:t> </a:t>
            </a:r>
            <a:r>
              <a:rPr lang="en-US" sz="2400" dirty="0" smtClean="0"/>
              <a:t>them. True religion loves God with our whole being.</a:t>
            </a:r>
            <a:endParaRPr lang="en-US" sz="2400" dirty="0"/>
          </a:p>
        </p:txBody>
      </p:sp>
    </p:spTree>
    <p:extLst>
      <p:ext uri="{BB962C8B-B14F-4D97-AF65-F5344CB8AC3E}">
        <p14:creationId xmlns:p14="http://schemas.microsoft.com/office/powerpoint/2010/main" val="26139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231654"/>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And God’s sanctifying work begins with the Word and the </a:t>
            </a:r>
            <a:r>
              <a:rPr lang="en-US" sz="2400" dirty="0" smtClean="0"/>
              <a:t>mind:</a:t>
            </a:r>
            <a:endParaRPr lang="en-US" sz="2400" dirty="0"/>
          </a:p>
          <a:p>
            <a:endParaRPr lang="en-US" sz="2400" dirty="0" smtClean="0"/>
          </a:p>
          <a:p>
            <a:r>
              <a:rPr lang="en-US" sz="3600" dirty="0"/>
              <a:t>	“God’s truth engages the mind, which</a:t>
            </a:r>
          </a:p>
          <a:p>
            <a:r>
              <a:rPr lang="en-US" sz="3600" dirty="0"/>
              <a:t>	</a:t>
            </a:r>
            <a:r>
              <a:rPr lang="en-US" sz="3600" dirty="0" smtClean="0"/>
              <a:t>enflames </a:t>
            </a:r>
            <a:r>
              <a:rPr lang="en-US" sz="3600" dirty="0"/>
              <a:t>the affections, which </a:t>
            </a:r>
          </a:p>
          <a:p>
            <a:r>
              <a:rPr lang="en-US" sz="3600" dirty="0"/>
              <a:t>	</a:t>
            </a:r>
            <a:r>
              <a:rPr lang="en-US" sz="3600" dirty="0" smtClean="0"/>
              <a:t>empowers </a:t>
            </a:r>
            <a:r>
              <a:rPr lang="en-US" sz="3600" dirty="0"/>
              <a:t>the will for love, obedience, and service.”</a:t>
            </a:r>
          </a:p>
        </p:txBody>
      </p:sp>
    </p:spTree>
    <p:extLst>
      <p:ext uri="{BB962C8B-B14F-4D97-AF65-F5344CB8AC3E}">
        <p14:creationId xmlns:p14="http://schemas.microsoft.com/office/powerpoint/2010/main" val="14467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78313"/>
          </a:xfrm>
          <a:prstGeom prst="rect">
            <a:avLst/>
          </a:prstGeom>
          <a:noFill/>
        </p:spPr>
        <p:txBody>
          <a:bodyPr wrap="square" rtlCol="0">
            <a:spAutoFit/>
          </a:bodyPr>
          <a:lstStyle/>
          <a:p>
            <a:r>
              <a:rPr lang="en-US" sz="2400" b="1" dirty="0"/>
              <a:t>AVOIDING THE PITFALLS OF FALSE RELIGION</a:t>
            </a:r>
            <a:endParaRPr lang="en-US" sz="2400" dirty="0"/>
          </a:p>
          <a:p>
            <a:r>
              <a:rPr lang="en-US" sz="2400" dirty="0"/>
              <a:t> </a:t>
            </a:r>
          </a:p>
          <a:p>
            <a:r>
              <a:rPr lang="en-US" sz="2400" dirty="0"/>
              <a:t>	When it came to the proper use of wealth, the founder of the Methodist Church, John Wesley, summarized three principles: “Earn all you can, save all you can, give all you can.” </a:t>
            </a:r>
          </a:p>
          <a:p>
            <a:r>
              <a:rPr lang="en-US" sz="2400" dirty="0"/>
              <a:t>	When it comes to the biblical faith, and avoiding the errors of the three false religions, the center of our faith is Jesus himself. So stealing a page from Wesley, when it comes to Jesus: </a:t>
            </a:r>
            <a:br>
              <a:rPr lang="en-US" sz="2400" dirty="0"/>
            </a:br>
            <a:r>
              <a:rPr lang="en-US" sz="2400" dirty="0" smtClean="0"/>
              <a:t>			</a:t>
            </a:r>
            <a:r>
              <a:rPr lang="en-US" sz="4400" dirty="0" smtClean="0"/>
              <a:t>“</a:t>
            </a:r>
            <a:r>
              <a:rPr lang="en-US" sz="4400" dirty="0"/>
              <a:t>Learn of Jesus all you can, </a:t>
            </a:r>
            <a:endParaRPr lang="en-US" sz="4400" dirty="0" smtClean="0"/>
          </a:p>
          <a:p>
            <a:r>
              <a:rPr lang="en-US" sz="4400" dirty="0" smtClean="0"/>
              <a:t>		</a:t>
            </a:r>
            <a:r>
              <a:rPr lang="en-US" sz="4400" dirty="0"/>
              <a:t>	</a:t>
            </a:r>
            <a:r>
              <a:rPr lang="en-US" sz="4400" dirty="0" smtClean="0"/>
              <a:t>love </a:t>
            </a:r>
            <a:r>
              <a:rPr lang="en-US" sz="4400" dirty="0"/>
              <a:t>Jesus all you can, and </a:t>
            </a:r>
            <a:endParaRPr lang="en-US" sz="4400" dirty="0" smtClean="0"/>
          </a:p>
          <a:p>
            <a:r>
              <a:rPr lang="en-US" sz="4400" dirty="0" smtClean="0"/>
              <a:t>		</a:t>
            </a:r>
            <a:r>
              <a:rPr lang="en-US" sz="4400" dirty="0"/>
              <a:t>	</a:t>
            </a:r>
            <a:r>
              <a:rPr lang="en-US" sz="4400" dirty="0" smtClean="0"/>
              <a:t>serve </a:t>
            </a:r>
            <a:r>
              <a:rPr lang="en-US" sz="4400" dirty="0"/>
              <a:t>Jesus all you can.” </a:t>
            </a:r>
          </a:p>
        </p:txBody>
      </p:sp>
    </p:spTree>
    <p:extLst>
      <p:ext uri="{BB962C8B-B14F-4D97-AF65-F5344CB8AC3E}">
        <p14:creationId xmlns:p14="http://schemas.microsoft.com/office/powerpoint/2010/main" val="1988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707886"/>
          </a:xfrm>
          <a:prstGeom prst="rect">
            <a:avLst/>
          </a:prstGeom>
          <a:noFill/>
        </p:spPr>
        <p:txBody>
          <a:bodyPr wrap="square" rtlCol="0">
            <a:spAutoFit/>
          </a:bodyPr>
          <a:lstStyle/>
          <a:p>
            <a:pPr algn="ctr"/>
            <a:r>
              <a:rPr lang="en-US" sz="4000" dirty="0" smtClean="0"/>
              <a:t>QUESTIONS?</a:t>
            </a:r>
            <a:r>
              <a:rPr lang="en-US" sz="4000" dirty="0"/>
              <a:t>	</a:t>
            </a:r>
          </a:p>
        </p:txBody>
      </p:sp>
    </p:spTree>
    <p:extLst>
      <p:ext uri="{BB962C8B-B14F-4D97-AF65-F5344CB8AC3E}">
        <p14:creationId xmlns:p14="http://schemas.microsoft.com/office/powerpoint/2010/main" val="783192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0042" y="16430"/>
            <a:ext cx="9133850" cy="6841570"/>
          </a:xfrm>
          <a:prstGeom prst="rect">
            <a:avLst/>
          </a:prstGeom>
        </p:spPr>
      </p:pic>
    </p:spTree>
    <p:extLst>
      <p:ext uri="{BB962C8B-B14F-4D97-AF65-F5344CB8AC3E}">
        <p14:creationId xmlns:p14="http://schemas.microsoft.com/office/powerpoint/2010/main" val="37373250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570756"/>
          </a:xfrm>
          <a:prstGeom prst="rect">
            <a:avLst/>
          </a:prstGeom>
          <a:noFill/>
        </p:spPr>
        <p:txBody>
          <a:bodyPr wrap="square" rtlCol="0">
            <a:spAutoFit/>
          </a:bodyPr>
          <a:lstStyle/>
          <a:p>
            <a:pPr algn="ctr"/>
            <a:r>
              <a:rPr lang="en-US" sz="4000" dirty="0" smtClean="0"/>
              <a:t>2025 </a:t>
            </a:r>
            <a:r>
              <a:rPr lang="en-US" sz="4000" dirty="0"/>
              <a:t>SUMMER SEMINARS HOSPERS PCA</a:t>
            </a:r>
          </a:p>
          <a:p>
            <a:r>
              <a:rPr lang="en-US" sz="4000" dirty="0"/>
              <a:t> </a:t>
            </a:r>
            <a:r>
              <a:rPr lang="en-US" sz="4000" dirty="0" smtClean="0"/>
              <a:t> “THE THREE FALSE RELIGIONS”</a:t>
            </a:r>
            <a:endParaRPr lang="en-US" sz="4000" dirty="0"/>
          </a:p>
          <a:p>
            <a:r>
              <a:rPr lang="en-US" sz="4000" dirty="0" smtClean="0"/>
              <a:t>June 17 		“A Tale of Two Explanations”</a:t>
            </a:r>
            <a:endParaRPr lang="en-US" sz="4000" dirty="0"/>
          </a:p>
          <a:p>
            <a:r>
              <a:rPr lang="en-US" sz="4000" dirty="0" smtClean="0"/>
              <a:t>July 15 </a:t>
            </a:r>
            <a:r>
              <a:rPr lang="en-US" sz="4000" dirty="0"/>
              <a:t>	</a:t>
            </a:r>
            <a:r>
              <a:rPr lang="en-US" sz="4000" dirty="0" smtClean="0"/>
              <a:t>	“Am I Good Enough?”</a:t>
            </a:r>
            <a:r>
              <a:rPr lang="en-US" sz="4000" dirty="0"/>
              <a:t>  </a:t>
            </a:r>
          </a:p>
          <a:p>
            <a:r>
              <a:rPr lang="en-US" sz="4000" dirty="0"/>
              <a:t>July </a:t>
            </a:r>
            <a:r>
              <a:rPr lang="en-US" sz="4000" dirty="0" smtClean="0"/>
              <a:t>29</a:t>
            </a:r>
            <a:r>
              <a:rPr lang="en-US" sz="4000" dirty="0"/>
              <a:t>    </a:t>
            </a:r>
            <a:r>
              <a:rPr lang="en-US" sz="4000" dirty="0" smtClean="0"/>
              <a:t>	“More than a Feeling”</a:t>
            </a:r>
          </a:p>
          <a:p>
            <a:r>
              <a:rPr lang="en-US" sz="4000" dirty="0" smtClean="0"/>
              <a:t>August </a:t>
            </a:r>
            <a:r>
              <a:rPr lang="en-US" sz="4000" dirty="0"/>
              <a:t>12	“Abracadabra”</a:t>
            </a:r>
          </a:p>
          <a:p>
            <a:endParaRPr lang="en-US" sz="4000" dirty="0" smtClean="0"/>
          </a:p>
          <a:p>
            <a:r>
              <a:rPr lang="en-US" sz="3800" b="1" i="1" dirty="0" smtClean="0"/>
              <a:t>	(Audio and PowerPoint slides from all summer seminars can be found at hosperspca.org)</a:t>
            </a:r>
            <a:endParaRPr lang="en-US" sz="3800" b="1" i="1" dirty="0"/>
          </a:p>
        </p:txBody>
      </p:sp>
    </p:spTree>
    <p:extLst>
      <p:ext uri="{BB962C8B-B14F-4D97-AF65-F5344CB8AC3E}">
        <p14:creationId xmlns:p14="http://schemas.microsoft.com/office/powerpoint/2010/main" val="1223188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115492</TotalTime>
  <Words>421</Words>
  <Application>Microsoft Office PowerPoint</Application>
  <PresentationFormat>Widescreen</PresentationFormat>
  <Paragraphs>552</Paragraphs>
  <Slides>90</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Calibri Light</vt:lpstr>
      <vt:lpstr>Celestial</vt:lpstr>
      <vt:lpstr>The three false religions</vt:lpstr>
      <vt:lpstr>PowerPoint Presentation</vt:lpstr>
      <vt:lpstr>The three false religions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Microsoft account</cp:lastModifiedBy>
  <cp:revision>647</cp:revision>
  <cp:lastPrinted>2023-06-26T00:10:08Z</cp:lastPrinted>
  <dcterms:created xsi:type="dcterms:W3CDTF">2018-08-21T20:59:56Z</dcterms:created>
  <dcterms:modified xsi:type="dcterms:W3CDTF">2025-08-13T15:43:10Z</dcterms:modified>
</cp:coreProperties>
</file>