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616" r:id="rId2"/>
    <p:sldId id="2870" r:id="rId3"/>
    <p:sldId id="3418" r:id="rId4"/>
    <p:sldId id="3828" r:id="rId5"/>
    <p:sldId id="3662" r:id="rId6"/>
    <p:sldId id="3906" r:id="rId7"/>
    <p:sldId id="3852" r:id="rId8"/>
    <p:sldId id="3853" r:id="rId9"/>
    <p:sldId id="3859" r:id="rId10"/>
    <p:sldId id="3860" r:id="rId11"/>
    <p:sldId id="3861" r:id="rId12"/>
    <p:sldId id="3862" r:id="rId13"/>
    <p:sldId id="3854" r:id="rId14"/>
    <p:sldId id="3907" r:id="rId15"/>
    <p:sldId id="3863" r:id="rId16"/>
    <p:sldId id="3864" r:id="rId17"/>
    <p:sldId id="3865" r:id="rId18"/>
    <p:sldId id="3866" r:id="rId19"/>
    <p:sldId id="3872" r:id="rId20"/>
    <p:sldId id="3873" r:id="rId21"/>
    <p:sldId id="3874" r:id="rId22"/>
    <p:sldId id="3875" r:id="rId23"/>
    <p:sldId id="3876" r:id="rId24"/>
    <p:sldId id="3877" r:id="rId25"/>
    <p:sldId id="3878" r:id="rId26"/>
    <p:sldId id="3883" r:id="rId27"/>
    <p:sldId id="3884" r:id="rId28"/>
    <p:sldId id="3885" r:id="rId29"/>
    <p:sldId id="3886" r:id="rId30"/>
    <p:sldId id="3887" r:id="rId31"/>
    <p:sldId id="3888" r:id="rId32"/>
    <p:sldId id="3901" r:id="rId33"/>
    <p:sldId id="3892" r:id="rId34"/>
    <p:sldId id="3893" r:id="rId35"/>
    <p:sldId id="3894" r:id="rId36"/>
    <p:sldId id="3895" r:id="rId37"/>
    <p:sldId id="3896" r:id="rId38"/>
    <p:sldId id="3902" r:id="rId39"/>
    <p:sldId id="3903" r:id="rId40"/>
    <p:sldId id="3904" r:id="rId41"/>
    <p:sldId id="3905" r:id="rId42"/>
    <p:sldId id="3417" r:id="rId43"/>
    <p:sldId id="3315" r:id="rId44"/>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56" autoAdjust="0"/>
    <p:restoredTop sz="94660" autoAdjust="0"/>
  </p:normalViewPr>
  <p:slideViewPr>
    <p:cSldViewPr snapToGrid="0">
      <p:cViewPr varScale="1">
        <p:scale>
          <a:sx n="66" d="100"/>
          <a:sy n="66" d="100"/>
        </p:scale>
        <p:origin x="412" y="40"/>
      </p:cViewPr>
      <p:guideLst>
        <p:guide orient="horz" pos="2160"/>
        <p:guide pos="3840"/>
      </p:guideLst>
    </p:cSldViewPr>
  </p:slideViewPr>
  <p:outlineViewPr>
    <p:cViewPr>
      <p:scale>
        <a:sx n="33" d="100"/>
        <a:sy n="33" d="100"/>
      </p:scale>
      <p:origin x="0" y="-996"/>
    </p:cViewPr>
  </p:outlineViewPr>
  <p:notesTextViewPr>
    <p:cViewPr>
      <p:scale>
        <a:sx n="3" d="2"/>
        <a:sy n="3" d="2"/>
      </p:scale>
      <p:origin x="0" y="0"/>
    </p:cViewPr>
  </p:notesTextViewPr>
  <p:sorterViewPr>
    <p:cViewPr>
      <p:scale>
        <a:sx n="100" d="100"/>
        <a:sy n="100" d="100"/>
      </p:scale>
      <p:origin x="0" y="-7968"/>
    </p:cViewPr>
  </p:sorter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4542213-DDB9-4728-8900-26486C6300F9}" type="datetimeFigureOut">
              <a:rPr lang="en-US" smtClean="0"/>
              <a:pPr/>
              <a:t>4/28/2025</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89125F62-A8BD-4EA6-9F51-0048E708EA1A}" type="slidenum">
              <a:rPr lang="en-US" smtClean="0"/>
              <a:pPr/>
              <a:t>‹#›</a:t>
            </a:fld>
            <a:endParaRPr lang="en-US" dirty="0"/>
          </a:p>
        </p:txBody>
      </p:sp>
    </p:spTree>
    <p:extLst>
      <p:ext uri="{BB962C8B-B14F-4D97-AF65-F5344CB8AC3E}">
        <p14:creationId xmlns:p14="http://schemas.microsoft.com/office/powerpoint/2010/main" val="777957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a:t>
            </a:fld>
            <a:endParaRPr lang="en-US" dirty="0"/>
          </a:p>
        </p:txBody>
      </p:sp>
    </p:spTree>
    <p:extLst>
      <p:ext uri="{BB962C8B-B14F-4D97-AF65-F5344CB8AC3E}">
        <p14:creationId xmlns:p14="http://schemas.microsoft.com/office/powerpoint/2010/main" val="1080589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12</a:t>
            </a:fld>
            <a:endParaRPr lang="en-US" dirty="0"/>
          </a:p>
        </p:txBody>
      </p:sp>
    </p:spTree>
    <p:extLst>
      <p:ext uri="{BB962C8B-B14F-4D97-AF65-F5344CB8AC3E}">
        <p14:creationId xmlns:p14="http://schemas.microsoft.com/office/powerpoint/2010/main" val="4008896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13</a:t>
            </a:fld>
            <a:endParaRPr lang="en-US" dirty="0"/>
          </a:p>
        </p:txBody>
      </p:sp>
    </p:spTree>
    <p:extLst>
      <p:ext uri="{BB962C8B-B14F-4D97-AF65-F5344CB8AC3E}">
        <p14:creationId xmlns:p14="http://schemas.microsoft.com/office/powerpoint/2010/main" val="348954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14</a:t>
            </a:fld>
            <a:endParaRPr lang="en-US" dirty="0"/>
          </a:p>
        </p:txBody>
      </p:sp>
    </p:spTree>
    <p:extLst>
      <p:ext uri="{BB962C8B-B14F-4D97-AF65-F5344CB8AC3E}">
        <p14:creationId xmlns:p14="http://schemas.microsoft.com/office/powerpoint/2010/main" val="2545267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15</a:t>
            </a:fld>
            <a:endParaRPr lang="en-US" dirty="0"/>
          </a:p>
        </p:txBody>
      </p:sp>
    </p:spTree>
    <p:extLst>
      <p:ext uri="{BB962C8B-B14F-4D97-AF65-F5344CB8AC3E}">
        <p14:creationId xmlns:p14="http://schemas.microsoft.com/office/powerpoint/2010/main" val="624857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16</a:t>
            </a:fld>
            <a:endParaRPr lang="en-US" dirty="0"/>
          </a:p>
        </p:txBody>
      </p:sp>
    </p:spTree>
    <p:extLst>
      <p:ext uri="{BB962C8B-B14F-4D97-AF65-F5344CB8AC3E}">
        <p14:creationId xmlns:p14="http://schemas.microsoft.com/office/powerpoint/2010/main" val="756714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17</a:t>
            </a:fld>
            <a:endParaRPr lang="en-US" dirty="0"/>
          </a:p>
        </p:txBody>
      </p:sp>
    </p:spTree>
    <p:extLst>
      <p:ext uri="{BB962C8B-B14F-4D97-AF65-F5344CB8AC3E}">
        <p14:creationId xmlns:p14="http://schemas.microsoft.com/office/powerpoint/2010/main" val="2249185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18</a:t>
            </a:fld>
            <a:endParaRPr lang="en-US" dirty="0"/>
          </a:p>
        </p:txBody>
      </p:sp>
    </p:spTree>
    <p:extLst>
      <p:ext uri="{BB962C8B-B14F-4D97-AF65-F5344CB8AC3E}">
        <p14:creationId xmlns:p14="http://schemas.microsoft.com/office/powerpoint/2010/main" val="2091110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19</a:t>
            </a:fld>
            <a:endParaRPr lang="en-US" dirty="0"/>
          </a:p>
        </p:txBody>
      </p:sp>
    </p:spTree>
    <p:extLst>
      <p:ext uri="{BB962C8B-B14F-4D97-AF65-F5344CB8AC3E}">
        <p14:creationId xmlns:p14="http://schemas.microsoft.com/office/powerpoint/2010/main" val="3955266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20</a:t>
            </a:fld>
            <a:endParaRPr lang="en-US" dirty="0"/>
          </a:p>
        </p:txBody>
      </p:sp>
    </p:spTree>
    <p:extLst>
      <p:ext uri="{BB962C8B-B14F-4D97-AF65-F5344CB8AC3E}">
        <p14:creationId xmlns:p14="http://schemas.microsoft.com/office/powerpoint/2010/main" val="2031742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21</a:t>
            </a:fld>
            <a:endParaRPr lang="en-US" dirty="0"/>
          </a:p>
        </p:txBody>
      </p:sp>
    </p:spTree>
    <p:extLst>
      <p:ext uri="{BB962C8B-B14F-4D97-AF65-F5344CB8AC3E}">
        <p14:creationId xmlns:p14="http://schemas.microsoft.com/office/powerpoint/2010/main" val="28554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4</a:t>
            </a:fld>
            <a:endParaRPr lang="en-US" dirty="0"/>
          </a:p>
        </p:txBody>
      </p:sp>
    </p:spTree>
    <p:extLst>
      <p:ext uri="{BB962C8B-B14F-4D97-AF65-F5344CB8AC3E}">
        <p14:creationId xmlns:p14="http://schemas.microsoft.com/office/powerpoint/2010/main" val="461513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22</a:t>
            </a:fld>
            <a:endParaRPr lang="en-US" dirty="0"/>
          </a:p>
        </p:txBody>
      </p:sp>
    </p:spTree>
    <p:extLst>
      <p:ext uri="{BB962C8B-B14F-4D97-AF65-F5344CB8AC3E}">
        <p14:creationId xmlns:p14="http://schemas.microsoft.com/office/powerpoint/2010/main" val="17228876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23</a:t>
            </a:fld>
            <a:endParaRPr lang="en-US" dirty="0"/>
          </a:p>
        </p:txBody>
      </p:sp>
    </p:spTree>
    <p:extLst>
      <p:ext uri="{BB962C8B-B14F-4D97-AF65-F5344CB8AC3E}">
        <p14:creationId xmlns:p14="http://schemas.microsoft.com/office/powerpoint/2010/main" val="194090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24</a:t>
            </a:fld>
            <a:endParaRPr lang="en-US" dirty="0"/>
          </a:p>
        </p:txBody>
      </p:sp>
    </p:spTree>
    <p:extLst>
      <p:ext uri="{BB962C8B-B14F-4D97-AF65-F5344CB8AC3E}">
        <p14:creationId xmlns:p14="http://schemas.microsoft.com/office/powerpoint/2010/main" val="21113100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25</a:t>
            </a:fld>
            <a:endParaRPr lang="en-US" dirty="0"/>
          </a:p>
        </p:txBody>
      </p:sp>
    </p:spTree>
    <p:extLst>
      <p:ext uri="{BB962C8B-B14F-4D97-AF65-F5344CB8AC3E}">
        <p14:creationId xmlns:p14="http://schemas.microsoft.com/office/powerpoint/2010/main" val="117257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26</a:t>
            </a:fld>
            <a:endParaRPr lang="en-US" dirty="0"/>
          </a:p>
        </p:txBody>
      </p:sp>
    </p:spTree>
    <p:extLst>
      <p:ext uri="{BB962C8B-B14F-4D97-AF65-F5344CB8AC3E}">
        <p14:creationId xmlns:p14="http://schemas.microsoft.com/office/powerpoint/2010/main" val="2253853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27</a:t>
            </a:fld>
            <a:endParaRPr lang="en-US" dirty="0"/>
          </a:p>
        </p:txBody>
      </p:sp>
    </p:spTree>
    <p:extLst>
      <p:ext uri="{BB962C8B-B14F-4D97-AF65-F5344CB8AC3E}">
        <p14:creationId xmlns:p14="http://schemas.microsoft.com/office/powerpoint/2010/main" val="2067521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28</a:t>
            </a:fld>
            <a:endParaRPr lang="en-US" dirty="0"/>
          </a:p>
        </p:txBody>
      </p:sp>
    </p:spTree>
    <p:extLst>
      <p:ext uri="{BB962C8B-B14F-4D97-AF65-F5344CB8AC3E}">
        <p14:creationId xmlns:p14="http://schemas.microsoft.com/office/powerpoint/2010/main" val="581685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29</a:t>
            </a:fld>
            <a:endParaRPr lang="en-US" dirty="0"/>
          </a:p>
        </p:txBody>
      </p:sp>
    </p:spTree>
    <p:extLst>
      <p:ext uri="{BB962C8B-B14F-4D97-AF65-F5344CB8AC3E}">
        <p14:creationId xmlns:p14="http://schemas.microsoft.com/office/powerpoint/2010/main" val="9473271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30</a:t>
            </a:fld>
            <a:endParaRPr lang="en-US" dirty="0"/>
          </a:p>
        </p:txBody>
      </p:sp>
    </p:spTree>
    <p:extLst>
      <p:ext uri="{BB962C8B-B14F-4D97-AF65-F5344CB8AC3E}">
        <p14:creationId xmlns:p14="http://schemas.microsoft.com/office/powerpoint/2010/main" val="31375685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31</a:t>
            </a:fld>
            <a:endParaRPr lang="en-US" dirty="0"/>
          </a:p>
        </p:txBody>
      </p:sp>
    </p:spTree>
    <p:extLst>
      <p:ext uri="{BB962C8B-B14F-4D97-AF65-F5344CB8AC3E}">
        <p14:creationId xmlns:p14="http://schemas.microsoft.com/office/powerpoint/2010/main" val="552899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5</a:t>
            </a:fld>
            <a:endParaRPr lang="en-US" dirty="0"/>
          </a:p>
        </p:txBody>
      </p:sp>
    </p:spTree>
    <p:extLst>
      <p:ext uri="{BB962C8B-B14F-4D97-AF65-F5344CB8AC3E}">
        <p14:creationId xmlns:p14="http://schemas.microsoft.com/office/powerpoint/2010/main" val="22271031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32</a:t>
            </a:fld>
            <a:endParaRPr lang="en-US" dirty="0"/>
          </a:p>
        </p:txBody>
      </p:sp>
    </p:spTree>
    <p:extLst>
      <p:ext uri="{BB962C8B-B14F-4D97-AF65-F5344CB8AC3E}">
        <p14:creationId xmlns:p14="http://schemas.microsoft.com/office/powerpoint/2010/main" val="6737983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33</a:t>
            </a:fld>
            <a:endParaRPr lang="en-US" dirty="0"/>
          </a:p>
        </p:txBody>
      </p:sp>
    </p:spTree>
    <p:extLst>
      <p:ext uri="{BB962C8B-B14F-4D97-AF65-F5344CB8AC3E}">
        <p14:creationId xmlns:p14="http://schemas.microsoft.com/office/powerpoint/2010/main" val="26016984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34</a:t>
            </a:fld>
            <a:endParaRPr lang="en-US" dirty="0"/>
          </a:p>
        </p:txBody>
      </p:sp>
    </p:spTree>
    <p:extLst>
      <p:ext uri="{BB962C8B-B14F-4D97-AF65-F5344CB8AC3E}">
        <p14:creationId xmlns:p14="http://schemas.microsoft.com/office/powerpoint/2010/main" val="3244070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35</a:t>
            </a:fld>
            <a:endParaRPr lang="en-US" dirty="0"/>
          </a:p>
        </p:txBody>
      </p:sp>
    </p:spTree>
    <p:extLst>
      <p:ext uri="{BB962C8B-B14F-4D97-AF65-F5344CB8AC3E}">
        <p14:creationId xmlns:p14="http://schemas.microsoft.com/office/powerpoint/2010/main" val="6013859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36</a:t>
            </a:fld>
            <a:endParaRPr lang="en-US" dirty="0"/>
          </a:p>
        </p:txBody>
      </p:sp>
    </p:spTree>
    <p:extLst>
      <p:ext uri="{BB962C8B-B14F-4D97-AF65-F5344CB8AC3E}">
        <p14:creationId xmlns:p14="http://schemas.microsoft.com/office/powerpoint/2010/main" val="16405928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37</a:t>
            </a:fld>
            <a:endParaRPr lang="en-US" dirty="0"/>
          </a:p>
        </p:txBody>
      </p:sp>
    </p:spTree>
    <p:extLst>
      <p:ext uri="{BB962C8B-B14F-4D97-AF65-F5344CB8AC3E}">
        <p14:creationId xmlns:p14="http://schemas.microsoft.com/office/powerpoint/2010/main" val="32200958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38</a:t>
            </a:fld>
            <a:endParaRPr lang="en-US" dirty="0"/>
          </a:p>
        </p:txBody>
      </p:sp>
    </p:spTree>
    <p:extLst>
      <p:ext uri="{BB962C8B-B14F-4D97-AF65-F5344CB8AC3E}">
        <p14:creationId xmlns:p14="http://schemas.microsoft.com/office/powerpoint/2010/main" val="27544313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39</a:t>
            </a:fld>
            <a:endParaRPr lang="en-US" dirty="0"/>
          </a:p>
        </p:txBody>
      </p:sp>
    </p:spTree>
    <p:extLst>
      <p:ext uri="{BB962C8B-B14F-4D97-AF65-F5344CB8AC3E}">
        <p14:creationId xmlns:p14="http://schemas.microsoft.com/office/powerpoint/2010/main" val="15465786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40</a:t>
            </a:fld>
            <a:endParaRPr lang="en-US" dirty="0"/>
          </a:p>
        </p:txBody>
      </p:sp>
    </p:spTree>
    <p:extLst>
      <p:ext uri="{BB962C8B-B14F-4D97-AF65-F5344CB8AC3E}">
        <p14:creationId xmlns:p14="http://schemas.microsoft.com/office/powerpoint/2010/main" val="42662771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41</a:t>
            </a:fld>
            <a:endParaRPr lang="en-US" dirty="0"/>
          </a:p>
        </p:txBody>
      </p:sp>
    </p:spTree>
    <p:extLst>
      <p:ext uri="{BB962C8B-B14F-4D97-AF65-F5344CB8AC3E}">
        <p14:creationId xmlns:p14="http://schemas.microsoft.com/office/powerpoint/2010/main" val="3020783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6</a:t>
            </a:fld>
            <a:endParaRPr lang="en-US" dirty="0"/>
          </a:p>
        </p:txBody>
      </p:sp>
    </p:spTree>
    <p:extLst>
      <p:ext uri="{BB962C8B-B14F-4D97-AF65-F5344CB8AC3E}">
        <p14:creationId xmlns:p14="http://schemas.microsoft.com/office/powerpoint/2010/main" val="815131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43</a:t>
            </a:fld>
            <a:endParaRPr lang="en-US" dirty="0"/>
          </a:p>
        </p:txBody>
      </p:sp>
    </p:spTree>
    <p:extLst>
      <p:ext uri="{BB962C8B-B14F-4D97-AF65-F5344CB8AC3E}">
        <p14:creationId xmlns:p14="http://schemas.microsoft.com/office/powerpoint/2010/main" val="3097072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7</a:t>
            </a:fld>
            <a:endParaRPr lang="en-US" dirty="0"/>
          </a:p>
        </p:txBody>
      </p:sp>
    </p:spTree>
    <p:extLst>
      <p:ext uri="{BB962C8B-B14F-4D97-AF65-F5344CB8AC3E}">
        <p14:creationId xmlns:p14="http://schemas.microsoft.com/office/powerpoint/2010/main" val="1785084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8</a:t>
            </a:fld>
            <a:endParaRPr lang="en-US" dirty="0"/>
          </a:p>
        </p:txBody>
      </p:sp>
    </p:spTree>
    <p:extLst>
      <p:ext uri="{BB962C8B-B14F-4D97-AF65-F5344CB8AC3E}">
        <p14:creationId xmlns:p14="http://schemas.microsoft.com/office/powerpoint/2010/main" val="49493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9</a:t>
            </a:fld>
            <a:endParaRPr lang="en-US" dirty="0"/>
          </a:p>
        </p:txBody>
      </p:sp>
    </p:spTree>
    <p:extLst>
      <p:ext uri="{BB962C8B-B14F-4D97-AF65-F5344CB8AC3E}">
        <p14:creationId xmlns:p14="http://schemas.microsoft.com/office/powerpoint/2010/main" val="793025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10</a:t>
            </a:fld>
            <a:endParaRPr lang="en-US" dirty="0"/>
          </a:p>
        </p:txBody>
      </p:sp>
    </p:spTree>
    <p:extLst>
      <p:ext uri="{BB962C8B-B14F-4D97-AF65-F5344CB8AC3E}">
        <p14:creationId xmlns:p14="http://schemas.microsoft.com/office/powerpoint/2010/main" val="1274380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	</a:t>
            </a:r>
            <a:endParaRPr lang="en-US" dirty="0"/>
          </a:p>
        </p:txBody>
      </p:sp>
      <p:sp>
        <p:nvSpPr>
          <p:cNvPr id="4" name="Slide Number Placeholder 3"/>
          <p:cNvSpPr>
            <a:spLocks noGrp="1"/>
          </p:cNvSpPr>
          <p:nvPr>
            <p:ph type="sldNum" sz="quarter" idx="10"/>
          </p:nvPr>
        </p:nvSpPr>
        <p:spPr/>
        <p:txBody>
          <a:bodyPr/>
          <a:lstStyle/>
          <a:p>
            <a:fld id="{274F856E-CE0E-4D0B-AA70-9DA9E7DC9C60}" type="slidenum">
              <a:rPr lang="en-US" smtClean="0"/>
              <a:t>11</a:t>
            </a:fld>
            <a:endParaRPr lang="en-US" dirty="0"/>
          </a:p>
        </p:txBody>
      </p:sp>
    </p:spTree>
    <p:extLst>
      <p:ext uri="{BB962C8B-B14F-4D97-AF65-F5344CB8AC3E}">
        <p14:creationId xmlns:p14="http://schemas.microsoft.com/office/powerpoint/2010/main" val="37815775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4/28/2025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983517"/>
            <a:ext cx="7197726" cy="2421464"/>
          </a:xfrm>
        </p:spPr>
        <p:txBody>
          <a:bodyPr/>
          <a:lstStyle/>
          <a:p>
            <a:r>
              <a:rPr lang="en-US" dirty="0" smtClean="0"/>
              <a:t>biblical PARENTING</a:t>
            </a:r>
            <a:r>
              <a:rPr lang="en-US" sz="4200" b="1" i="1" dirty="0" smtClean="0"/>
              <a:t> Shepherding a child’s heart</a:t>
            </a:r>
            <a:endParaRPr lang="en-US" sz="4200" b="1" i="1" dirty="0"/>
          </a:p>
        </p:txBody>
      </p:sp>
      <p:sp>
        <p:nvSpPr>
          <p:cNvPr id="3" name="Subtitle 2"/>
          <p:cNvSpPr>
            <a:spLocks noGrp="1"/>
          </p:cNvSpPr>
          <p:nvPr>
            <p:ph type="subTitle" idx="1"/>
          </p:nvPr>
        </p:nvSpPr>
        <p:spPr>
          <a:xfrm>
            <a:off x="3429000" y="4385732"/>
            <a:ext cx="7731125" cy="1809006"/>
          </a:xfrm>
        </p:spPr>
        <p:txBody>
          <a:bodyPr>
            <a:normAutofit/>
          </a:bodyPr>
          <a:lstStyle/>
          <a:p>
            <a:r>
              <a:rPr lang="en-US" sz="2800" dirty="0" smtClean="0"/>
              <a:t>11. Embracing biblical methods: </a:t>
            </a:r>
          </a:p>
          <a:p>
            <a:r>
              <a:rPr lang="en-US" sz="2800" dirty="0" smtClean="0"/>
              <a:t>THE ROD</a:t>
            </a:r>
          </a:p>
        </p:txBody>
      </p:sp>
    </p:spTree>
    <p:extLst>
      <p:ext uri="{BB962C8B-B14F-4D97-AF65-F5344CB8AC3E}">
        <p14:creationId xmlns:p14="http://schemas.microsoft.com/office/powerpoint/2010/main" val="300794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524315"/>
          </a:xfrm>
          <a:prstGeom prst="rect">
            <a:avLst/>
          </a:prstGeom>
          <a:noFill/>
        </p:spPr>
        <p:txBody>
          <a:bodyPr wrap="square" rtlCol="0">
            <a:spAutoFit/>
          </a:bodyPr>
          <a:lstStyle/>
          <a:p>
            <a:r>
              <a:rPr lang="en-US" sz="2400" b="1" dirty="0"/>
              <a:t>I. THE RATIONALE BEHIND THE ROD.	</a:t>
            </a:r>
            <a:br>
              <a:rPr lang="en-US" sz="2400" b="1" dirty="0"/>
            </a:br>
            <a:endParaRPr lang="en-US" sz="2400" dirty="0"/>
          </a:p>
          <a:p>
            <a:r>
              <a:rPr lang="en-US" sz="2400" dirty="0"/>
              <a:t>	But alas, it is not so simple. </a:t>
            </a:r>
            <a:endParaRPr lang="en-US" sz="2400" dirty="0" smtClean="0"/>
          </a:p>
          <a:p>
            <a:r>
              <a:rPr lang="en-US" sz="2400" dirty="0"/>
              <a:t>	</a:t>
            </a:r>
            <a:r>
              <a:rPr lang="en-US" sz="2400" dirty="0" smtClean="0"/>
              <a:t>In </a:t>
            </a:r>
            <a:r>
              <a:rPr lang="en-US" sz="2400" dirty="0"/>
              <a:t>Jeremiah 17:9, God says that </a:t>
            </a:r>
            <a:r>
              <a:rPr lang="en-US" sz="2400" i="1" dirty="0"/>
              <a:t>“The heart is deceitful above all things, and desperately sick; who can understand it?”</a:t>
            </a:r>
            <a:r>
              <a:rPr lang="en-US" sz="2400" dirty="0"/>
              <a:t> </a:t>
            </a:r>
            <a:endParaRPr lang="en-US" sz="2400" dirty="0" smtClean="0"/>
          </a:p>
          <a:p>
            <a:r>
              <a:rPr lang="en-US" sz="2400" dirty="0"/>
              <a:t>	</a:t>
            </a:r>
            <a:r>
              <a:rPr lang="en-US" sz="2400" dirty="0" smtClean="0"/>
              <a:t>So </a:t>
            </a:r>
            <a:r>
              <a:rPr lang="en-US" sz="2400" dirty="0"/>
              <a:t>the problem is not merely outside influences, but the inside is the real culprit. Children are natural born sinners. And this runs all the way down into the heart. </a:t>
            </a:r>
            <a:endParaRPr lang="en-US" sz="2400" dirty="0" smtClean="0"/>
          </a:p>
          <a:p>
            <a:r>
              <a:rPr lang="en-US" sz="2400" dirty="0"/>
              <a:t>	</a:t>
            </a:r>
            <a:r>
              <a:rPr lang="en-US" sz="2400" dirty="0" smtClean="0"/>
              <a:t>Whenever </a:t>
            </a:r>
            <a:r>
              <a:rPr lang="en-US" sz="2400" dirty="0"/>
              <a:t>people tell me they are going to “follow their heart” I become </a:t>
            </a:r>
            <a:r>
              <a:rPr lang="en-US" sz="2400" dirty="0" smtClean="0"/>
              <a:t>alarmed</a:t>
            </a:r>
            <a:r>
              <a:rPr lang="en-US" sz="2400" dirty="0"/>
              <a:t>. What they do not realize is that the “guide” they are planning to follow is “</a:t>
            </a:r>
            <a:r>
              <a:rPr lang="en-US" sz="2400" i="1" dirty="0"/>
              <a:t>deceitful above all things, and desperately sick.”</a:t>
            </a:r>
            <a:r>
              <a:rPr lang="en-US" sz="2400" dirty="0"/>
              <a:t> </a:t>
            </a:r>
            <a:endParaRPr lang="en-US" sz="2400" dirty="0" smtClean="0"/>
          </a:p>
          <a:p>
            <a:r>
              <a:rPr lang="en-US" sz="2400" dirty="0"/>
              <a:t>	</a:t>
            </a:r>
            <a:r>
              <a:rPr lang="en-US" sz="2400" dirty="0" smtClean="0"/>
              <a:t>If </a:t>
            </a:r>
            <a:r>
              <a:rPr lang="en-US" sz="2400" dirty="0"/>
              <a:t>we hope to shepherd our child’s heart, we need to understand it to be a wild animal, sneaky and untamed, unable to control itself or even to understand itself. </a:t>
            </a:r>
          </a:p>
        </p:txBody>
      </p:sp>
    </p:spTree>
    <p:extLst>
      <p:ext uri="{BB962C8B-B14F-4D97-AF65-F5344CB8AC3E}">
        <p14:creationId xmlns:p14="http://schemas.microsoft.com/office/powerpoint/2010/main" val="340390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5632311"/>
          </a:xfrm>
          <a:prstGeom prst="rect">
            <a:avLst/>
          </a:prstGeom>
          <a:noFill/>
        </p:spPr>
        <p:txBody>
          <a:bodyPr wrap="square" rtlCol="0">
            <a:spAutoFit/>
          </a:bodyPr>
          <a:lstStyle/>
          <a:p>
            <a:r>
              <a:rPr lang="en-US" sz="2400" b="1" dirty="0"/>
              <a:t>I. THE RATIONALE BEHIND THE ROD.	</a:t>
            </a:r>
            <a:br>
              <a:rPr lang="en-US" sz="2400" b="1" dirty="0"/>
            </a:br>
            <a:endParaRPr lang="en-US" sz="2400" dirty="0"/>
          </a:p>
          <a:p>
            <a:r>
              <a:rPr lang="en-US" sz="2400" dirty="0"/>
              <a:t>	Proverbs 22:15 says: </a:t>
            </a:r>
            <a:r>
              <a:rPr lang="en-US" sz="2400" i="1" dirty="0"/>
              <a:t>“Folly is bound up in the heart of a child, but the rod of discipline drives it far from him.”</a:t>
            </a:r>
            <a:r>
              <a:rPr lang="en-US" sz="2400" dirty="0"/>
              <a:t> </a:t>
            </a:r>
            <a:endParaRPr lang="en-US" sz="2400" dirty="0" smtClean="0"/>
          </a:p>
          <a:p>
            <a:r>
              <a:rPr lang="en-US" sz="2400" dirty="0"/>
              <a:t>	</a:t>
            </a:r>
            <a:r>
              <a:rPr lang="en-US" sz="2400" dirty="0" smtClean="0"/>
              <a:t>And </a:t>
            </a:r>
            <a:r>
              <a:rPr lang="en-US" sz="2400" dirty="0"/>
              <a:t>there it all is. This foolishness is locked up in the child’s heart, and God has ordained the rod to drive it out. </a:t>
            </a:r>
            <a:endParaRPr lang="en-US" sz="2400" dirty="0" smtClean="0"/>
          </a:p>
          <a:p>
            <a:r>
              <a:rPr lang="en-US" sz="2400" dirty="0"/>
              <a:t>	</a:t>
            </a:r>
            <a:r>
              <a:rPr lang="en-US" sz="2400" dirty="0" smtClean="0"/>
              <a:t>We </a:t>
            </a:r>
            <a:r>
              <a:rPr lang="en-US" sz="2400" dirty="0"/>
              <a:t>should understand that “folly” in the book of Proverbs is not merely childishness or immaturity, but rebellion, similar to the rebellion against God expressed by our first parents in the Garden. </a:t>
            </a:r>
            <a:endParaRPr lang="en-US" sz="2400" dirty="0" smtClean="0"/>
          </a:p>
          <a:p>
            <a:r>
              <a:rPr lang="en-US" sz="2400" dirty="0"/>
              <a:t>	</a:t>
            </a:r>
            <a:r>
              <a:rPr lang="en-US" sz="2400" dirty="0" smtClean="0"/>
              <a:t>The </a:t>
            </a:r>
            <a:r>
              <a:rPr lang="en-US" sz="2400" dirty="0"/>
              <a:t>cure for </a:t>
            </a:r>
            <a:r>
              <a:rPr lang="en-US" sz="2400" i="1" dirty="0"/>
              <a:t>childishness</a:t>
            </a:r>
            <a:r>
              <a:rPr lang="en-US" sz="2400" dirty="0"/>
              <a:t> or immaturity is growing up. </a:t>
            </a:r>
            <a:endParaRPr lang="en-US" sz="2400" dirty="0" smtClean="0"/>
          </a:p>
          <a:p>
            <a:r>
              <a:rPr lang="en-US" sz="2400" dirty="0"/>
              <a:t>	</a:t>
            </a:r>
            <a:r>
              <a:rPr lang="en-US" sz="2400" dirty="0" smtClean="0"/>
              <a:t>The </a:t>
            </a:r>
            <a:r>
              <a:rPr lang="en-US" sz="2400" dirty="0"/>
              <a:t>cure for </a:t>
            </a:r>
            <a:r>
              <a:rPr lang="en-US" sz="2400" i="1" dirty="0"/>
              <a:t>rebellion</a:t>
            </a:r>
            <a:r>
              <a:rPr lang="en-US" sz="2400" dirty="0"/>
              <a:t> is </a:t>
            </a:r>
            <a:r>
              <a:rPr lang="en-US" sz="2400" dirty="0" smtClean="0"/>
              <a:t>faith </a:t>
            </a:r>
            <a:r>
              <a:rPr lang="en-US" sz="2400" dirty="0"/>
              <a:t>in </a:t>
            </a:r>
            <a:r>
              <a:rPr lang="en-US" sz="2400" dirty="0" smtClean="0"/>
              <a:t>Christ and repentance from sin. </a:t>
            </a:r>
          </a:p>
          <a:p>
            <a:r>
              <a:rPr lang="en-US" sz="2400" dirty="0"/>
              <a:t>	</a:t>
            </a:r>
            <a:r>
              <a:rPr lang="en-US" sz="2400" dirty="0" smtClean="0"/>
              <a:t>The </a:t>
            </a:r>
            <a:r>
              <a:rPr lang="en-US" sz="2400" dirty="0"/>
              <a:t>method for raising children from immaturity is instruction. But the method for raising our children from their natural state of rebellion is quite different. God’s method is the rod. Tripp writes: “All earthly punishment presupposes the great day when eternities are fixed.” (99) 	 </a:t>
            </a:r>
          </a:p>
        </p:txBody>
      </p:sp>
    </p:spTree>
    <p:extLst>
      <p:ext uri="{BB962C8B-B14F-4D97-AF65-F5344CB8AC3E}">
        <p14:creationId xmlns:p14="http://schemas.microsoft.com/office/powerpoint/2010/main" val="417189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 THE RATIONALE BEHIND THE ROD.	</a:t>
            </a:r>
            <a:br>
              <a:rPr lang="en-US" sz="2400" b="1" dirty="0"/>
            </a:br>
            <a:endParaRPr lang="en-US" sz="2400" dirty="0"/>
          </a:p>
          <a:p>
            <a:r>
              <a:rPr lang="en-US" sz="2400" dirty="0"/>
              <a:t>	Psalm 14:1 declares: </a:t>
            </a:r>
            <a:r>
              <a:rPr lang="en-US" sz="2400" i="1" dirty="0"/>
              <a:t>“The fool says in his heart, ‘There is no God.’”</a:t>
            </a:r>
            <a:r>
              <a:rPr lang="en-US" sz="2400" dirty="0"/>
              <a:t> </a:t>
            </a:r>
            <a:endParaRPr lang="en-US" sz="2400" dirty="0" smtClean="0"/>
          </a:p>
          <a:p>
            <a:r>
              <a:rPr lang="en-US" sz="2400" dirty="0"/>
              <a:t>	</a:t>
            </a:r>
            <a:r>
              <a:rPr lang="en-US" sz="2400" dirty="0" smtClean="0"/>
              <a:t>Don’t </a:t>
            </a:r>
            <a:r>
              <a:rPr lang="en-US" sz="2400" dirty="0"/>
              <a:t>read this backwards. It is not saying that the atheist is a low IQ idiot. </a:t>
            </a:r>
            <a:endParaRPr lang="en-US" sz="2400" dirty="0" smtClean="0"/>
          </a:p>
          <a:p>
            <a:r>
              <a:rPr lang="en-US" sz="2400" dirty="0"/>
              <a:t>	</a:t>
            </a:r>
            <a:r>
              <a:rPr lang="en-US" sz="2400" dirty="0" smtClean="0"/>
              <a:t>Rather </a:t>
            </a:r>
            <a:r>
              <a:rPr lang="en-US" sz="2400" dirty="0"/>
              <a:t>the fool is someone who rejects God, who will not submit to his authority, and who mocks God’s ways. </a:t>
            </a:r>
          </a:p>
          <a:p>
            <a:r>
              <a:rPr lang="en-US" sz="2400" dirty="0"/>
              <a:t>	Tripp writes: “The fool’s life is run by his desires and fears. This is what you hear from your young children. The most common phrases in the vocabulary of a 3-year-old are, ‘I want…’ or ‘I don’t want….’ The fool lives out of the immediacy of his lusts, cravings, expectations, hopes, and fears.” (102)</a:t>
            </a:r>
          </a:p>
          <a:p>
            <a:r>
              <a:rPr lang="en-US" sz="2400" dirty="0"/>
              <a:t>	And this is the natural state of children—natural born sinners. </a:t>
            </a:r>
          </a:p>
        </p:txBody>
      </p:sp>
    </p:spTree>
    <p:extLst>
      <p:ext uri="{BB962C8B-B14F-4D97-AF65-F5344CB8AC3E}">
        <p14:creationId xmlns:p14="http://schemas.microsoft.com/office/powerpoint/2010/main" val="341468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b="1" dirty="0"/>
              <a:t>I. THE RATIONALE BEHIND THE ROD.	</a:t>
            </a:r>
            <a:endParaRPr lang="en-US" sz="2400" b="1" dirty="0" smtClean="0"/>
          </a:p>
          <a:p>
            <a:r>
              <a:rPr lang="en-US" sz="2400" dirty="0"/>
              <a:t>	</a:t>
            </a:r>
          </a:p>
          <a:p>
            <a:r>
              <a:rPr lang="en-US" sz="2400" dirty="0"/>
              <a:t>	Tripp states this: “God has ordained the rod of discipline for this condition. The spanking process (undertaken in a biblical manner set forth in chapter 15) drives foolishness from the heart of a child. Confrontation, with the immediate and undeniably tactile sensation of a spanking, renders and implacable child sweet. I have seen this principle hold true countless times. The young child who is refusing to be under authority is in a place of grave danger.” (103) </a:t>
            </a:r>
            <a:endParaRPr lang="en-US" sz="2400" dirty="0" smtClean="0"/>
          </a:p>
        </p:txBody>
      </p:sp>
    </p:spTree>
    <p:extLst>
      <p:ext uri="{BB962C8B-B14F-4D97-AF65-F5344CB8AC3E}">
        <p14:creationId xmlns:p14="http://schemas.microsoft.com/office/powerpoint/2010/main" val="355869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785652"/>
          </a:xfrm>
          <a:prstGeom prst="rect">
            <a:avLst/>
          </a:prstGeom>
          <a:noFill/>
        </p:spPr>
        <p:txBody>
          <a:bodyPr wrap="square" rtlCol="0">
            <a:spAutoFit/>
          </a:bodyPr>
          <a:lstStyle/>
          <a:p>
            <a:r>
              <a:rPr lang="en-US" sz="2400" b="1" dirty="0"/>
              <a:t>I. THE RATIONALE BEHIND THE ROD.	</a:t>
            </a:r>
            <a:endParaRPr lang="en-US" sz="2400" b="1" dirty="0" smtClean="0"/>
          </a:p>
          <a:p>
            <a:r>
              <a:rPr lang="en-US" sz="2400" dirty="0"/>
              <a:t>	</a:t>
            </a:r>
          </a:p>
          <a:p>
            <a:r>
              <a:rPr lang="en-US" sz="2400" dirty="0"/>
              <a:t>	</a:t>
            </a:r>
            <a:r>
              <a:rPr lang="en-US" sz="2400" dirty="0" smtClean="0"/>
              <a:t>Proverbs </a:t>
            </a:r>
            <a:r>
              <a:rPr lang="en-US" sz="2400" dirty="0"/>
              <a:t>23:13-14 says, </a:t>
            </a:r>
            <a:r>
              <a:rPr lang="en-US" sz="2400" i="1" dirty="0"/>
              <a:t>“Do not withhold discipline from a child; if you strike him with a rod, he will not die. If you strike him with the rod, you will save his soul from </a:t>
            </a:r>
            <a:r>
              <a:rPr lang="en-US" sz="2400" i="1" dirty="0" err="1"/>
              <a:t>Sheol</a:t>
            </a:r>
            <a:r>
              <a:rPr lang="en-US" sz="2400" dirty="0"/>
              <a:t> (the place of the dead).” </a:t>
            </a:r>
            <a:endParaRPr lang="en-US" sz="2400" dirty="0" smtClean="0"/>
          </a:p>
          <a:p>
            <a:r>
              <a:rPr lang="en-US" sz="2400" dirty="0"/>
              <a:t>	</a:t>
            </a:r>
            <a:r>
              <a:rPr lang="en-US" sz="2400" dirty="0" smtClean="0"/>
              <a:t>And </a:t>
            </a:r>
            <a:r>
              <a:rPr lang="en-US" sz="2400" dirty="0"/>
              <a:t>so Tripp concludes: “Use of the rod is not a matter of an angry parent venting his wrath upon a small, helpless child. The use of the rod signifies a faithful parent recognizing his child’s dangerous state and employing a God-given remedy. The issue is not a parental insistence on being obeyed. The issue is the child’s need to be rescued from death—the death that results from rebellion left unchallenged in the heart.” (103)  </a:t>
            </a:r>
          </a:p>
        </p:txBody>
      </p:sp>
    </p:spTree>
    <p:extLst>
      <p:ext uri="{BB962C8B-B14F-4D97-AF65-F5344CB8AC3E}">
        <p14:creationId xmlns:p14="http://schemas.microsoft.com/office/powerpoint/2010/main" val="401039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b="1" dirty="0"/>
              <a:t>I. THE RATIONALE BEHIND THE ROD.	</a:t>
            </a:r>
            <a:endParaRPr lang="en-US" sz="2400" b="1" dirty="0" smtClean="0"/>
          </a:p>
          <a:p>
            <a:r>
              <a:rPr lang="en-US" sz="2400" dirty="0"/>
              <a:t>	</a:t>
            </a:r>
          </a:p>
          <a:p>
            <a:r>
              <a:rPr lang="en-US" sz="2400" dirty="0"/>
              <a:t>	B. The Function of the Rod. </a:t>
            </a:r>
            <a:endParaRPr lang="en-US" sz="2400" dirty="0" smtClean="0"/>
          </a:p>
          <a:p>
            <a:r>
              <a:rPr lang="en-US" sz="2400" dirty="0"/>
              <a:t>	</a:t>
            </a:r>
            <a:r>
              <a:rPr lang="en-US" sz="2400" dirty="0" smtClean="0"/>
              <a:t>So </a:t>
            </a:r>
            <a:r>
              <a:rPr lang="en-US" sz="2400" dirty="0"/>
              <a:t>how does the rod work? God tells us in Proverbs 29:15, that </a:t>
            </a:r>
            <a:r>
              <a:rPr lang="en-US" sz="2400" i="1" dirty="0"/>
              <a:t>“The rod and reproof give wisdom, but a child left to himself brings shame to his mother.”</a:t>
            </a:r>
            <a:r>
              <a:rPr lang="en-US" sz="2400" dirty="0"/>
              <a:t> </a:t>
            </a:r>
            <a:endParaRPr lang="en-US" sz="2400" dirty="0" smtClean="0"/>
          </a:p>
          <a:p>
            <a:r>
              <a:rPr lang="en-US" sz="2400" dirty="0"/>
              <a:t>	</a:t>
            </a:r>
            <a:r>
              <a:rPr lang="en-US" sz="2400" dirty="0" smtClean="0"/>
              <a:t>The </a:t>
            </a:r>
            <a:r>
              <a:rPr lang="en-US" sz="2400" dirty="0"/>
              <a:t>rod in the context of reproof or corrective discipline brings wisdom. </a:t>
            </a:r>
            <a:endParaRPr lang="en-US" sz="2400" dirty="0" smtClean="0"/>
          </a:p>
          <a:p>
            <a:r>
              <a:rPr lang="en-US" sz="2400" dirty="0"/>
              <a:t>	</a:t>
            </a:r>
            <a:r>
              <a:rPr lang="en-US" sz="2400" dirty="0" smtClean="0"/>
              <a:t>Elsewhere </a:t>
            </a:r>
            <a:r>
              <a:rPr lang="en-US" sz="2400" dirty="0"/>
              <a:t>the Bible connects wisdom with the fear of the Lord, this deep love and respect from the Lord that draws us to him and causes us to willingly obey him. </a:t>
            </a:r>
          </a:p>
        </p:txBody>
      </p:sp>
    </p:spTree>
    <p:extLst>
      <p:ext uri="{BB962C8B-B14F-4D97-AF65-F5344CB8AC3E}">
        <p14:creationId xmlns:p14="http://schemas.microsoft.com/office/powerpoint/2010/main" val="227329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785652"/>
          </a:xfrm>
          <a:prstGeom prst="rect">
            <a:avLst/>
          </a:prstGeom>
          <a:noFill/>
        </p:spPr>
        <p:txBody>
          <a:bodyPr wrap="square" rtlCol="0">
            <a:spAutoFit/>
          </a:bodyPr>
          <a:lstStyle/>
          <a:p>
            <a:r>
              <a:rPr lang="en-US" sz="2400" b="1" dirty="0"/>
              <a:t>I. THE RATIONALE BEHIND THE ROD.	</a:t>
            </a:r>
            <a:endParaRPr lang="en-US" sz="2400" b="1" dirty="0" smtClean="0"/>
          </a:p>
          <a:p>
            <a:r>
              <a:rPr lang="en-US" sz="2400" dirty="0"/>
              <a:t>	</a:t>
            </a:r>
          </a:p>
          <a:p>
            <a:r>
              <a:rPr lang="en-US" sz="2400" dirty="0"/>
              <a:t>	The opposite of wisdom is </a:t>
            </a:r>
            <a:r>
              <a:rPr lang="en-US" sz="2400" dirty="0" smtClean="0"/>
              <a:t>not ignorance but </a:t>
            </a:r>
            <a:r>
              <a:rPr lang="en-US" sz="2400" b="1" i="1" dirty="0" smtClean="0"/>
              <a:t>folly</a:t>
            </a:r>
            <a:r>
              <a:rPr lang="en-US" sz="2400" dirty="0"/>
              <a:t>, rebelling against the Lord, the unwillingness to submit to him. So the rod drives out </a:t>
            </a:r>
            <a:r>
              <a:rPr lang="en-US" sz="2400" dirty="0" smtClean="0"/>
              <a:t>this innate </a:t>
            </a:r>
            <a:r>
              <a:rPr lang="en-US" sz="2400" dirty="0"/>
              <a:t>rebelliousness and imparts wisdom instead. </a:t>
            </a:r>
            <a:endParaRPr lang="en-US" sz="2400" dirty="0" smtClean="0"/>
          </a:p>
          <a:p>
            <a:r>
              <a:rPr lang="en-US" sz="2400" dirty="0"/>
              <a:t>	</a:t>
            </a:r>
            <a:r>
              <a:rPr lang="en-US" sz="2400" dirty="0" smtClean="0"/>
              <a:t>Tripp </a:t>
            </a:r>
            <a:r>
              <a:rPr lang="en-US" sz="2400" dirty="0"/>
              <a:t>notes: “The rod of correction brings wisdom to the child. It provides an immediate tactile demonstration of the foolishness of rebellion. Properly administered discipline humbles the heart of a child, making him subject to parental instruction. An atmosphere is created in which instruction can be given. The spanking renders the child compliant and ready to receive life-giving words.” (104)</a:t>
            </a:r>
          </a:p>
        </p:txBody>
      </p:sp>
    </p:spTree>
    <p:extLst>
      <p:ext uri="{BB962C8B-B14F-4D97-AF65-F5344CB8AC3E}">
        <p14:creationId xmlns:p14="http://schemas.microsoft.com/office/powerpoint/2010/main" val="68361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b="1" dirty="0"/>
              <a:t>I. THE RATIONALE BEHIND THE ROD.	</a:t>
            </a:r>
            <a:endParaRPr lang="en-US" sz="2400" b="1" dirty="0" smtClean="0"/>
          </a:p>
          <a:p>
            <a:r>
              <a:rPr lang="en-US" sz="2400" dirty="0"/>
              <a:t>	</a:t>
            </a:r>
          </a:p>
          <a:p>
            <a:r>
              <a:rPr lang="en-US" sz="2400" dirty="0"/>
              <a:t>	And Hebrews 12:11 compliments this nicely: </a:t>
            </a:r>
            <a:r>
              <a:rPr lang="en-US" sz="2400" i="1" dirty="0"/>
              <a:t>“For the moment all discipline seems painful rather than pleasant, but later it yields the peaceful fruit of righteousness to those who have been trained by it.”</a:t>
            </a:r>
            <a:r>
              <a:rPr lang="en-US" sz="2400" dirty="0"/>
              <a:t> </a:t>
            </a:r>
            <a:endParaRPr lang="en-US" sz="2400" dirty="0" smtClean="0"/>
          </a:p>
          <a:p>
            <a:r>
              <a:rPr lang="en-US" sz="2400" dirty="0"/>
              <a:t>	</a:t>
            </a:r>
            <a:r>
              <a:rPr lang="en-US" sz="2400" dirty="0" smtClean="0"/>
              <a:t>Both painful </a:t>
            </a:r>
            <a:r>
              <a:rPr lang="en-US" sz="2400" dirty="0"/>
              <a:t>discipline and </a:t>
            </a:r>
            <a:r>
              <a:rPr lang="en-US" sz="2400" dirty="0" smtClean="0"/>
              <a:t>patient </a:t>
            </a:r>
            <a:r>
              <a:rPr lang="en-US" sz="2400" dirty="0"/>
              <a:t>instruction are required to produce this peaceful fruit of righteousness. </a:t>
            </a:r>
            <a:endParaRPr lang="en-US" sz="2400" dirty="0" smtClean="0"/>
          </a:p>
          <a:p>
            <a:r>
              <a:rPr lang="en-US" sz="2400" dirty="0"/>
              <a:t>	</a:t>
            </a:r>
            <a:r>
              <a:rPr lang="en-US" sz="2400" dirty="0" smtClean="0"/>
              <a:t>And notice</a:t>
            </a:r>
            <a:r>
              <a:rPr lang="en-US" sz="2400" dirty="0"/>
              <a:t>, this painful discipline does not produce hostility or violence, but “</a:t>
            </a:r>
            <a:r>
              <a:rPr lang="en-US" sz="2400" i="1" dirty="0"/>
              <a:t>the peaceful fruit of righteousness</a:t>
            </a:r>
            <a:r>
              <a:rPr lang="en-US" sz="2400" dirty="0"/>
              <a:t>.” The hostility and violence are </a:t>
            </a:r>
            <a:r>
              <a:rPr lang="en-US" sz="2400" dirty="0" smtClean="0"/>
              <a:t>ALREADY </a:t>
            </a:r>
            <a:r>
              <a:rPr lang="en-US" sz="2400" dirty="0"/>
              <a:t>bound up in the rebelliousness of the child’s heart, and it is the rod that drives that folly from that heart. </a:t>
            </a:r>
            <a:endParaRPr lang="en-US" sz="2400" dirty="0" smtClean="0"/>
          </a:p>
          <a:p>
            <a:r>
              <a:rPr lang="en-US" sz="2400" dirty="0"/>
              <a:t>	</a:t>
            </a:r>
            <a:r>
              <a:rPr lang="en-US" sz="2400" dirty="0" smtClean="0"/>
              <a:t>Hebrews </a:t>
            </a:r>
            <a:r>
              <a:rPr lang="en-US" sz="2400" dirty="0"/>
              <a:t>12:9 also observes that </a:t>
            </a:r>
            <a:r>
              <a:rPr lang="en-US" sz="2400" i="1" dirty="0"/>
              <a:t>“we have had earthly fathers who disciplined us and we respected them.”</a:t>
            </a:r>
            <a:r>
              <a:rPr lang="en-US" sz="2400" dirty="0"/>
              <a:t> So, far from bringing resentment, loving discipline brings respect. </a:t>
            </a:r>
          </a:p>
        </p:txBody>
      </p:sp>
    </p:spTree>
    <p:extLst>
      <p:ext uri="{BB962C8B-B14F-4D97-AF65-F5344CB8AC3E}">
        <p14:creationId xmlns:p14="http://schemas.microsoft.com/office/powerpoint/2010/main" val="318963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Tripp gives a definition: “The rod is a parent, in faith toward God and faithfulness toward his or her children, undertaking the responsibility of careful, timely, measured, and controlled use of physical punishment to underscore the importance of obeying God, thus rescuing the child from continuing his foolishness until death.” (104</a:t>
            </a:r>
            <a:r>
              <a:rPr lang="en-US" sz="2400" dirty="0" smtClean="0"/>
              <a:t>)</a:t>
            </a:r>
          </a:p>
          <a:p>
            <a:endParaRPr lang="en-US" sz="2400" dirty="0" smtClean="0"/>
          </a:p>
          <a:p>
            <a:r>
              <a:rPr lang="en-US" sz="2400" dirty="0"/>
              <a:t>	</a:t>
            </a:r>
            <a:r>
              <a:rPr lang="en-US" sz="2400" dirty="0" smtClean="0"/>
              <a:t>We will explore each aspect of this definition.</a:t>
            </a:r>
            <a:endParaRPr lang="en-US" sz="2400" dirty="0"/>
          </a:p>
        </p:txBody>
      </p:sp>
    </p:spTree>
    <p:extLst>
      <p:ext uri="{BB962C8B-B14F-4D97-AF65-F5344CB8AC3E}">
        <p14:creationId xmlns:p14="http://schemas.microsoft.com/office/powerpoint/2010/main" val="344221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A. The rod is a parental exercise. </a:t>
            </a:r>
            <a:endParaRPr lang="en-US" sz="2400" dirty="0" smtClean="0"/>
          </a:p>
          <a:p>
            <a:r>
              <a:rPr lang="en-US" sz="2400" dirty="0"/>
              <a:t>	</a:t>
            </a:r>
            <a:r>
              <a:rPr lang="en-US" sz="2400" dirty="0" smtClean="0"/>
              <a:t>The Scriptures </a:t>
            </a:r>
            <a:r>
              <a:rPr lang="en-US" sz="2400" dirty="0"/>
              <a:t>that call for the use of the rod place the responsibility on the parents. So it is the </a:t>
            </a:r>
            <a:r>
              <a:rPr lang="en-US" sz="2400" b="1" i="1" dirty="0"/>
              <a:t>parents</a:t>
            </a:r>
            <a:r>
              <a:rPr lang="en-US" sz="2400" dirty="0"/>
              <a:t>, not the </a:t>
            </a:r>
            <a:r>
              <a:rPr lang="en-US" sz="2400" dirty="0" smtClean="0"/>
              <a:t>teacher, </a:t>
            </a:r>
            <a:r>
              <a:rPr lang="en-US" sz="2400" dirty="0"/>
              <a:t>or babysitter, or day care </a:t>
            </a:r>
            <a:r>
              <a:rPr lang="en-US" sz="2400" dirty="0" smtClean="0"/>
              <a:t>center </a:t>
            </a:r>
            <a:r>
              <a:rPr lang="en-US" sz="2400" dirty="0"/>
              <a:t>which </a:t>
            </a:r>
            <a:r>
              <a:rPr lang="en-US" sz="2400" dirty="0" smtClean="0"/>
              <a:t>are </a:t>
            </a:r>
            <a:r>
              <a:rPr lang="en-US" sz="2400" dirty="0"/>
              <a:t>to employ the rod. </a:t>
            </a:r>
            <a:endParaRPr lang="en-US" sz="2400" dirty="0" smtClean="0"/>
          </a:p>
          <a:p>
            <a:r>
              <a:rPr lang="en-US" sz="2400" dirty="0"/>
              <a:t>	</a:t>
            </a:r>
            <a:r>
              <a:rPr lang="en-US" sz="2400" dirty="0" smtClean="0"/>
              <a:t>The </a:t>
            </a:r>
            <a:r>
              <a:rPr lang="en-US" sz="2400" dirty="0"/>
              <a:t>same parents who are there day-in, day-out, who regularly communicate, encourage, instruct, and correct the children are to use this means of discipline. </a:t>
            </a:r>
            <a:endParaRPr lang="en-US" sz="2400" dirty="0" smtClean="0"/>
          </a:p>
          <a:p>
            <a:r>
              <a:rPr lang="en-US" sz="2400" dirty="0"/>
              <a:t>	</a:t>
            </a:r>
            <a:r>
              <a:rPr lang="en-US" sz="2400" dirty="0" smtClean="0"/>
              <a:t>No </a:t>
            </a:r>
            <a:r>
              <a:rPr lang="en-US" sz="2400" dirty="0"/>
              <a:t>one else is authorized to use the rod on a child—parents only. And I don’t really think this should be delegated to another, even by the parents</a:t>
            </a:r>
            <a:r>
              <a:rPr lang="en-US" sz="2400" dirty="0" smtClean="0"/>
              <a:t>. I’m a grandfather, and I do not assume this responsibility with my grandchildren, either.   </a:t>
            </a:r>
            <a:endParaRPr lang="en-US" sz="2400" dirty="0"/>
          </a:p>
        </p:txBody>
      </p:sp>
    </p:spTree>
    <p:extLst>
      <p:ext uri="{BB962C8B-B14F-4D97-AF65-F5344CB8AC3E}">
        <p14:creationId xmlns:p14="http://schemas.microsoft.com/office/powerpoint/2010/main" val="286167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61665"/>
          </a:xfrm>
          <a:prstGeom prst="rect">
            <a:avLst/>
          </a:prstGeom>
          <a:noFill/>
        </p:spPr>
        <p:txBody>
          <a:bodyPr wrap="square" rtlCol="0">
            <a:spAutoFit/>
          </a:bodyPr>
          <a:lstStyle/>
          <a:p>
            <a:r>
              <a:rPr lang="en-US" sz="2400" b="1" dirty="0" smtClean="0"/>
              <a:t>TURN ON RECORDER</a:t>
            </a:r>
            <a:endParaRPr lang="en-US" sz="2400" dirty="0"/>
          </a:p>
        </p:txBody>
      </p:sp>
    </p:spTree>
    <p:extLst>
      <p:ext uri="{BB962C8B-B14F-4D97-AF65-F5344CB8AC3E}">
        <p14:creationId xmlns:p14="http://schemas.microsoft.com/office/powerpoint/2010/main" val="296577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B. The rod is an act of faith. </a:t>
            </a:r>
            <a:endParaRPr lang="en-US" sz="2400" dirty="0" smtClean="0"/>
          </a:p>
          <a:p>
            <a:r>
              <a:rPr lang="en-US" sz="2400" dirty="0"/>
              <a:t>	</a:t>
            </a:r>
            <a:r>
              <a:rPr lang="en-US" sz="2400" dirty="0" smtClean="0"/>
              <a:t>God </a:t>
            </a:r>
            <a:r>
              <a:rPr lang="en-US" sz="2400" dirty="0"/>
              <a:t>has called for its use. If the state or a popular psychologist or even some preacher decries the practice, no matter. God calls for it, and parents must employ it. </a:t>
            </a:r>
            <a:endParaRPr lang="en-US" sz="2400" dirty="0" smtClean="0"/>
          </a:p>
          <a:p>
            <a:r>
              <a:rPr lang="en-US" sz="2400" dirty="0" smtClean="0"/>
              <a:t>	Some </a:t>
            </a:r>
            <a:r>
              <a:rPr lang="en-US" sz="2400" dirty="0"/>
              <a:t>years ago one of the public school counselors in a local school district wrote a column for the school newsletter which equated spanking with child abuse, and seemed to threaten consequences for parents who were caught spanking their children. </a:t>
            </a:r>
            <a:endParaRPr lang="en-US" sz="2400" dirty="0" smtClean="0"/>
          </a:p>
          <a:p>
            <a:r>
              <a:rPr lang="en-US" sz="2400" dirty="0"/>
              <a:t>	</a:t>
            </a:r>
            <a:r>
              <a:rPr lang="en-US" sz="2400" dirty="0" smtClean="0"/>
              <a:t>Thankfully </a:t>
            </a:r>
            <a:r>
              <a:rPr lang="en-US" sz="2400" dirty="0"/>
              <a:t>the outcry was vocal enough, including </a:t>
            </a:r>
            <a:r>
              <a:rPr lang="en-US" sz="2400" dirty="0" smtClean="0"/>
              <a:t>from several doctors, </a:t>
            </a:r>
            <a:r>
              <a:rPr lang="en-US" sz="2400" dirty="0"/>
              <a:t>and a clarification from the county attorney, and the matter was dismissed. </a:t>
            </a:r>
            <a:endParaRPr lang="en-US" sz="2400" dirty="0" smtClean="0"/>
          </a:p>
          <a:p>
            <a:r>
              <a:rPr lang="en-US" sz="2400" dirty="0"/>
              <a:t>	</a:t>
            </a:r>
            <a:r>
              <a:rPr lang="en-US" sz="2400" dirty="0" smtClean="0"/>
              <a:t>But </a:t>
            </a:r>
            <a:r>
              <a:rPr lang="en-US" sz="2400" dirty="0"/>
              <a:t>in many places, the outcome </a:t>
            </a:r>
            <a:r>
              <a:rPr lang="en-US" sz="2400" dirty="0" smtClean="0"/>
              <a:t>might </a:t>
            </a:r>
            <a:r>
              <a:rPr lang="en-US" sz="2400" dirty="0"/>
              <a:t>be different. </a:t>
            </a:r>
            <a:r>
              <a:rPr lang="en-US" sz="2400" dirty="0" smtClean="0"/>
              <a:t>(More on that in a bit.)</a:t>
            </a:r>
          </a:p>
          <a:p>
            <a:r>
              <a:rPr lang="en-US" sz="2400" dirty="0"/>
              <a:t>	</a:t>
            </a:r>
            <a:r>
              <a:rPr lang="en-US" sz="2400" dirty="0" smtClean="0"/>
              <a:t>So </a:t>
            </a:r>
            <a:r>
              <a:rPr lang="en-US" sz="2400" dirty="0"/>
              <a:t>the parent must decide whether to obey God or to cave in to peer pressure. But the use of the rod is clearly not </a:t>
            </a:r>
            <a:r>
              <a:rPr lang="en-US" sz="2400" dirty="0" smtClean="0"/>
              <a:t>optional for biblically committed parents.</a:t>
            </a:r>
            <a:endParaRPr lang="en-US" sz="2400" dirty="0"/>
          </a:p>
        </p:txBody>
      </p:sp>
    </p:spTree>
    <p:extLst>
      <p:ext uri="{BB962C8B-B14F-4D97-AF65-F5344CB8AC3E}">
        <p14:creationId xmlns:p14="http://schemas.microsoft.com/office/powerpoint/2010/main" val="24990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C. The rod is also an act of faithfulness toward the child. </a:t>
            </a:r>
            <a:endParaRPr lang="en-US" sz="2400" dirty="0" smtClean="0"/>
          </a:p>
          <a:p>
            <a:r>
              <a:rPr lang="en-US" sz="2400" dirty="0"/>
              <a:t>	</a:t>
            </a:r>
            <a:r>
              <a:rPr lang="en-US" sz="2400" dirty="0" smtClean="0"/>
              <a:t>The </a:t>
            </a:r>
            <a:r>
              <a:rPr lang="en-US" sz="2400" dirty="0"/>
              <a:t>classic line, “This is going to hurt me more than it hurts you,” has some truth to it. </a:t>
            </a:r>
            <a:endParaRPr lang="en-US" sz="2400" dirty="0" smtClean="0"/>
          </a:p>
          <a:p>
            <a:r>
              <a:rPr lang="en-US" sz="2400" dirty="0"/>
              <a:t>	</a:t>
            </a:r>
            <a:r>
              <a:rPr lang="en-US" sz="2400" dirty="0" smtClean="0"/>
              <a:t>I hated </a:t>
            </a:r>
            <a:r>
              <a:rPr lang="en-US" sz="2400" dirty="0"/>
              <a:t>disciplining my children. I wish they </a:t>
            </a:r>
            <a:r>
              <a:rPr lang="en-US" sz="2400" dirty="0" smtClean="0"/>
              <a:t>would have been </a:t>
            </a:r>
            <a:r>
              <a:rPr lang="en-US" sz="2400" dirty="0"/>
              <a:t>self-disciplined, but that is not an option nor is it realistic while they are young (I wasn’t self-disciplined as a </a:t>
            </a:r>
            <a:r>
              <a:rPr lang="en-US" sz="2400" dirty="0" smtClean="0"/>
              <a:t>child!). </a:t>
            </a:r>
          </a:p>
          <a:p>
            <a:r>
              <a:rPr lang="en-US" sz="2400" dirty="0"/>
              <a:t>	</a:t>
            </a:r>
            <a:r>
              <a:rPr lang="en-US" sz="2400" dirty="0" smtClean="0"/>
              <a:t>Somebody </a:t>
            </a:r>
            <a:r>
              <a:rPr lang="en-US" sz="2400" dirty="0"/>
              <a:t>has to be the adult, and, of course, it is the parent. </a:t>
            </a:r>
            <a:endParaRPr lang="en-US" sz="2400" dirty="0" smtClean="0"/>
          </a:p>
          <a:p>
            <a:r>
              <a:rPr lang="en-US" sz="2400" dirty="0"/>
              <a:t>	</a:t>
            </a:r>
            <a:r>
              <a:rPr lang="en-US" sz="2400" dirty="0" smtClean="0"/>
              <a:t>It </a:t>
            </a:r>
            <a:r>
              <a:rPr lang="en-US" sz="2400" dirty="0"/>
              <a:t>helps, though, to live with the assurance that painful discipline applied in love regularly breeds respect and not rebellion.</a:t>
            </a:r>
          </a:p>
        </p:txBody>
      </p:sp>
    </p:spTree>
    <p:extLst>
      <p:ext uri="{BB962C8B-B14F-4D97-AF65-F5344CB8AC3E}">
        <p14:creationId xmlns:p14="http://schemas.microsoft.com/office/powerpoint/2010/main" val="361149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D. The rod is a responsibility. </a:t>
            </a:r>
            <a:endParaRPr lang="en-US" sz="2400" dirty="0" smtClean="0"/>
          </a:p>
          <a:p>
            <a:r>
              <a:rPr lang="en-US" sz="2400" dirty="0"/>
              <a:t>	</a:t>
            </a:r>
            <a:r>
              <a:rPr lang="en-US" sz="2400" dirty="0" smtClean="0"/>
              <a:t>And </a:t>
            </a:r>
            <a:r>
              <a:rPr lang="en-US" sz="2400" dirty="0"/>
              <a:t>here we must remember once again that parents are merely agents of God, raising the children who belong to him and who will ultimately answer to him. </a:t>
            </a:r>
            <a:endParaRPr lang="en-US" sz="2400" dirty="0" smtClean="0"/>
          </a:p>
          <a:p>
            <a:r>
              <a:rPr lang="en-US" sz="2400" dirty="0"/>
              <a:t>	</a:t>
            </a:r>
            <a:r>
              <a:rPr lang="en-US" sz="2400" dirty="0" smtClean="0"/>
              <a:t>God </a:t>
            </a:r>
            <a:r>
              <a:rPr lang="en-US" sz="2400" dirty="0"/>
              <a:t>instructs us how to raise </a:t>
            </a:r>
            <a:r>
              <a:rPr lang="en-US" sz="2400" dirty="0" smtClean="0"/>
              <a:t>HIS </a:t>
            </a:r>
            <a:r>
              <a:rPr lang="en-US" sz="2400" dirty="0"/>
              <a:t>children, and that instruction includes the rod. Why would we think we have the liberty to disregard God’s commands? </a:t>
            </a:r>
          </a:p>
        </p:txBody>
      </p:sp>
    </p:spTree>
    <p:extLst>
      <p:ext uri="{BB962C8B-B14F-4D97-AF65-F5344CB8AC3E}">
        <p14:creationId xmlns:p14="http://schemas.microsoft.com/office/powerpoint/2010/main" val="231128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E. The rod is a physical chastening. </a:t>
            </a:r>
            <a:endParaRPr lang="en-US" sz="2400" dirty="0" smtClean="0"/>
          </a:p>
          <a:p>
            <a:r>
              <a:rPr lang="en-US" sz="2400" dirty="0"/>
              <a:t>	</a:t>
            </a:r>
            <a:r>
              <a:rPr lang="en-US" sz="2400" dirty="0" smtClean="0"/>
              <a:t>Tripp </a:t>
            </a:r>
            <a:r>
              <a:rPr lang="en-US" sz="2400" dirty="0"/>
              <a:t>underscores that “the rod is the careful, timely, measured and controlled use of physical punishment. The rod is never a venting of parental anger. It is not what the parent does when he is frustrated. It is not a response to feeling that his child has made things hard for him. It is always measured and controlled. The parent knows the proper measure of severity for this particular child at this particular time. The child knows how many swats are coming.” (106)</a:t>
            </a:r>
          </a:p>
        </p:txBody>
      </p:sp>
    </p:spTree>
    <p:extLst>
      <p:ext uri="{BB962C8B-B14F-4D97-AF65-F5344CB8AC3E}">
        <p14:creationId xmlns:p14="http://schemas.microsoft.com/office/powerpoint/2010/main" val="58319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II. WHAT IS THE ROD?</a:t>
            </a:r>
            <a:endParaRPr lang="en-US" sz="2400" dirty="0"/>
          </a:p>
          <a:p>
            <a:r>
              <a:rPr lang="en-US" sz="2400" dirty="0"/>
              <a:t>	</a:t>
            </a:r>
          </a:p>
          <a:p>
            <a:r>
              <a:rPr lang="en-US" sz="2400" dirty="0"/>
              <a:t>	F. And finally, the rod is a rescue mission. </a:t>
            </a:r>
            <a:endParaRPr lang="en-US" sz="2400" dirty="0" smtClean="0"/>
          </a:p>
          <a:p>
            <a:r>
              <a:rPr lang="en-US" sz="2400" dirty="0"/>
              <a:t>	</a:t>
            </a:r>
            <a:r>
              <a:rPr lang="en-US" sz="2400" dirty="0" smtClean="0"/>
              <a:t>The </a:t>
            </a:r>
            <a:r>
              <a:rPr lang="en-US" sz="2400" dirty="0"/>
              <a:t>child who needs a spanking is straying. He needs to be turned around lest he continue to stray into deeper foolishness and harm. </a:t>
            </a:r>
            <a:endParaRPr lang="en-US" sz="2400" dirty="0" smtClean="0"/>
          </a:p>
          <a:p>
            <a:r>
              <a:rPr lang="en-US" sz="2400" dirty="0"/>
              <a:t>	</a:t>
            </a:r>
            <a:r>
              <a:rPr lang="en-US" sz="2400" dirty="0" smtClean="0"/>
              <a:t>Parents </a:t>
            </a:r>
            <a:r>
              <a:rPr lang="en-US" sz="2400" dirty="0"/>
              <a:t>serve as God’s agents. The issue is not that the child has failed to obey </a:t>
            </a:r>
            <a:r>
              <a:rPr lang="en-US" sz="2400" dirty="0" smtClean="0"/>
              <a:t>the parent, </a:t>
            </a:r>
            <a:r>
              <a:rPr lang="en-US" sz="2400" dirty="0"/>
              <a:t>but that they have failed to obey God. </a:t>
            </a:r>
            <a:endParaRPr lang="en-US" sz="2400" dirty="0" smtClean="0"/>
          </a:p>
          <a:p>
            <a:r>
              <a:rPr lang="en-US" sz="2400" dirty="0"/>
              <a:t>	</a:t>
            </a:r>
            <a:r>
              <a:rPr lang="en-US" sz="2400" dirty="0" smtClean="0"/>
              <a:t>And </a:t>
            </a:r>
            <a:r>
              <a:rPr lang="en-US" sz="2400" dirty="0"/>
              <a:t>this is dangerous ground, so God has given the rod to turn them back before it’s too late. </a:t>
            </a:r>
          </a:p>
        </p:txBody>
      </p:sp>
    </p:spTree>
    <p:extLst>
      <p:ext uri="{BB962C8B-B14F-4D97-AF65-F5344CB8AC3E}">
        <p14:creationId xmlns:p14="http://schemas.microsoft.com/office/powerpoint/2010/main" val="376732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1569660"/>
          </a:xfrm>
          <a:prstGeom prst="rect">
            <a:avLst/>
          </a:prstGeom>
          <a:noFill/>
        </p:spPr>
        <p:txBody>
          <a:bodyPr wrap="square" rtlCol="0">
            <a:spAutoFit/>
          </a:bodyPr>
          <a:lstStyle/>
          <a:p>
            <a:r>
              <a:rPr lang="en-US" sz="2400" b="1" dirty="0"/>
              <a:t>III. DISTORTIONS OF THE ROD</a:t>
            </a:r>
            <a:endParaRPr lang="en-US" sz="2400" dirty="0"/>
          </a:p>
          <a:p>
            <a:r>
              <a:rPr lang="en-US" sz="2400" dirty="0"/>
              <a:t> </a:t>
            </a:r>
          </a:p>
          <a:p>
            <a:r>
              <a:rPr lang="en-US" sz="2400" dirty="0"/>
              <a:t>	Spanking is largely misunderstood, not only by non-Christian critics but by well-meaning believers also. So we should distance ourselves from distortions. </a:t>
            </a:r>
          </a:p>
        </p:txBody>
      </p:sp>
    </p:spTree>
    <p:extLst>
      <p:ext uri="{BB962C8B-B14F-4D97-AF65-F5344CB8AC3E}">
        <p14:creationId xmlns:p14="http://schemas.microsoft.com/office/powerpoint/2010/main" val="25561019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III. DISTORTIONS OF THE ROD</a:t>
            </a:r>
            <a:endParaRPr lang="en-US" sz="2400" dirty="0"/>
          </a:p>
          <a:p>
            <a:r>
              <a:rPr lang="en-US" sz="2400" dirty="0"/>
              <a:t> </a:t>
            </a:r>
          </a:p>
          <a:p>
            <a:r>
              <a:rPr lang="en-US" sz="2400" dirty="0"/>
              <a:t>	A. For example, the rod does not give the parents the right to unbridled anger. </a:t>
            </a:r>
            <a:endParaRPr lang="en-US" sz="2400" dirty="0" smtClean="0"/>
          </a:p>
          <a:p>
            <a:r>
              <a:rPr lang="en-US" sz="2400" dirty="0"/>
              <a:t>	</a:t>
            </a:r>
            <a:r>
              <a:rPr lang="en-US" sz="2400" dirty="0" smtClean="0"/>
              <a:t>Anger </a:t>
            </a:r>
            <a:r>
              <a:rPr lang="en-US" sz="2400" dirty="0"/>
              <a:t>largely flows from </a:t>
            </a:r>
            <a:r>
              <a:rPr lang="en-US" sz="2400" dirty="0" smtClean="0"/>
              <a:t>personal frustration </a:t>
            </a:r>
            <a:r>
              <a:rPr lang="en-US" sz="2400" dirty="0"/>
              <a:t>or offense, and each of these signals that the issue is about me. I am frustrated or I am personally offended. </a:t>
            </a:r>
            <a:endParaRPr lang="en-US" sz="2400" dirty="0" smtClean="0"/>
          </a:p>
          <a:p>
            <a:r>
              <a:rPr lang="en-US" sz="2400" dirty="0"/>
              <a:t>	</a:t>
            </a:r>
            <a:r>
              <a:rPr lang="en-US" sz="2400" dirty="0" smtClean="0"/>
              <a:t>Yet </a:t>
            </a:r>
            <a:r>
              <a:rPr lang="en-US" sz="2400" dirty="0"/>
              <a:t>the child’s primary offense is against God. </a:t>
            </a:r>
            <a:endParaRPr lang="en-US" sz="2400" dirty="0" smtClean="0"/>
          </a:p>
          <a:p>
            <a:r>
              <a:rPr lang="en-US" sz="2400" dirty="0"/>
              <a:t>	</a:t>
            </a:r>
            <a:r>
              <a:rPr lang="en-US" sz="2400" dirty="0" smtClean="0"/>
              <a:t>So </a:t>
            </a:r>
            <a:r>
              <a:rPr lang="en-US" sz="2400" dirty="0"/>
              <a:t>the angry parent is making the most fundamental mistake of thinking the children belong to him or her. </a:t>
            </a:r>
            <a:endParaRPr lang="en-US" sz="2400" dirty="0" smtClean="0"/>
          </a:p>
          <a:p>
            <a:r>
              <a:rPr lang="en-US" sz="2400" dirty="0"/>
              <a:t>	</a:t>
            </a:r>
            <a:r>
              <a:rPr lang="en-US" sz="2400" dirty="0" smtClean="0"/>
              <a:t>We </a:t>
            </a:r>
            <a:r>
              <a:rPr lang="en-US" sz="2400" dirty="0"/>
              <a:t>should take to heart the sobering truth from James 1:19-20: </a:t>
            </a:r>
            <a:r>
              <a:rPr lang="en-US" sz="2400" i="1" dirty="0"/>
              <a:t>“Know this, my beloved brothers: let every person be quick to hear, slow to speak, slow to anger; </a:t>
            </a:r>
            <a:r>
              <a:rPr lang="en-US" sz="2400" i="1" dirty="0" smtClean="0"/>
              <a:t>for </a:t>
            </a:r>
            <a:r>
              <a:rPr lang="en-US" sz="2400" i="1" dirty="0"/>
              <a:t>the anger of man does not produce the righteousness that God requires.”</a:t>
            </a:r>
            <a:r>
              <a:rPr lang="en-US" sz="2400" dirty="0"/>
              <a:t> </a:t>
            </a:r>
          </a:p>
        </p:txBody>
      </p:sp>
    </p:spTree>
    <p:extLst>
      <p:ext uri="{BB962C8B-B14F-4D97-AF65-F5344CB8AC3E}">
        <p14:creationId xmlns:p14="http://schemas.microsoft.com/office/powerpoint/2010/main" val="188385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a:t>III. DISTORTIONS OF THE ROD</a:t>
            </a:r>
            <a:endParaRPr lang="en-US" sz="2400" dirty="0"/>
          </a:p>
          <a:p>
            <a:r>
              <a:rPr lang="en-US" sz="2400" dirty="0"/>
              <a:t> </a:t>
            </a:r>
          </a:p>
          <a:p>
            <a:r>
              <a:rPr lang="en-US" sz="2400" dirty="0"/>
              <a:t>	B. Nor does the rod give the right to hit our children whenever we want. </a:t>
            </a:r>
            <a:endParaRPr lang="en-US" sz="2400" dirty="0" smtClean="0"/>
          </a:p>
          <a:p>
            <a:r>
              <a:rPr lang="en-US" sz="2400" dirty="0"/>
              <a:t>	</a:t>
            </a:r>
            <a:r>
              <a:rPr lang="en-US" sz="2400" dirty="0" smtClean="0"/>
              <a:t>Suddenly </a:t>
            </a:r>
            <a:r>
              <a:rPr lang="en-US" sz="2400" dirty="0"/>
              <a:t>striking our children at will, out of anger or frustration is sinful. </a:t>
            </a:r>
            <a:r>
              <a:rPr lang="en-US" sz="2400" dirty="0" smtClean="0"/>
              <a:t>This </a:t>
            </a:r>
            <a:r>
              <a:rPr lang="en-US" sz="2400" dirty="0"/>
              <a:t>is abusive, and it will tend to create resentment and possibly further violence. </a:t>
            </a:r>
            <a:endParaRPr lang="en-US" sz="2400" dirty="0" smtClean="0"/>
          </a:p>
          <a:p>
            <a:r>
              <a:rPr lang="en-US" sz="2400" dirty="0"/>
              <a:t>	</a:t>
            </a:r>
            <a:r>
              <a:rPr lang="en-US" sz="2400" dirty="0" smtClean="0"/>
              <a:t>God </a:t>
            </a:r>
            <a:r>
              <a:rPr lang="en-US" sz="2400" dirty="0"/>
              <a:t>warns against the danger of embittering our children in Ephesians 6, and bullying our children will tend to embitter them.</a:t>
            </a:r>
          </a:p>
        </p:txBody>
      </p:sp>
    </p:spTree>
    <p:extLst>
      <p:ext uri="{BB962C8B-B14F-4D97-AF65-F5344CB8AC3E}">
        <p14:creationId xmlns:p14="http://schemas.microsoft.com/office/powerpoint/2010/main" val="148215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308324"/>
          </a:xfrm>
          <a:prstGeom prst="rect">
            <a:avLst/>
          </a:prstGeom>
          <a:noFill/>
        </p:spPr>
        <p:txBody>
          <a:bodyPr wrap="square" rtlCol="0">
            <a:spAutoFit/>
          </a:bodyPr>
          <a:lstStyle/>
          <a:p>
            <a:r>
              <a:rPr lang="en-US" sz="2400" b="1" dirty="0"/>
              <a:t>III. DISTORTIONS OF THE ROD</a:t>
            </a:r>
            <a:endParaRPr lang="en-US" sz="2400" dirty="0"/>
          </a:p>
          <a:p>
            <a:r>
              <a:rPr lang="en-US" sz="2400" dirty="0"/>
              <a:t> </a:t>
            </a:r>
          </a:p>
          <a:p>
            <a:r>
              <a:rPr lang="en-US" sz="2400" dirty="0"/>
              <a:t>	C. And the rod is not a way to vent frustration. </a:t>
            </a:r>
            <a:endParaRPr lang="en-US" sz="2400" dirty="0" smtClean="0"/>
          </a:p>
          <a:p>
            <a:r>
              <a:rPr lang="en-US" sz="2400" dirty="0"/>
              <a:t>	</a:t>
            </a:r>
            <a:r>
              <a:rPr lang="en-US" sz="2400" dirty="0" smtClean="0"/>
              <a:t>All </a:t>
            </a:r>
            <a:r>
              <a:rPr lang="en-US" sz="2400" dirty="0"/>
              <a:t>parents will experience times of great frustration and will feel pent-up emotion. </a:t>
            </a:r>
            <a:endParaRPr lang="en-US" sz="2400" dirty="0" smtClean="0"/>
          </a:p>
          <a:p>
            <a:r>
              <a:rPr lang="en-US" sz="2400" dirty="0"/>
              <a:t>	</a:t>
            </a:r>
            <a:r>
              <a:rPr lang="en-US" sz="2400" dirty="0" smtClean="0"/>
              <a:t>Striking </a:t>
            </a:r>
            <a:r>
              <a:rPr lang="en-US" sz="2400" dirty="0"/>
              <a:t>your child is not the way to vent that frustration, and the momentary relief will certainly be followed with great remorse and create greater problems along the line. </a:t>
            </a:r>
          </a:p>
        </p:txBody>
      </p:sp>
    </p:spTree>
    <p:extLst>
      <p:ext uri="{BB962C8B-B14F-4D97-AF65-F5344CB8AC3E}">
        <p14:creationId xmlns:p14="http://schemas.microsoft.com/office/powerpoint/2010/main" val="419823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785652"/>
          </a:xfrm>
          <a:prstGeom prst="rect">
            <a:avLst/>
          </a:prstGeom>
          <a:noFill/>
        </p:spPr>
        <p:txBody>
          <a:bodyPr wrap="square" rtlCol="0">
            <a:spAutoFit/>
          </a:bodyPr>
          <a:lstStyle/>
          <a:p>
            <a:r>
              <a:rPr lang="en-US" sz="2400" b="1" dirty="0"/>
              <a:t>III. DISTORTIONS OF THE ROD</a:t>
            </a:r>
            <a:endParaRPr lang="en-US" sz="2400" dirty="0"/>
          </a:p>
          <a:p>
            <a:r>
              <a:rPr lang="en-US" sz="2400" dirty="0"/>
              <a:t> </a:t>
            </a:r>
          </a:p>
          <a:p>
            <a:r>
              <a:rPr lang="en-US" sz="2400" dirty="0"/>
              <a:t>	D. And we must underscore that the rod is not retribution. </a:t>
            </a:r>
            <a:endParaRPr lang="en-US" sz="2400" dirty="0" smtClean="0"/>
          </a:p>
          <a:p>
            <a:r>
              <a:rPr lang="en-US" sz="2400" dirty="0"/>
              <a:t>	</a:t>
            </a:r>
            <a:r>
              <a:rPr lang="en-US" sz="2400" dirty="0" smtClean="0"/>
              <a:t>Retribution </a:t>
            </a:r>
            <a:r>
              <a:rPr lang="en-US" sz="2400" dirty="0"/>
              <a:t>is concerned with justice, with getting even for a transgression or offense against your person. </a:t>
            </a:r>
            <a:endParaRPr lang="en-US" sz="2400" dirty="0" smtClean="0"/>
          </a:p>
          <a:p>
            <a:r>
              <a:rPr lang="en-US" sz="2400" dirty="0"/>
              <a:t>	</a:t>
            </a:r>
            <a:r>
              <a:rPr lang="en-US" sz="2400" dirty="0" smtClean="0"/>
              <a:t>“</a:t>
            </a:r>
            <a:r>
              <a:rPr lang="en-US" sz="2400" dirty="0"/>
              <a:t>You </a:t>
            </a:r>
            <a:r>
              <a:rPr lang="en-US" sz="2400" b="1" i="1" dirty="0"/>
              <a:t>deserve</a:t>
            </a:r>
            <a:r>
              <a:rPr lang="en-US" sz="2400" dirty="0"/>
              <a:t> a spanking” is never the issue. </a:t>
            </a:r>
            <a:endParaRPr lang="en-US" sz="2400" dirty="0" smtClean="0"/>
          </a:p>
          <a:p>
            <a:r>
              <a:rPr lang="en-US" sz="2400" dirty="0"/>
              <a:t>	</a:t>
            </a:r>
            <a:r>
              <a:rPr lang="en-US" sz="2400" dirty="0" smtClean="0"/>
              <a:t>We </a:t>
            </a:r>
            <a:r>
              <a:rPr lang="en-US" sz="2400" dirty="0"/>
              <a:t>all deserve hell immediately, </a:t>
            </a:r>
            <a:r>
              <a:rPr lang="en-US" sz="2400" dirty="0" smtClean="0"/>
              <a:t>(do </a:t>
            </a:r>
            <a:r>
              <a:rPr lang="en-US" sz="2400" dirty="0"/>
              <a:t>not pass go, do not collect $</a:t>
            </a:r>
            <a:r>
              <a:rPr lang="en-US" sz="2400" dirty="0" smtClean="0"/>
              <a:t>200). </a:t>
            </a:r>
            <a:r>
              <a:rPr lang="en-US" sz="2400" dirty="0"/>
              <a:t>Yet God is merciful, and Jesus took what we deserve. </a:t>
            </a:r>
            <a:endParaRPr lang="en-US" sz="2400" dirty="0" smtClean="0"/>
          </a:p>
          <a:p>
            <a:r>
              <a:rPr lang="en-US" sz="2400" dirty="0"/>
              <a:t>	</a:t>
            </a:r>
            <a:r>
              <a:rPr lang="en-US" sz="2400" dirty="0" smtClean="0"/>
              <a:t>Rather </a:t>
            </a:r>
            <a:r>
              <a:rPr lang="en-US" sz="2400" dirty="0"/>
              <a:t>than “you deserve a spanking,” this concern is “you need a spanking to drive the rebellion from your heart.” </a:t>
            </a:r>
          </a:p>
        </p:txBody>
      </p:sp>
    </p:spTree>
    <p:extLst>
      <p:ext uri="{BB962C8B-B14F-4D97-AF65-F5344CB8AC3E}">
        <p14:creationId xmlns:p14="http://schemas.microsoft.com/office/powerpoint/2010/main" val="224672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50645" y="564382"/>
            <a:ext cx="4155006" cy="5817008"/>
          </a:xfrm>
          <a:prstGeom prst="rect">
            <a:avLst/>
          </a:prstGeom>
        </p:spPr>
      </p:pic>
      <p:pic>
        <p:nvPicPr>
          <p:cNvPr id="3" name="Picture 2"/>
          <p:cNvPicPr>
            <a:picLocks noChangeAspect="1"/>
          </p:cNvPicPr>
          <p:nvPr/>
        </p:nvPicPr>
        <p:blipFill>
          <a:blip r:embed="rId3"/>
          <a:stretch>
            <a:fillRect/>
          </a:stretch>
        </p:blipFill>
        <p:spPr>
          <a:xfrm>
            <a:off x="6767963" y="564381"/>
            <a:ext cx="3980059" cy="5817009"/>
          </a:xfrm>
          <a:prstGeom prst="rect">
            <a:avLst/>
          </a:prstGeom>
        </p:spPr>
      </p:pic>
    </p:spTree>
    <p:extLst>
      <p:ext uri="{BB962C8B-B14F-4D97-AF65-F5344CB8AC3E}">
        <p14:creationId xmlns:p14="http://schemas.microsoft.com/office/powerpoint/2010/main" val="39289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III. DISTORTIONS OF THE ROD</a:t>
            </a:r>
            <a:endParaRPr lang="en-US" sz="2400" dirty="0"/>
          </a:p>
          <a:p>
            <a:r>
              <a:rPr lang="en-US" sz="2400" dirty="0"/>
              <a:t> </a:t>
            </a:r>
          </a:p>
          <a:p>
            <a:r>
              <a:rPr lang="en-US" sz="2400" dirty="0"/>
              <a:t>	E. And the rod is not associated with vindictive anger. </a:t>
            </a:r>
            <a:endParaRPr lang="en-US" sz="2400" dirty="0" smtClean="0"/>
          </a:p>
          <a:p>
            <a:r>
              <a:rPr lang="en-US" sz="2400" dirty="0"/>
              <a:t>	</a:t>
            </a:r>
            <a:r>
              <a:rPr lang="en-US" sz="2400" dirty="0" smtClean="0"/>
              <a:t>This </a:t>
            </a:r>
            <a:r>
              <a:rPr lang="en-US" sz="2400" dirty="0"/>
              <a:t>is probably repetitive, but the goal of the rod is not to distance the child from the parent so that the child feels really sorry and remorseful and ashamed and groveling and stupid and embarrassed and discouraged. </a:t>
            </a:r>
            <a:endParaRPr lang="en-US" sz="2400" dirty="0" smtClean="0"/>
          </a:p>
          <a:p>
            <a:r>
              <a:rPr lang="en-US" sz="2400" dirty="0"/>
              <a:t>	</a:t>
            </a:r>
            <a:r>
              <a:rPr lang="en-US" sz="2400" dirty="0" smtClean="0"/>
              <a:t>Rather </a:t>
            </a:r>
            <a:r>
              <a:rPr lang="en-US" sz="2400" dirty="0"/>
              <a:t>it is to restore closeness, to bring about obedience and faithfulness. </a:t>
            </a:r>
            <a:endParaRPr lang="en-US" sz="2400" dirty="0" smtClean="0"/>
          </a:p>
          <a:p>
            <a:r>
              <a:rPr lang="en-US" sz="2400" dirty="0"/>
              <a:t>	</a:t>
            </a:r>
            <a:r>
              <a:rPr lang="en-US" sz="2400" dirty="0" smtClean="0"/>
              <a:t>And </a:t>
            </a:r>
            <a:r>
              <a:rPr lang="en-US" sz="2400" dirty="0"/>
              <a:t>we cannot stress enough that parental anger will actually sabotage biblical discipline and will always do more harm than good.</a:t>
            </a:r>
          </a:p>
        </p:txBody>
      </p:sp>
    </p:spTree>
    <p:extLst>
      <p:ext uri="{BB962C8B-B14F-4D97-AF65-F5344CB8AC3E}">
        <p14:creationId xmlns:p14="http://schemas.microsoft.com/office/powerpoint/2010/main" val="112033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524315"/>
          </a:xfrm>
          <a:prstGeom prst="rect">
            <a:avLst/>
          </a:prstGeom>
          <a:noFill/>
        </p:spPr>
        <p:txBody>
          <a:bodyPr wrap="square" rtlCol="0">
            <a:spAutoFit/>
          </a:bodyPr>
          <a:lstStyle/>
          <a:p>
            <a:r>
              <a:rPr lang="en-US" sz="2400" b="1" dirty="0"/>
              <a:t>IV. COMMON OBJECTIONS TO THE ROD.</a:t>
            </a:r>
            <a:endParaRPr lang="en-US" sz="2400" dirty="0"/>
          </a:p>
          <a:p>
            <a:r>
              <a:rPr lang="en-US" sz="2400" dirty="0"/>
              <a:t> </a:t>
            </a:r>
            <a:endParaRPr lang="en-US" sz="2400" dirty="0" smtClean="0"/>
          </a:p>
          <a:p>
            <a:r>
              <a:rPr lang="en-US" sz="2400" dirty="0"/>
              <a:t>	</a:t>
            </a:r>
            <a:r>
              <a:rPr lang="en-US" sz="2400" dirty="0" smtClean="0"/>
              <a:t>Here’s a question: </a:t>
            </a:r>
          </a:p>
          <a:p>
            <a:r>
              <a:rPr lang="en-US" sz="2400" dirty="0"/>
              <a:t>	</a:t>
            </a:r>
            <a:r>
              <a:rPr lang="en-US" sz="2400" dirty="0" smtClean="0"/>
              <a:t>Within, let’s say, three, how many of the fifty states recognize that a parent spanking his or her child is legal? How many do you think?</a:t>
            </a:r>
          </a:p>
          <a:p>
            <a:endParaRPr lang="en-US" sz="2400" dirty="0" smtClean="0"/>
          </a:p>
          <a:p>
            <a:r>
              <a:rPr lang="en-US" sz="2400" dirty="0"/>
              <a:t>	</a:t>
            </a:r>
            <a:r>
              <a:rPr lang="en-US" sz="2400" dirty="0" smtClean="0"/>
              <a:t>According to lawinfo.com SPANKING IS LEGAL IN ALL FIFTY STATES. </a:t>
            </a:r>
          </a:p>
          <a:p>
            <a:r>
              <a:rPr lang="en-US" sz="2400" dirty="0"/>
              <a:t>	</a:t>
            </a:r>
            <a:r>
              <a:rPr lang="en-US" sz="2400" dirty="0" smtClean="0"/>
              <a:t>Even an organization called “End Corporal Punishment” admits this, though they do not like it. So measured corporal punishment is recognized with legal authorization anywhere in the US. </a:t>
            </a:r>
          </a:p>
          <a:p>
            <a:r>
              <a:rPr lang="en-US" sz="2400" dirty="0"/>
              <a:t>	</a:t>
            </a:r>
            <a:r>
              <a:rPr lang="en-US" sz="2400" dirty="0" smtClean="0"/>
              <a:t>Nonetheless, there are many objections to the practice, some of which are based on misunderstanding. </a:t>
            </a:r>
          </a:p>
        </p:txBody>
      </p:sp>
    </p:spTree>
    <p:extLst>
      <p:ext uri="{BB962C8B-B14F-4D97-AF65-F5344CB8AC3E}">
        <p14:creationId xmlns:p14="http://schemas.microsoft.com/office/powerpoint/2010/main" val="278836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893647"/>
          </a:xfrm>
          <a:prstGeom prst="rect">
            <a:avLst/>
          </a:prstGeom>
          <a:noFill/>
        </p:spPr>
        <p:txBody>
          <a:bodyPr wrap="square" rtlCol="0">
            <a:spAutoFit/>
          </a:bodyPr>
          <a:lstStyle/>
          <a:p>
            <a:r>
              <a:rPr lang="en-US" sz="2400" b="1" dirty="0"/>
              <a:t>IV. COMMON OBJECTIONS TO THE ROD.</a:t>
            </a:r>
            <a:endParaRPr lang="en-US" sz="2400" dirty="0"/>
          </a:p>
          <a:p>
            <a:r>
              <a:rPr lang="en-US" sz="2400" dirty="0"/>
              <a:t> </a:t>
            </a:r>
            <a:endParaRPr lang="en-US" sz="2400" dirty="0" smtClean="0"/>
          </a:p>
          <a:p>
            <a:r>
              <a:rPr lang="en-US" sz="2400" dirty="0"/>
              <a:t>	A. Here’s one: “I love my children too much to discipline them.”  </a:t>
            </a:r>
            <a:endParaRPr lang="en-US" sz="2400" dirty="0" smtClean="0"/>
          </a:p>
          <a:p>
            <a:r>
              <a:rPr lang="en-US" sz="2400" dirty="0"/>
              <a:t>	</a:t>
            </a:r>
            <a:r>
              <a:rPr lang="en-US" sz="2400" dirty="0" smtClean="0"/>
              <a:t>The </a:t>
            </a:r>
            <a:r>
              <a:rPr lang="en-US" sz="2400" dirty="0"/>
              <a:t>response is simple: </a:t>
            </a:r>
            <a:r>
              <a:rPr lang="en-US" sz="2400" dirty="0" smtClean="0"/>
              <a:t>“but </a:t>
            </a:r>
            <a:r>
              <a:rPr lang="en-US" sz="2400" dirty="0"/>
              <a:t>do you love your children enough to discipline </a:t>
            </a:r>
            <a:r>
              <a:rPr lang="en-US" sz="2400" dirty="0" smtClean="0"/>
              <a:t>them?” </a:t>
            </a:r>
            <a:r>
              <a:rPr lang="en-US" sz="2400" dirty="0"/>
              <a:t>If folly is bound up in the heart of a child and only the rod can drive it from them, then how is it loving to leave that folly there to fester and produce its rotten fruit? </a:t>
            </a:r>
            <a:endParaRPr lang="en-US" sz="2400" dirty="0" smtClean="0"/>
          </a:p>
          <a:p>
            <a:r>
              <a:rPr lang="en-US" sz="2400" dirty="0"/>
              <a:t>	</a:t>
            </a:r>
            <a:r>
              <a:rPr lang="en-US" sz="2400" dirty="0" smtClean="0"/>
              <a:t>The </a:t>
            </a:r>
            <a:r>
              <a:rPr lang="en-US" sz="2400" dirty="0"/>
              <a:t>word “love” today has largely become an excuse for </a:t>
            </a:r>
            <a:r>
              <a:rPr lang="en-US" sz="2400" dirty="0" smtClean="0"/>
              <a:t>permissiveness, for irresponsibility</a:t>
            </a:r>
            <a:r>
              <a:rPr lang="en-US" sz="2400" dirty="0"/>
              <a:t>. </a:t>
            </a:r>
            <a:r>
              <a:rPr lang="en-US" sz="2400" dirty="0" smtClean="0"/>
              <a:t>“Love” </a:t>
            </a:r>
            <a:r>
              <a:rPr lang="en-US" sz="2400" dirty="0"/>
              <a:t>today means a permissive passivity that is afraid to challenge people as they blithely blunder </a:t>
            </a:r>
            <a:r>
              <a:rPr lang="en-US" sz="2400" dirty="0" smtClean="0"/>
              <a:t>their </a:t>
            </a:r>
            <a:r>
              <a:rPr lang="en-US" sz="2400" dirty="0"/>
              <a:t>way to hell. </a:t>
            </a:r>
            <a:endParaRPr lang="en-US" sz="2400" dirty="0" smtClean="0"/>
          </a:p>
          <a:p>
            <a:r>
              <a:rPr lang="en-US" sz="2400" dirty="0"/>
              <a:t>	</a:t>
            </a:r>
            <a:r>
              <a:rPr lang="en-US" sz="2400" dirty="0" smtClean="0"/>
              <a:t>That </a:t>
            </a:r>
            <a:r>
              <a:rPr lang="en-US" sz="2400" dirty="0"/>
              <a:t>is not </a:t>
            </a:r>
            <a:r>
              <a:rPr lang="en-US" sz="2400" dirty="0" smtClean="0"/>
              <a:t>love; </a:t>
            </a:r>
            <a:r>
              <a:rPr lang="en-US" sz="2400" dirty="0"/>
              <a:t>it is cowardice, plain and simple. </a:t>
            </a:r>
            <a:endParaRPr lang="en-US" sz="2400" dirty="0" smtClean="0"/>
          </a:p>
          <a:p>
            <a:r>
              <a:rPr lang="en-US" sz="2400" dirty="0"/>
              <a:t>	</a:t>
            </a:r>
            <a:r>
              <a:rPr lang="en-US" sz="2400" dirty="0" smtClean="0"/>
              <a:t>Proverbs </a:t>
            </a:r>
            <a:r>
              <a:rPr lang="en-US" sz="2400" dirty="0"/>
              <a:t>13:24 declares: </a:t>
            </a:r>
            <a:r>
              <a:rPr lang="en-US" sz="2400" i="1" dirty="0"/>
              <a:t>“Whoever spares the rod </a:t>
            </a:r>
            <a:r>
              <a:rPr lang="en-US" sz="2400" i="1" u="sng" dirty="0"/>
              <a:t>hates</a:t>
            </a:r>
            <a:r>
              <a:rPr lang="en-US" sz="2400" i="1" dirty="0"/>
              <a:t> his son, but he who loves him is diligent to discipline him.”</a:t>
            </a:r>
            <a:r>
              <a:rPr lang="en-US" sz="2400" dirty="0"/>
              <a:t> So failure to use the rod when needed is not love, but its opposite—hatred. </a:t>
            </a:r>
          </a:p>
        </p:txBody>
      </p:sp>
    </p:spTree>
    <p:extLst>
      <p:ext uri="{BB962C8B-B14F-4D97-AF65-F5344CB8AC3E}">
        <p14:creationId xmlns:p14="http://schemas.microsoft.com/office/powerpoint/2010/main" val="200212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IV. COMMON OBJECTIONS TO THE ROD.</a:t>
            </a:r>
            <a:endParaRPr lang="en-US" sz="2400" dirty="0"/>
          </a:p>
          <a:p>
            <a:r>
              <a:rPr lang="en-US" sz="2400" dirty="0"/>
              <a:t> </a:t>
            </a:r>
          </a:p>
          <a:p>
            <a:r>
              <a:rPr lang="en-US" sz="2400" dirty="0"/>
              <a:t>	B. Here’s another: “I’m afraid I will hurt him.” </a:t>
            </a:r>
            <a:endParaRPr lang="en-US" sz="2400" dirty="0" smtClean="0"/>
          </a:p>
          <a:p>
            <a:r>
              <a:rPr lang="en-US" sz="2400" dirty="0"/>
              <a:t>	</a:t>
            </a:r>
            <a:r>
              <a:rPr lang="en-US" sz="2400" dirty="0" smtClean="0"/>
              <a:t>Some </a:t>
            </a:r>
            <a:r>
              <a:rPr lang="en-US" sz="2400" dirty="0"/>
              <a:t>parents may be the victims of a misuse of the rod, in vindictive anger, retribution, or frustration. </a:t>
            </a:r>
            <a:r>
              <a:rPr lang="en-US" sz="2400" dirty="0" smtClean="0"/>
              <a:t>One of my classmates in elementary school showed me the welts on his back from his father’s belt.</a:t>
            </a:r>
          </a:p>
          <a:p>
            <a:r>
              <a:rPr lang="en-US" sz="2400" dirty="0"/>
              <a:t>	</a:t>
            </a:r>
            <a:r>
              <a:rPr lang="en-US" sz="2400" dirty="0" smtClean="0"/>
              <a:t>They </a:t>
            </a:r>
            <a:r>
              <a:rPr lang="en-US" sz="2400" dirty="0"/>
              <a:t>have seen (and felt) the negative affects of a wrongly applied rod in their own lives and are afraid to perpetuate that pattern as they should be. </a:t>
            </a:r>
            <a:endParaRPr lang="en-US" sz="2400" dirty="0" smtClean="0"/>
          </a:p>
          <a:p>
            <a:r>
              <a:rPr lang="en-US" sz="2400" dirty="0"/>
              <a:t>	</a:t>
            </a:r>
            <a:r>
              <a:rPr lang="en-US" sz="2400" dirty="0" smtClean="0"/>
              <a:t>Proverbs </a:t>
            </a:r>
            <a:r>
              <a:rPr lang="en-US" sz="2400" dirty="0"/>
              <a:t>23:13-14 provides an answer: </a:t>
            </a:r>
            <a:r>
              <a:rPr lang="en-US" sz="2400" i="1" dirty="0"/>
              <a:t>“Do not withhold discipline from a child; if you strike him with a rod, he will not die. </a:t>
            </a:r>
            <a:r>
              <a:rPr lang="en-US" sz="2400" i="1" dirty="0" smtClean="0"/>
              <a:t>If </a:t>
            </a:r>
            <a:r>
              <a:rPr lang="en-US" sz="2400" i="1" dirty="0"/>
              <a:t>you strike him with the rod, you will save his soul from </a:t>
            </a:r>
            <a:r>
              <a:rPr lang="en-US" sz="2400" i="1" dirty="0" err="1"/>
              <a:t>Sheol</a:t>
            </a:r>
            <a:r>
              <a:rPr lang="en-US" sz="2400" i="1" dirty="0"/>
              <a:t>.”</a:t>
            </a:r>
            <a:endParaRPr lang="en-US" sz="2400" dirty="0"/>
          </a:p>
        </p:txBody>
      </p:sp>
    </p:spTree>
    <p:extLst>
      <p:ext uri="{BB962C8B-B14F-4D97-AF65-F5344CB8AC3E}">
        <p14:creationId xmlns:p14="http://schemas.microsoft.com/office/powerpoint/2010/main" val="276491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IV. COMMON OBJECTIONS TO THE ROD.</a:t>
            </a:r>
            <a:endParaRPr lang="en-US" sz="2400" dirty="0"/>
          </a:p>
          <a:p>
            <a:r>
              <a:rPr lang="en-US" sz="2400" dirty="0"/>
              <a:t> </a:t>
            </a:r>
          </a:p>
          <a:p>
            <a:r>
              <a:rPr lang="en-US" sz="2400" dirty="0"/>
              <a:t>	C. And then there’s this one: “I’m afraid </a:t>
            </a:r>
            <a:r>
              <a:rPr lang="en-US" sz="2400" dirty="0" smtClean="0"/>
              <a:t>it </a:t>
            </a:r>
            <a:r>
              <a:rPr lang="en-US" sz="2400" dirty="0"/>
              <a:t>will make him angry and rebellious.”  </a:t>
            </a:r>
            <a:endParaRPr lang="en-US" sz="2400" dirty="0" smtClean="0"/>
          </a:p>
          <a:p>
            <a:r>
              <a:rPr lang="en-US" sz="2400" dirty="0"/>
              <a:t>	</a:t>
            </a:r>
            <a:r>
              <a:rPr lang="en-US" sz="2400" dirty="0" smtClean="0"/>
              <a:t>Tripp </a:t>
            </a:r>
            <a:r>
              <a:rPr lang="en-US" sz="2400" dirty="0"/>
              <a:t>explains: “As a parent, you want your children to love and appreciate you. You want them to think Mom and Dad are great. You want them to feel you are loving and kind. You may fear that spanking will make them think of you as cruel and harsh. You may fear that discipline will bring out the worst in them.” (109) </a:t>
            </a:r>
            <a:endParaRPr lang="en-US" sz="2400" dirty="0" smtClean="0"/>
          </a:p>
          <a:p>
            <a:r>
              <a:rPr lang="en-US" sz="2400" dirty="0"/>
              <a:t>	</a:t>
            </a:r>
            <a:r>
              <a:rPr lang="en-US" sz="2400" dirty="0" smtClean="0"/>
              <a:t>But </a:t>
            </a:r>
            <a:r>
              <a:rPr lang="en-US" sz="2400" dirty="0"/>
              <a:t>remember what we </a:t>
            </a:r>
            <a:r>
              <a:rPr lang="en-US" sz="2400" dirty="0" smtClean="0"/>
              <a:t>found in </a:t>
            </a:r>
            <a:r>
              <a:rPr lang="en-US" sz="2400" dirty="0"/>
              <a:t>Hebrews 12:9: </a:t>
            </a:r>
            <a:r>
              <a:rPr lang="en-US" sz="2400" i="1" dirty="0"/>
              <a:t>“we have had earthly fathers who disciplined us and we respected them.”</a:t>
            </a:r>
            <a:r>
              <a:rPr lang="en-US" sz="2400" dirty="0"/>
              <a:t> </a:t>
            </a:r>
            <a:endParaRPr lang="en-US" sz="2400" dirty="0" smtClean="0"/>
          </a:p>
          <a:p>
            <a:r>
              <a:rPr lang="en-US" sz="2400" dirty="0"/>
              <a:t>	</a:t>
            </a:r>
            <a:r>
              <a:rPr lang="en-US" sz="2400" dirty="0" smtClean="0"/>
              <a:t>And </a:t>
            </a:r>
            <a:r>
              <a:rPr lang="en-US" sz="2400" dirty="0"/>
              <a:t>Proverbs 29:17 is to the point: </a:t>
            </a:r>
            <a:r>
              <a:rPr lang="en-US" sz="2400" i="1" dirty="0"/>
              <a:t>“Discipline your son, and he will give you rest; he will give delight to your heart</a:t>
            </a:r>
            <a:r>
              <a:rPr lang="en-US" sz="2400" i="1" dirty="0" smtClean="0"/>
              <a:t>.”</a:t>
            </a:r>
            <a:endParaRPr lang="en-US" sz="2400" dirty="0"/>
          </a:p>
        </p:txBody>
      </p:sp>
    </p:spTree>
    <p:extLst>
      <p:ext uri="{BB962C8B-B14F-4D97-AF65-F5344CB8AC3E}">
        <p14:creationId xmlns:p14="http://schemas.microsoft.com/office/powerpoint/2010/main" val="64939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IV. COMMON OBJECTIONS TO THE ROD.</a:t>
            </a:r>
            <a:endParaRPr lang="en-US" sz="2400" dirty="0"/>
          </a:p>
          <a:p>
            <a:r>
              <a:rPr lang="en-US" sz="2400" dirty="0"/>
              <a:t> </a:t>
            </a:r>
          </a:p>
          <a:p>
            <a:r>
              <a:rPr lang="en-US" sz="2400" dirty="0"/>
              <a:t>	E. Another objection is this: “It doesn’t work.” </a:t>
            </a:r>
            <a:endParaRPr lang="en-US" sz="2400" dirty="0" smtClean="0"/>
          </a:p>
          <a:p>
            <a:r>
              <a:rPr lang="en-US" sz="2400" dirty="0"/>
              <a:t>	</a:t>
            </a:r>
            <a:r>
              <a:rPr lang="en-US" sz="2400" dirty="0" smtClean="0"/>
              <a:t>The </a:t>
            </a:r>
            <a:r>
              <a:rPr lang="en-US" sz="2400" dirty="0"/>
              <a:t>truth is that there are no guarantees with respect to parenting. But Tripp notes that when spanking does not seem to work it is usually due to a misapplication: spanking in anger or out of frustration, inconsistency of application, the failure to persist, or the failure to actually make it hurt. </a:t>
            </a:r>
            <a:endParaRPr lang="en-US" sz="2400" dirty="0" smtClean="0"/>
          </a:p>
          <a:p>
            <a:r>
              <a:rPr lang="en-US" sz="2400" dirty="0"/>
              <a:t>	</a:t>
            </a:r>
            <a:r>
              <a:rPr lang="en-US" sz="2400" dirty="0" smtClean="0"/>
              <a:t>Perhaps you’ve seen </a:t>
            </a:r>
            <a:r>
              <a:rPr lang="en-US" sz="2400" dirty="0"/>
              <a:t>the toilet tissue commercial where the youngster pads his bottom just before the spanking, and he’s smiling at the end. </a:t>
            </a:r>
          </a:p>
        </p:txBody>
      </p:sp>
    </p:spTree>
    <p:extLst>
      <p:ext uri="{BB962C8B-B14F-4D97-AF65-F5344CB8AC3E}">
        <p14:creationId xmlns:p14="http://schemas.microsoft.com/office/powerpoint/2010/main" val="156852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b="1" dirty="0"/>
              <a:t>IV. COMMON OBJECTIONS TO THE ROD.</a:t>
            </a:r>
            <a:endParaRPr lang="en-US" sz="2400" dirty="0"/>
          </a:p>
          <a:p>
            <a:r>
              <a:rPr lang="en-US" sz="2400" dirty="0"/>
              <a:t> </a:t>
            </a:r>
          </a:p>
          <a:p>
            <a:r>
              <a:rPr lang="en-US" sz="2400" dirty="0"/>
              <a:t>	F. And finally, the objection: “I’m afraid of being arrested for child abuse.”  </a:t>
            </a:r>
            <a:endParaRPr lang="en-US" sz="2400" dirty="0" smtClean="0"/>
          </a:p>
          <a:p>
            <a:r>
              <a:rPr lang="en-US" sz="2400" dirty="0"/>
              <a:t>	</a:t>
            </a:r>
            <a:r>
              <a:rPr lang="en-US" sz="2400" dirty="0" smtClean="0"/>
              <a:t>Tripp </a:t>
            </a:r>
            <a:r>
              <a:rPr lang="en-US" sz="2400" dirty="0"/>
              <a:t>notes: “There is a measure of validity to this concern, although it is not illegal to spank your children. What is illegal is child abuse, but a properly administered spanking is not abusive. Obviously, in a society which does not understand the Bible and equates spanking with child abuse, one must be wise. Spanking should </a:t>
            </a:r>
            <a:r>
              <a:rPr lang="en-US" sz="2400" dirty="0" smtClean="0"/>
              <a:t>be </a:t>
            </a:r>
            <a:r>
              <a:rPr lang="en-US" sz="2400" dirty="0"/>
              <a:t>done in the privacy of the home. It should not be a public matter.” (111) </a:t>
            </a:r>
          </a:p>
        </p:txBody>
      </p:sp>
    </p:spTree>
    <p:extLst>
      <p:ext uri="{BB962C8B-B14F-4D97-AF65-F5344CB8AC3E}">
        <p14:creationId xmlns:p14="http://schemas.microsoft.com/office/powerpoint/2010/main" val="193415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785652"/>
          </a:xfrm>
          <a:prstGeom prst="rect">
            <a:avLst/>
          </a:prstGeom>
          <a:noFill/>
        </p:spPr>
        <p:txBody>
          <a:bodyPr wrap="square" rtlCol="0">
            <a:spAutoFit/>
          </a:bodyPr>
          <a:lstStyle/>
          <a:p>
            <a:r>
              <a:rPr lang="en-US" sz="2400" b="1" dirty="0"/>
              <a:t>V. THE FRUIT OF THE ROD. </a:t>
            </a:r>
            <a:endParaRPr lang="en-US" sz="2400" dirty="0"/>
          </a:p>
          <a:p>
            <a:r>
              <a:rPr lang="en-US" sz="2400" dirty="0"/>
              <a:t> </a:t>
            </a:r>
          </a:p>
          <a:p>
            <a:r>
              <a:rPr lang="en-US" sz="2400" dirty="0"/>
              <a:t>	Tripp then cites eight benefits to parents and children when they follow God’s plan and employ the rod. Let me just list them will limited comment</a:t>
            </a:r>
            <a:r>
              <a:rPr lang="en-US" sz="2400" dirty="0" smtClean="0"/>
              <a:t>.</a:t>
            </a:r>
          </a:p>
          <a:p>
            <a:endParaRPr lang="en-US" sz="2400" dirty="0"/>
          </a:p>
          <a:p>
            <a:r>
              <a:rPr lang="en-US" sz="2400" dirty="0"/>
              <a:t>	A. “The rod teaches outcomes to behavior.” (111) This is the biblical principle that we reap what we sow, that behavior has consequences and God calls for obedience.</a:t>
            </a:r>
          </a:p>
          <a:p>
            <a:endParaRPr lang="en-US" sz="2400" dirty="0" smtClean="0"/>
          </a:p>
          <a:p>
            <a:r>
              <a:rPr lang="en-US" sz="2400" dirty="0"/>
              <a:t>	B. “The rod shows God’s authority over Mom and Dad.” (112) Parents may not want to discipline their children, but they do so because they are disciples of Jesus Christ.</a:t>
            </a:r>
          </a:p>
        </p:txBody>
      </p:sp>
    </p:spTree>
    <p:extLst>
      <p:ext uri="{BB962C8B-B14F-4D97-AF65-F5344CB8AC3E}">
        <p14:creationId xmlns:p14="http://schemas.microsoft.com/office/powerpoint/2010/main" val="288385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V. THE FRUIT OF THE ROD. </a:t>
            </a:r>
            <a:endParaRPr lang="en-US" sz="2400" dirty="0"/>
          </a:p>
          <a:p>
            <a:r>
              <a:rPr lang="en-US" sz="2400" dirty="0"/>
              <a:t> </a:t>
            </a:r>
          </a:p>
          <a:p>
            <a:r>
              <a:rPr lang="en-US" sz="2400" dirty="0"/>
              <a:t>	C. “The rod trains the child to be under authority.” (112) God has placed everyone under authority, and so disobedience has consequences that ultimately flow from God himself.</a:t>
            </a:r>
          </a:p>
          <a:p>
            <a:endParaRPr lang="en-US" sz="2400" dirty="0" smtClean="0"/>
          </a:p>
          <a:p>
            <a:r>
              <a:rPr lang="en-US" sz="2400" dirty="0"/>
              <a:t>	D. “The rod demonstrates parental love and commitment.” (112) Remember what we found in Hebrews 12, that painful discipline is an expression of love. Consistent discipline takes time and attention, both of which strongly convey love.</a:t>
            </a:r>
          </a:p>
        </p:txBody>
      </p:sp>
    </p:spTree>
    <p:extLst>
      <p:ext uri="{BB962C8B-B14F-4D97-AF65-F5344CB8AC3E}">
        <p14:creationId xmlns:p14="http://schemas.microsoft.com/office/powerpoint/2010/main" val="334475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524315"/>
          </a:xfrm>
          <a:prstGeom prst="rect">
            <a:avLst/>
          </a:prstGeom>
          <a:noFill/>
        </p:spPr>
        <p:txBody>
          <a:bodyPr wrap="square" rtlCol="0">
            <a:spAutoFit/>
          </a:bodyPr>
          <a:lstStyle/>
          <a:p>
            <a:r>
              <a:rPr lang="en-US" sz="2400" b="1" dirty="0"/>
              <a:t>V. THE FRUIT OF THE ROD. </a:t>
            </a:r>
            <a:endParaRPr lang="en-US" sz="2400" dirty="0"/>
          </a:p>
          <a:p>
            <a:r>
              <a:rPr lang="en-US" sz="2400" dirty="0"/>
              <a:t> </a:t>
            </a:r>
          </a:p>
          <a:p>
            <a:r>
              <a:rPr lang="en-US" sz="2400" dirty="0"/>
              <a:t>	E. “The rod yields a harvest of peace and righteousness.” (112) Remember also Hebrews 12:11: </a:t>
            </a:r>
            <a:r>
              <a:rPr lang="en-US" sz="2400" i="1" dirty="0"/>
              <a:t>“For the moment all discipline seems painful rather than pleasant, but later it yields the peaceful fruit of righteousness to those who have been trained by it</a:t>
            </a:r>
            <a:r>
              <a:rPr lang="en-US" sz="2400" i="1" dirty="0" smtClean="0"/>
              <a:t>.”</a:t>
            </a:r>
          </a:p>
          <a:p>
            <a:r>
              <a:rPr lang="en-US" sz="2400" dirty="0" smtClean="0"/>
              <a:t> </a:t>
            </a:r>
            <a:r>
              <a:rPr lang="en-US" sz="2400" dirty="0"/>
              <a:t>	This peaceful harvest of righteousness speaks of proven character, valuable both in this life and the next. </a:t>
            </a:r>
          </a:p>
          <a:p>
            <a:endParaRPr lang="en-US" sz="2400" dirty="0" smtClean="0"/>
          </a:p>
          <a:p>
            <a:r>
              <a:rPr lang="en-US" sz="2400" dirty="0"/>
              <a:t>	F. “The rod bears wonderful fruit.” (112) The love that is expressed and received, combined with the growth in righteousness creates the most positive home environment possible. It is a serious investment, but what price can you put on a loving and peaceful home?</a:t>
            </a:r>
          </a:p>
        </p:txBody>
      </p:sp>
    </p:spTree>
    <p:extLst>
      <p:ext uri="{BB962C8B-B14F-4D97-AF65-F5344CB8AC3E}">
        <p14:creationId xmlns:p14="http://schemas.microsoft.com/office/powerpoint/2010/main" val="123951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b="1" dirty="0"/>
              <a:t>REVIEW:</a:t>
            </a:r>
            <a:endParaRPr lang="en-US" sz="2400" dirty="0"/>
          </a:p>
          <a:p>
            <a:endParaRPr lang="en-US" sz="2400" dirty="0" smtClean="0"/>
          </a:p>
          <a:p>
            <a:r>
              <a:rPr lang="en-US" sz="2400" dirty="0"/>
              <a:t>	God has not only given us a goal in parenting: raising children whose hearts are responsive to God, who find their hope and happiness in him, but he has also provided methods to achieve these goals. </a:t>
            </a:r>
            <a:endParaRPr lang="en-US" sz="2400" dirty="0" smtClean="0"/>
          </a:p>
          <a:p>
            <a:r>
              <a:rPr lang="en-US" sz="2400" dirty="0"/>
              <a:t>	</a:t>
            </a:r>
            <a:r>
              <a:rPr lang="en-US" sz="2400" dirty="0" smtClean="0"/>
              <a:t>The </a:t>
            </a:r>
            <a:r>
              <a:rPr lang="en-US" sz="2400" dirty="0"/>
              <a:t>first method we explored last </a:t>
            </a:r>
            <a:r>
              <a:rPr lang="en-US" sz="2400" dirty="0" smtClean="0"/>
              <a:t>time: </a:t>
            </a:r>
            <a:r>
              <a:rPr lang="en-US" sz="2400" dirty="0"/>
              <a:t>rich, full </a:t>
            </a:r>
            <a:r>
              <a:rPr lang="en-US" sz="2400" dirty="0" smtClean="0"/>
              <a:t>communication with our children. </a:t>
            </a:r>
          </a:p>
          <a:p>
            <a:r>
              <a:rPr lang="en-US" sz="2400" dirty="0"/>
              <a:t>	</a:t>
            </a:r>
            <a:r>
              <a:rPr lang="en-US" sz="2400" dirty="0" smtClean="0"/>
              <a:t>And </a:t>
            </a:r>
            <a:r>
              <a:rPr lang="en-US" sz="2400" dirty="0"/>
              <a:t>we faced up to the fact that this will be very costly, but it is infinitely worth the investment, and is an act of obedience on our part as parents. </a:t>
            </a:r>
          </a:p>
        </p:txBody>
      </p:sp>
    </p:spTree>
    <p:extLst>
      <p:ext uri="{BB962C8B-B14F-4D97-AF65-F5344CB8AC3E}">
        <p14:creationId xmlns:p14="http://schemas.microsoft.com/office/powerpoint/2010/main" val="340975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785652"/>
          </a:xfrm>
          <a:prstGeom prst="rect">
            <a:avLst/>
          </a:prstGeom>
          <a:noFill/>
        </p:spPr>
        <p:txBody>
          <a:bodyPr wrap="square" rtlCol="0">
            <a:spAutoFit/>
          </a:bodyPr>
          <a:lstStyle/>
          <a:p>
            <a:r>
              <a:rPr lang="en-US" sz="2400" b="1" dirty="0"/>
              <a:t>V. THE FRUIT OF THE ROD. </a:t>
            </a:r>
            <a:endParaRPr lang="en-US" sz="2400" dirty="0"/>
          </a:p>
          <a:p>
            <a:r>
              <a:rPr lang="en-US" sz="2400" dirty="0"/>
              <a:t> </a:t>
            </a:r>
          </a:p>
          <a:p>
            <a:r>
              <a:rPr lang="en-US" sz="2400" dirty="0"/>
              <a:t>	G. “The rod returns the child to the place of blessing.” (112-113) Left to the natural folly of his heart, the child would stray far from the Father’s circle of favor and blessing. The rod brings him around and brings him back to where there is hope and healing.</a:t>
            </a:r>
          </a:p>
          <a:p>
            <a:endParaRPr lang="en-US" sz="2400" dirty="0" smtClean="0"/>
          </a:p>
          <a:p>
            <a:r>
              <a:rPr lang="en-US" sz="2400" dirty="0"/>
              <a:t>	H. “The rod promotes an atmosphere of closeness and openness between parent and child.” (113) It is the avoidance of issues that leads to frustration, anger, and disruption. Settling willful disobedience with a spanking helps to bring closure forgiveness and reconciliation. </a:t>
            </a:r>
          </a:p>
        </p:txBody>
      </p:sp>
    </p:spTree>
    <p:extLst>
      <p:ext uri="{BB962C8B-B14F-4D97-AF65-F5344CB8AC3E}">
        <p14:creationId xmlns:p14="http://schemas.microsoft.com/office/powerpoint/2010/main" val="110463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416320"/>
          </a:xfrm>
          <a:prstGeom prst="rect">
            <a:avLst/>
          </a:prstGeom>
          <a:noFill/>
        </p:spPr>
        <p:txBody>
          <a:bodyPr wrap="square" rtlCol="0">
            <a:spAutoFit/>
          </a:bodyPr>
          <a:lstStyle/>
          <a:p>
            <a:r>
              <a:rPr lang="en-US" sz="2400" b="1" dirty="0"/>
              <a:t>CONCLUSION </a:t>
            </a:r>
            <a:endParaRPr lang="en-US" sz="2400" dirty="0"/>
          </a:p>
          <a:p>
            <a:r>
              <a:rPr lang="en-US" sz="2400" dirty="0"/>
              <a:t> </a:t>
            </a:r>
          </a:p>
          <a:p>
            <a:r>
              <a:rPr lang="en-US" sz="2400" dirty="0"/>
              <a:t>	I’m sure by now you recognize that both parenting methods are vital to raising our children and shepherding their hearts to God. </a:t>
            </a:r>
            <a:endParaRPr lang="en-US" sz="2400" dirty="0" smtClean="0"/>
          </a:p>
          <a:p>
            <a:r>
              <a:rPr lang="en-US" sz="2400" dirty="0"/>
              <a:t>	</a:t>
            </a:r>
            <a:r>
              <a:rPr lang="en-US" sz="2400" dirty="0" smtClean="0"/>
              <a:t>Tripp </a:t>
            </a:r>
            <a:r>
              <a:rPr lang="en-US" sz="2400" dirty="0"/>
              <a:t>likens using only one or the other to a </a:t>
            </a:r>
            <a:r>
              <a:rPr lang="en-US" sz="2400" dirty="0" smtClean="0"/>
              <a:t>ship </a:t>
            </a:r>
            <a:r>
              <a:rPr lang="en-US" sz="2400" dirty="0"/>
              <a:t>with all the cargo loaded on one side: lopsided and likely to capsize. </a:t>
            </a:r>
            <a:endParaRPr lang="en-US" sz="2400" dirty="0" smtClean="0"/>
          </a:p>
          <a:p>
            <a:r>
              <a:rPr lang="en-US" sz="2400" dirty="0"/>
              <a:t>	</a:t>
            </a:r>
            <a:r>
              <a:rPr lang="en-US" sz="2400" dirty="0" smtClean="0"/>
              <a:t>He </a:t>
            </a:r>
            <a:r>
              <a:rPr lang="en-US" sz="2400" dirty="0"/>
              <a:t>concludes: “Your children need to be known and understood—thus rich communication is necessary. They also need authority. The need limits that are clear and correction that is predictable—thus the rod is necessary.” (113)</a:t>
            </a:r>
          </a:p>
        </p:txBody>
      </p:sp>
    </p:spTree>
    <p:extLst>
      <p:ext uri="{BB962C8B-B14F-4D97-AF65-F5344CB8AC3E}">
        <p14:creationId xmlns:p14="http://schemas.microsoft.com/office/powerpoint/2010/main" val="370512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50645" y="564382"/>
            <a:ext cx="4155006" cy="5817008"/>
          </a:xfrm>
          <a:prstGeom prst="rect">
            <a:avLst/>
          </a:prstGeom>
        </p:spPr>
      </p:pic>
      <p:pic>
        <p:nvPicPr>
          <p:cNvPr id="3" name="Picture 2"/>
          <p:cNvPicPr>
            <a:picLocks noChangeAspect="1"/>
          </p:cNvPicPr>
          <p:nvPr/>
        </p:nvPicPr>
        <p:blipFill>
          <a:blip r:embed="rId3"/>
          <a:stretch>
            <a:fillRect/>
          </a:stretch>
        </p:blipFill>
        <p:spPr>
          <a:xfrm>
            <a:off x="6729462" y="564381"/>
            <a:ext cx="3980059" cy="5817009"/>
          </a:xfrm>
          <a:prstGeom prst="rect">
            <a:avLst/>
          </a:prstGeom>
        </p:spPr>
      </p:pic>
    </p:spTree>
    <p:extLst>
      <p:ext uri="{BB962C8B-B14F-4D97-AF65-F5344CB8AC3E}">
        <p14:creationId xmlns:p14="http://schemas.microsoft.com/office/powerpoint/2010/main" val="14252462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1292662"/>
          </a:xfrm>
          <a:prstGeom prst="rect">
            <a:avLst/>
          </a:prstGeom>
          <a:noFill/>
        </p:spPr>
        <p:txBody>
          <a:bodyPr wrap="square" rtlCol="0">
            <a:spAutoFit/>
          </a:bodyPr>
          <a:lstStyle/>
          <a:p>
            <a:pPr algn="ctr"/>
            <a:r>
              <a:rPr lang="en-US" sz="5400" b="1" dirty="0" smtClean="0"/>
              <a:t>QUESTIONS?</a:t>
            </a:r>
            <a:endParaRPr lang="en-US" sz="5400" dirty="0"/>
          </a:p>
          <a:p>
            <a:endParaRPr lang="en-US" sz="2400" dirty="0" smtClean="0"/>
          </a:p>
        </p:txBody>
      </p:sp>
    </p:spTree>
    <p:extLst>
      <p:ext uri="{BB962C8B-B14F-4D97-AF65-F5344CB8AC3E}">
        <p14:creationId xmlns:p14="http://schemas.microsoft.com/office/powerpoint/2010/main" val="3177859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2677656"/>
          </a:xfrm>
          <a:prstGeom prst="rect">
            <a:avLst/>
          </a:prstGeom>
          <a:noFill/>
        </p:spPr>
        <p:txBody>
          <a:bodyPr wrap="square" rtlCol="0">
            <a:spAutoFit/>
          </a:bodyPr>
          <a:lstStyle/>
          <a:p>
            <a:r>
              <a:rPr lang="en-US" sz="2400" b="1" dirty="0"/>
              <a:t>INTRODUCTION</a:t>
            </a:r>
            <a:endParaRPr lang="en-US" sz="2400" dirty="0"/>
          </a:p>
          <a:p>
            <a:r>
              <a:rPr lang="en-US" sz="2400" dirty="0"/>
              <a:t>	</a:t>
            </a:r>
          </a:p>
          <a:p>
            <a:r>
              <a:rPr lang="en-US" sz="2400" dirty="0"/>
              <a:t>	</a:t>
            </a:r>
            <a:r>
              <a:rPr lang="en-US" sz="2400" dirty="0" smtClean="0"/>
              <a:t>Now </a:t>
            </a:r>
            <a:r>
              <a:rPr lang="en-US" sz="2400" dirty="0"/>
              <a:t>we want to look at the second and third methods for achieving the goal. First, the rod, and then the appeal to conscience. </a:t>
            </a:r>
          </a:p>
          <a:p>
            <a:r>
              <a:rPr lang="en-US" sz="2400" dirty="0"/>
              <a:t>	</a:t>
            </a:r>
            <a:r>
              <a:rPr lang="en-US" sz="2400" dirty="0" smtClean="0"/>
              <a:t>When </a:t>
            </a:r>
            <a:r>
              <a:rPr lang="en-US" sz="2400" dirty="0"/>
              <a:t>it comes to the rod, to spanking or corporal punishment, we will need to tread lightly, not because we are unsure of the method, but because it has largely fallen in to disrepute in our day. </a:t>
            </a:r>
          </a:p>
        </p:txBody>
      </p:sp>
    </p:spTree>
    <p:extLst>
      <p:ext uri="{BB962C8B-B14F-4D97-AF65-F5344CB8AC3E}">
        <p14:creationId xmlns:p14="http://schemas.microsoft.com/office/powerpoint/2010/main" val="298344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INTRODUCTION</a:t>
            </a:r>
            <a:endParaRPr lang="en-US" sz="2400" dirty="0"/>
          </a:p>
          <a:p>
            <a:r>
              <a:rPr lang="en-US" sz="2400" dirty="0"/>
              <a:t>	</a:t>
            </a:r>
          </a:p>
          <a:p>
            <a:r>
              <a:rPr lang="en-US" sz="2400" dirty="0"/>
              <a:t>	</a:t>
            </a:r>
            <a:r>
              <a:rPr lang="en-US" sz="2400" dirty="0" smtClean="0"/>
              <a:t>Because </a:t>
            </a:r>
            <a:r>
              <a:rPr lang="en-US" sz="2400" dirty="0"/>
              <a:t>of the right response to the shocking specter of child abuse, some people challenge the use of any physical discipline. </a:t>
            </a:r>
            <a:endParaRPr lang="en-US" sz="2400" dirty="0" smtClean="0"/>
          </a:p>
          <a:p>
            <a:r>
              <a:rPr lang="en-US" sz="2400" dirty="0"/>
              <a:t>	</a:t>
            </a:r>
            <a:r>
              <a:rPr lang="en-US" sz="2400" dirty="0" smtClean="0"/>
              <a:t>They </a:t>
            </a:r>
            <a:r>
              <a:rPr lang="en-US" sz="2400" dirty="0"/>
              <a:t>do not see a distinction between </a:t>
            </a:r>
            <a:endParaRPr lang="en-US" sz="2400" dirty="0" smtClean="0"/>
          </a:p>
          <a:p>
            <a:r>
              <a:rPr lang="en-US" sz="2400" dirty="0"/>
              <a:t>	</a:t>
            </a:r>
            <a:r>
              <a:rPr lang="en-US" sz="2400" dirty="0" smtClean="0"/>
              <a:t>1</a:t>
            </a:r>
            <a:r>
              <a:rPr lang="en-US" sz="2400" dirty="0"/>
              <a:t>) the time-honored, God-commanded, biblical practice of the rod or spanking </a:t>
            </a:r>
            <a:r>
              <a:rPr lang="en-US" sz="2400" dirty="0" smtClean="0"/>
              <a:t>and</a:t>
            </a:r>
          </a:p>
          <a:p>
            <a:r>
              <a:rPr lang="en-US" sz="2400" dirty="0" smtClean="0"/>
              <a:t> 	2</a:t>
            </a:r>
            <a:r>
              <a:rPr lang="en-US" sz="2400" dirty="0"/>
              <a:t>) child abuse. </a:t>
            </a:r>
            <a:endParaRPr lang="en-US" sz="2400" dirty="0" smtClean="0"/>
          </a:p>
          <a:p>
            <a:r>
              <a:rPr lang="en-US" sz="2400" dirty="0"/>
              <a:t>	</a:t>
            </a:r>
            <a:r>
              <a:rPr lang="en-US" sz="2400" dirty="0" smtClean="0"/>
              <a:t>Any </a:t>
            </a:r>
            <a:r>
              <a:rPr lang="en-US" sz="2400" dirty="0"/>
              <a:t>striking or physical pain inflicted on a child is considered abusive, and so is not only deemed inherently wrong, but will also unleash a host of ills on society as children are taught to use violence to achieve their goals. This is clearly an over-reaction, and as we will see, it is based on a faulty understanding of human nature. </a:t>
            </a:r>
          </a:p>
        </p:txBody>
      </p:sp>
    </p:spTree>
    <p:extLst>
      <p:ext uri="{BB962C8B-B14F-4D97-AF65-F5344CB8AC3E}">
        <p14:creationId xmlns:p14="http://schemas.microsoft.com/office/powerpoint/2010/main" val="2541831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4154984"/>
          </a:xfrm>
          <a:prstGeom prst="rect">
            <a:avLst/>
          </a:prstGeom>
          <a:noFill/>
        </p:spPr>
        <p:txBody>
          <a:bodyPr wrap="square" rtlCol="0">
            <a:spAutoFit/>
          </a:bodyPr>
          <a:lstStyle/>
          <a:p>
            <a:r>
              <a:rPr lang="en-US" sz="2400" b="1" dirty="0"/>
              <a:t>INTRODUCTION</a:t>
            </a:r>
            <a:endParaRPr lang="en-US" sz="2400" dirty="0"/>
          </a:p>
          <a:p>
            <a:r>
              <a:rPr lang="en-US" sz="2400" dirty="0"/>
              <a:t>	</a:t>
            </a:r>
          </a:p>
          <a:p>
            <a:r>
              <a:rPr lang="en-US" sz="2400" dirty="0"/>
              <a:t>	There’s a great joke about </a:t>
            </a:r>
            <a:r>
              <a:rPr lang="en-US" sz="2400" dirty="0" smtClean="0"/>
              <a:t>the </a:t>
            </a:r>
            <a:r>
              <a:rPr lang="en-US" sz="2400" dirty="0"/>
              <a:t>psychologist who is appalled that his neighbors spank their children. </a:t>
            </a:r>
            <a:endParaRPr lang="en-US" sz="2400" dirty="0" smtClean="0"/>
          </a:p>
          <a:p>
            <a:r>
              <a:rPr lang="en-US" sz="2400" dirty="0"/>
              <a:t>	</a:t>
            </a:r>
            <a:r>
              <a:rPr lang="en-US" sz="2400" dirty="0" smtClean="0"/>
              <a:t>And </a:t>
            </a:r>
            <a:r>
              <a:rPr lang="en-US" sz="2400" dirty="0"/>
              <a:t>then his brother comes to visit with three unruly youngsters, and before the weekend is over, the psychologist finds himself spanking each one of them. </a:t>
            </a:r>
          </a:p>
          <a:p>
            <a:r>
              <a:rPr lang="en-US" sz="2400" dirty="0"/>
              <a:t>	We would agree, of course, that child abuse in any form is reprehensible, a completely inappropriate, sinful misuse of parental authority. </a:t>
            </a:r>
            <a:endParaRPr lang="en-US" sz="2400" dirty="0" smtClean="0"/>
          </a:p>
          <a:p>
            <a:r>
              <a:rPr lang="en-US" sz="2400" dirty="0"/>
              <a:t>	</a:t>
            </a:r>
            <a:r>
              <a:rPr lang="en-US" sz="2400" dirty="0" smtClean="0"/>
              <a:t>And </a:t>
            </a:r>
            <a:r>
              <a:rPr lang="en-US" sz="2400" dirty="0"/>
              <a:t>that’s why we will take pains to distinguish spanking from abuse and demonstrate that spanking is NOT abuse, but rather that it is a method of discipline required by God’s Word. </a:t>
            </a:r>
          </a:p>
        </p:txBody>
      </p:sp>
    </p:spTree>
    <p:extLst>
      <p:ext uri="{BB962C8B-B14F-4D97-AF65-F5344CB8AC3E}">
        <p14:creationId xmlns:p14="http://schemas.microsoft.com/office/powerpoint/2010/main" val="77423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5262979"/>
          </a:xfrm>
          <a:prstGeom prst="rect">
            <a:avLst/>
          </a:prstGeom>
          <a:noFill/>
        </p:spPr>
        <p:txBody>
          <a:bodyPr wrap="square" rtlCol="0">
            <a:spAutoFit/>
          </a:bodyPr>
          <a:lstStyle/>
          <a:p>
            <a:r>
              <a:rPr lang="en-US" sz="2400" b="1" dirty="0"/>
              <a:t>I. THE RATIONALE BEHIND THE ROD.	</a:t>
            </a:r>
            <a:br>
              <a:rPr lang="en-US" sz="2400" b="1" dirty="0"/>
            </a:br>
            <a:endParaRPr lang="en-US" sz="2400" dirty="0"/>
          </a:p>
          <a:p>
            <a:r>
              <a:rPr lang="en-US" sz="2400" dirty="0"/>
              <a:t>	So why </a:t>
            </a:r>
            <a:r>
              <a:rPr lang="en-US" sz="2400" dirty="0" smtClean="0"/>
              <a:t>spanking: </a:t>
            </a:r>
            <a:r>
              <a:rPr lang="en-US" sz="2400" dirty="0"/>
              <a:t>why the rod? To answer this we must consider both that nature of the problem and the function of the rod. </a:t>
            </a:r>
          </a:p>
          <a:p>
            <a:endParaRPr lang="en-US" sz="2400" dirty="0" smtClean="0"/>
          </a:p>
          <a:p>
            <a:r>
              <a:rPr lang="en-US" sz="2400" dirty="0"/>
              <a:t>	A. The Nature of the Problem. </a:t>
            </a:r>
          </a:p>
          <a:p>
            <a:r>
              <a:rPr lang="en-US" sz="2400" dirty="0" smtClean="0"/>
              <a:t>	Are children innocent little “blank slates” (John Locke’s “</a:t>
            </a:r>
            <a:r>
              <a:rPr lang="en-US" sz="2400" i="1" dirty="0" smtClean="0"/>
              <a:t>tabula </a:t>
            </a:r>
            <a:r>
              <a:rPr lang="en-US" sz="2400" i="1" dirty="0" err="1" smtClean="0"/>
              <a:t>rasas</a:t>
            </a:r>
            <a:r>
              <a:rPr lang="en-US" sz="2400" dirty="0" smtClean="0"/>
              <a:t>”) who come into the world basically good and are only spoiled by their contact with older children and adults? </a:t>
            </a:r>
          </a:p>
          <a:p>
            <a:r>
              <a:rPr lang="en-US" sz="2400" dirty="0"/>
              <a:t>	</a:t>
            </a:r>
            <a:r>
              <a:rPr lang="en-US" sz="2400" dirty="0" smtClean="0"/>
              <a:t>That would be hard to maintain, because it would not (could not) explain where those nasty older children and adults came from in the first place. </a:t>
            </a:r>
          </a:p>
          <a:p>
            <a:r>
              <a:rPr lang="en-US" sz="2400" dirty="0"/>
              <a:t>	</a:t>
            </a:r>
            <a:r>
              <a:rPr lang="en-US" sz="2400" dirty="0" smtClean="0"/>
              <a:t>If everyone is born basically good, then how did the first bad people become bad? </a:t>
            </a:r>
          </a:p>
          <a:p>
            <a:r>
              <a:rPr lang="en-US" sz="2400" dirty="0"/>
              <a:t>	</a:t>
            </a:r>
            <a:r>
              <a:rPr lang="en-US" sz="2400" dirty="0" smtClean="0"/>
              <a:t>And why is our </a:t>
            </a:r>
            <a:r>
              <a:rPr lang="en-US" sz="2400" dirty="0" err="1" smtClean="0"/>
              <a:t>fallenness</a:t>
            </a:r>
            <a:r>
              <a:rPr lang="en-US" sz="2400" dirty="0" smtClean="0"/>
              <a:t> so universal? Why are tyrants a dime a dozen while a Mother Teresa is exceedingly rare?</a:t>
            </a:r>
            <a:endParaRPr lang="en-US" sz="2400" dirty="0"/>
          </a:p>
        </p:txBody>
      </p:sp>
    </p:spTree>
    <p:extLst>
      <p:ext uri="{BB962C8B-B14F-4D97-AF65-F5344CB8AC3E}">
        <p14:creationId xmlns:p14="http://schemas.microsoft.com/office/powerpoint/2010/main" val="2482134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3" y="746975"/>
            <a:ext cx="11114467" cy="3046988"/>
          </a:xfrm>
          <a:prstGeom prst="rect">
            <a:avLst/>
          </a:prstGeom>
          <a:noFill/>
        </p:spPr>
        <p:txBody>
          <a:bodyPr wrap="square" rtlCol="0">
            <a:spAutoFit/>
          </a:bodyPr>
          <a:lstStyle/>
          <a:p>
            <a:r>
              <a:rPr lang="en-US" sz="2400" b="1" dirty="0"/>
              <a:t>I. THE RATIONALE BEHIND THE ROD.	</a:t>
            </a:r>
            <a:br>
              <a:rPr lang="en-US" sz="2400" b="1" dirty="0"/>
            </a:br>
            <a:endParaRPr lang="en-US" sz="2400" dirty="0"/>
          </a:p>
          <a:p>
            <a:r>
              <a:rPr lang="en-US" sz="2400" dirty="0"/>
              <a:t>	The answer, of course, is that children are not born neutral, but born fallen, already corrupt at heart and bent toward self and sin. </a:t>
            </a:r>
            <a:endParaRPr lang="en-US" sz="2400" dirty="0" smtClean="0"/>
          </a:p>
          <a:p>
            <a:r>
              <a:rPr lang="en-US" sz="2400" dirty="0"/>
              <a:t>	</a:t>
            </a:r>
            <a:r>
              <a:rPr lang="en-US" sz="2400" dirty="0" smtClean="0"/>
              <a:t>If </a:t>
            </a:r>
            <a:r>
              <a:rPr lang="en-US" sz="2400" dirty="0"/>
              <a:t>children were born innocent and basically good, then the only thing necessary would be to maintain their goodness by sheltering them from negative influences and perhaps offering a few instructions along the way. Just let them grow up into their innate, natural goodness. </a:t>
            </a:r>
          </a:p>
        </p:txBody>
      </p:sp>
    </p:spTree>
    <p:extLst>
      <p:ext uri="{BB962C8B-B14F-4D97-AF65-F5344CB8AC3E}">
        <p14:creationId xmlns:p14="http://schemas.microsoft.com/office/powerpoint/2010/main" val="224433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137974</TotalTime>
  <Words>310</Words>
  <Application>Microsoft Office PowerPoint</Application>
  <PresentationFormat>Widescreen</PresentationFormat>
  <Paragraphs>298</Paragraphs>
  <Slides>43</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Celestial</vt:lpstr>
      <vt:lpstr>biblical PARENTING Shepherding a child’s heart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Janssen</dc:creator>
  <cp:lastModifiedBy>Microsoft account</cp:lastModifiedBy>
  <cp:revision>755</cp:revision>
  <cp:lastPrinted>2023-06-26T00:10:08Z</cp:lastPrinted>
  <dcterms:created xsi:type="dcterms:W3CDTF">2018-08-21T20:59:56Z</dcterms:created>
  <dcterms:modified xsi:type="dcterms:W3CDTF">2025-04-28T13:05:50Z</dcterms:modified>
</cp:coreProperties>
</file>