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5"/>
  </p:notesMasterIdLst>
  <p:sldIdLst>
    <p:sldId id="616" r:id="rId2"/>
    <p:sldId id="2870" r:id="rId3"/>
    <p:sldId id="3418" r:id="rId4"/>
    <p:sldId id="3828" r:id="rId5"/>
    <p:sldId id="3662" r:id="rId6"/>
    <p:sldId id="3775" r:id="rId7"/>
    <p:sldId id="3780" r:id="rId8"/>
    <p:sldId id="3781" r:id="rId9"/>
    <p:sldId id="3782" r:id="rId10"/>
    <p:sldId id="3783" r:id="rId11"/>
    <p:sldId id="3784" r:id="rId12"/>
    <p:sldId id="3786" r:id="rId13"/>
    <p:sldId id="3829" r:id="rId14"/>
    <p:sldId id="3830" r:id="rId15"/>
    <p:sldId id="3851" r:id="rId16"/>
    <p:sldId id="3831" r:id="rId17"/>
    <p:sldId id="3832" r:id="rId18"/>
    <p:sldId id="3833" r:id="rId19"/>
    <p:sldId id="3837" r:id="rId20"/>
    <p:sldId id="3838" r:id="rId21"/>
    <p:sldId id="3843" r:id="rId22"/>
    <p:sldId id="3839" r:id="rId23"/>
    <p:sldId id="3840" r:id="rId24"/>
    <p:sldId id="3841" r:id="rId25"/>
    <p:sldId id="3842" r:id="rId26"/>
    <p:sldId id="3844" r:id="rId27"/>
    <p:sldId id="3845" r:id="rId28"/>
    <p:sldId id="3846" r:id="rId29"/>
    <p:sldId id="3847" r:id="rId30"/>
    <p:sldId id="3849" r:id="rId31"/>
    <p:sldId id="3850" r:id="rId32"/>
    <p:sldId id="3417" r:id="rId33"/>
    <p:sldId id="3315" r:id="rId34"/>
  </p:sldIdLst>
  <p:sldSz cx="12192000" cy="6858000"/>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56" autoAdjust="0"/>
    <p:restoredTop sz="94660" autoAdjust="0"/>
  </p:normalViewPr>
  <p:slideViewPr>
    <p:cSldViewPr snapToGrid="0">
      <p:cViewPr varScale="1">
        <p:scale>
          <a:sx n="66" d="100"/>
          <a:sy n="66" d="100"/>
        </p:scale>
        <p:origin x="412" y="40"/>
      </p:cViewPr>
      <p:guideLst>
        <p:guide orient="horz" pos="2160"/>
        <p:guide pos="3840"/>
      </p:guideLst>
    </p:cSldViewPr>
  </p:slideViewPr>
  <p:outlineViewPr>
    <p:cViewPr>
      <p:scale>
        <a:sx n="33" d="100"/>
        <a:sy n="33" d="100"/>
      </p:scale>
      <p:origin x="0" y="-996"/>
    </p:cViewPr>
  </p:outlineViewPr>
  <p:notesTextViewPr>
    <p:cViewPr>
      <p:scale>
        <a:sx n="3" d="2"/>
        <a:sy n="3" d="2"/>
      </p:scale>
      <p:origin x="0" y="0"/>
    </p:cViewPr>
  </p:notesTextViewPr>
  <p:sorterViewPr>
    <p:cViewPr>
      <p:scale>
        <a:sx n="100" d="100"/>
        <a:sy n="100" d="100"/>
      </p:scale>
      <p:origin x="0" y="-7968"/>
    </p:cViewPr>
  </p:sorterViewPr>
  <p:notesViewPr>
    <p:cSldViewPr snapToGrid="0">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84542213-DDB9-4728-8900-26486C6300F9}" type="datetimeFigureOut">
              <a:rPr lang="en-US" smtClean="0"/>
              <a:pPr/>
              <a:t>4/20/2025</a:t>
            </a:fld>
            <a:endParaRPr lang="en-US" dirty="0"/>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89125F62-A8BD-4EA6-9F51-0048E708EA1A}" type="slidenum">
              <a:rPr lang="en-US" smtClean="0"/>
              <a:pPr/>
              <a:t>‹#›</a:t>
            </a:fld>
            <a:endParaRPr lang="en-US" dirty="0"/>
          </a:p>
        </p:txBody>
      </p:sp>
    </p:spTree>
    <p:extLst>
      <p:ext uri="{BB962C8B-B14F-4D97-AF65-F5344CB8AC3E}">
        <p14:creationId xmlns:p14="http://schemas.microsoft.com/office/powerpoint/2010/main" val="7779571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2</a:t>
            </a:fld>
            <a:endParaRPr lang="en-US" dirty="0"/>
          </a:p>
        </p:txBody>
      </p:sp>
    </p:spTree>
    <p:extLst>
      <p:ext uri="{BB962C8B-B14F-4D97-AF65-F5344CB8AC3E}">
        <p14:creationId xmlns:p14="http://schemas.microsoft.com/office/powerpoint/2010/main" val="10805893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12</a:t>
            </a:fld>
            <a:endParaRPr lang="en-US" dirty="0"/>
          </a:p>
        </p:txBody>
      </p:sp>
    </p:spTree>
    <p:extLst>
      <p:ext uri="{BB962C8B-B14F-4D97-AF65-F5344CB8AC3E}">
        <p14:creationId xmlns:p14="http://schemas.microsoft.com/office/powerpoint/2010/main" val="481020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13</a:t>
            </a:fld>
            <a:endParaRPr lang="en-US" dirty="0"/>
          </a:p>
        </p:txBody>
      </p:sp>
    </p:spTree>
    <p:extLst>
      <p:ext uri="{BB962C8B-B14F-4D97-AF65-F5344CB8AC3E}">
        <p14:creationId xmlns:p14="http://schemas.microsoft.com/office/powerpoint/2010/main" val="21684784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14</a:t>
            </a:fld>
            <a:endParaRPr lang="en-US" dirty="0"/>
          </a:p>
        </p:txBody>
      </p:sp>
    </p:spTree>
    <p:extLst>
      <p:ext uri="{BB962C8B-B14F-4D97-AF65-F5344CB8AC3E}">
        <p14:creationId xmlns:p14="http://schemas.microsoft.com/office/powerpoint/2010/main" val="12388512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15</a:t>
            </a:fld>
            <a:endParaRPr lang="en-US" dirty="0"/>
          </a:p>
        </p:txBody>
      </p:sp>
    </p:spTree>
    <p:extLst>
      <p:ext uri="{BB962C8B-B14F-4D97-AF65-F5344CB8AC3E}">
        <p14:creationId xmlns:p14="http://schemas.microsoft.com/office/powerpoint/2010/main" val="20777361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16</a:t>
            </a:fld>
            <a:endParaRPr lang="en-US" dirty="0"/>
          </a:p>
        </p:txBody>
      </p:sp>
    </p:spTree>
    <p:extLst>
      <p:ext uri="{BB962C8B-B14F-4D97-AF65-F5344CB8AC3E}">
        <p14:creationId xmlns:p14="http://schemas.microsoft.com/office/powerpoint/2010/main" val="450292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17</a:t>
            </a:fld>
            <a:endParaRPr lang="en-US" dirty="0"/>
          </a:p>
        </p:txBody>
      </p:sp>
    </p:spTree>
    <p:extLst>
      <p:ext uri="{BB962C8B-B14F-4D97-AF65-F5344CB8AC3E}">
        <p14:creationId xmlns:p14="http://schemas.microsoft.com/office/powerpoint/2010/main" val="11468297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18</a:t>
            </a:fld>
            <a:endParaRPr lang="en-US" dirty="0"/>
          </a:p>
        </p:txBody>
      </p:sp>
    </p:spTree>
    <p:extLst>
      <p:ext uri="{BB962C8B-B14F-4D97-AF65-F5344CB8AC3E}">
        <p14:creationId xmlns:p14="http://schemas.microsoft.com/office/powerpoint/2010/main" val="4784456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19</a:t>
            </a:fld>
            <a:endParaRPr lang="en-US" dirty="0"/>
          </a:p>
        </p:txBody>
      </p:sp>
    </p:spTree>
    <p:extLst>
      <p:ext uri="{BB962C8B-B14F-4D97-AF65-F5344CB8AC3E}">
        <p14:creationId xmlns:p14="http://schemas.microsoft.com/office/powerpoint/2010/main" val="4744365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20</a:t>
            </a:fld>
            <a:endParaRPr lang="en-US" dirty="0"/>
          </a:p>
        </p:txBody>
      </p:sp>
    </p:spTree>
    <p:extLst>
      <p:ext uri="{BB962C8B-B14F-4D97-AF65-F5344CB8AC3E}">
        <p14:creationId xmlns:p14="http://schemas.microsoft.com/office/powerpoint/2010/main" val="9306094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22</a:t>
            </a:fld>
            <a:endParaRPr lang="en-US" dirty="0"/>
          </a:p>
        </p:txBody>
      </p:sp>
    </p:spTree>
    <p:extLst>
      <p:ext uri="{BB962C8B-B14F-4D97-AF65-F5344CB8AC3E}">
        <p14:creationId xmlns:p14="http://schemas.microsoft.com/office/powerpoint/2010/main" val="4662229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4</a:t>
            </a:fld>
            <a:endParaRPr lang="en-US" dirty="0"/>
          </a:p>
        </p:txBody>
      </p:sp>
    </p:spTree>
    <p:extLst>
      <p:ext uri="{BB962C8B-B14F-4D97-AF65-F5344CB8AC3E}">
        <p14:creationId xmlns:p14="http://schemas.microsoft.com/office/powerpoint/2010/main" val="4615138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23</a:t>
            </a:fld>
            <a:endParaRPr lang="en-US" dirty="0"/>
          </a:p>
        </p:txBody>
      </p:sp>
    </p:spTree>
    <p:extLst>
      <p:ext uri="{BB962C8B-B14F-4D97-AF65-F5344CB8AC3E}">
        <p14:creationId xmlns:p14="http://schemas.microsoft.com/office/powerpoint/2010/main" val="20405321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24</a:t>
            </a:fld>
            <a:endParaRPr lang="en-US" dirty="0"/>
          </a:p>
        </p:txBody>
      </p:sp>
    </p:spTree>
    <p:extLst>
      <p:ext uri="{BB962C8B-B14F-4D97-AF65-F5344CB8AC3E}">
        <p14:creationId xmlns:p14="http://schemas.microsoft.com/office/powerpoint/2010/main" val="13603815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25</a:t>
            </a:fld>
            <a:endParaRPr lang="en-US" dirty="0"/>
          </a:p>
        </p:txBody>
      </p:sp>
    </p:spTree>
    <p:extLst>
      <p:ext uri="{BB962C8B-B14F-4D97-AF65-F5344CB8AC3E}">
        <p14:creationId xmlns:p14="http://schemas.microsoft.com/office/powerpoint/2010/main" val="23103193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26</a:t>
            </a:fld>
            <a:endParaRPr lang="en-US" dirty="0"/>
          </a:p>
        </p:txBody>
      </p:sp>
    </p:spTree>
    <p:extLst>
      <p:ext uri="{BB962C8B-B14F-4D97-AF65-F5344CB8AC3E}">
        <p14:creationId xmlns:p14="http://schemas.microsoft.com/office/powerpoint/2010/main" val="2097225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27</a:t>
            </a:fld>
            <a:endParaRPr lang="en-US" dirty="0"/>
          </a:p>
        </p:txBody>
      </p:sp>
    </p:spTree>
    <p:extLst>
      <p:ext uri="{BB962C8B-B14F-4D97-AF65-F5344CB8AC3E}">
        <p14:creationId xmlns:p14="http://schemas.microsoft.com/office/powerpoint/2010/main" val="37377860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28</a:t>
            </a:fld>
            <a:endParaRPr lang="en-US" dirty="0"/>
          </a:p>
        </p:txBody>
      </p:sp>
    </p:spTree>
    <p:extLst>
      <p:ext uri="{BB962C8B-B14F-4D97-AF65-F5344CB8AC3E}">
        <p14:creationId xmlns:p14="http://schemas.microsoft.com/office/powerpoint/2010/main" val="375052847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29</a:t>
            </a:fld>
            <a:endParaRPr lang="en-US" dirty="0"/>
          </a:p>
        </p:txBody>
      </p:sp>
    </p:spTree>
    <p:extLst>
      <p:ext uri="{BB962C8B-B14F-4D97-AF65-F5344CB8AC3E}">
        <p14:creationId xmlns:p14="http://schemas.microsoft.com/office/powerpoint/2010/main" val="23080794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30</a:t>
            </a:fld>
            <a:endParaRPr lang="en-US" dirty="0"/>
          </a:p>
        </p:txBody>
      </p:sp>
    </p:spTree>
    <p:extLst>
      <p:ext uri="{BB962C8B-B14F-4D97-AF65-F5344CB8AC3E}">
        <p14:creationId xmlns:p14="http://schemas.microsoft.com/office/powerpoint/2010/main" val="135821647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31</a:t>
            </a:fld>
            <a:endParaRPr lang="en-US" dirty="0"/>
          </a:p>
        </p:txBody>
      </p:sp>
    </p:spTree>
    <p:extLst>
      <p:ext uri="{BB962C8B-B14F-4D97-AF65-F5344CB8AC3E}">
        <p14:creationId xmlns:p14="http://schemas.microsoft.com/office/powerpoint/2010/main" val="32477949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33</a:t>
            </a:fld>
            <a:endParaRPr lang="en-US" dirty="0"/>
          </a:p>
        </p:txBody>
      </p:sp>
    </p:spTree>
    <p:extLst>
      <p:ext uri="{BB962C8B-B14F-4D97-AF65-F5344CB8AC3E}">
        <p14:creationId xmlns:p14="http://schemas.microsoft.com/office/powerpoint/2010/main" val="30970728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5</a:t>
            </a:fld>
            <a:endParaRPr lang="en-US" dirty="0"/>
          </a:p>
        </p:txBody>
      </p:sp>
    </p:spTree>
    <p:extLst>
      <p:ext uri="{BB962C8B-B14F-4D97-AF65-F5344CB8AC3E}">
        <p14:creationId xmlns:p14="http://schemas.microsoft.com/office/powerpoint/2010/main" val="22271031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6</a:t>
            </a:fld>
            <a:endParaRPr lang="en-US" dirty="0"/>
          </a:p>
        </p:txBody>
      </p:sp>
    </p:spTree>
    <p:extLst>
      <p:ext uri="{BB962C8B-B14F-4D97-AF65-F5344CB8AC3E}">
        <p14:creationId xmlns:p14="http://schemas.microsoft.com/office/powerpoint/2010/main" val="7831947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7</a:t>
            </a:fld>
            <a:endParaRPr lang="en-US" dirty="0"/>
          </a:p>
        </p:txBody>
      </p:sp>
    </p:spTree>
    <p:extLst>
      <p:ext uri="{BB962C8B-B14F-4D97-AF65-F5344CB8AC3E}">
        <p14:creationId xmlns:p14="http://schemas.microsoft.com/office/powerpoint/2010/main" val="19315160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8</a:t>
            </a:fld>
            <a:endParaRPr lang="en-US" dirty="0"/>
          </a:p>
        </p:txBody>
      </p:sp>
    </p:spTree>
    <p:extLst>
      <p:ext uri="{BB962C8B-B14F-4D97-AF65-F5344CB8AC3E}">
        <p14:creationId xmlns:p14="http://schemas.microsoft.com/office/powerpoint/2010/main" val="23019226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9</a:t>
            </a:fld>
            <a:endParaRPr lang="en-US" dirty="0"/>
          </a:p>
        </p:txBody>
      </p:sp>
    </p:spTree>
    <p:extLst>
      <p:ext uri="{BB962C8B-B14F-4D97-AF65-F5344CB8AC3E}">
        <p14:creationId xmlns:p14="http://schemas.microsoft.com/office/powerpoint/2010/main" val="38463849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10</a:t>
            </a:fld>
            <a:endParaRPr lang="en-US" dirty="0"/>
          </a:p>
        </p:txBody>
      </p:sp>
    </p:spTree>
    <p:extLst>
      <p:ext uri="{BB962C8B-B14F-4D97-AF65-F5344CB8AC3E}">
        <p14:creationId xmlns:p14="http://schemas.microsoft.com/office/powerpoint/2010/main" val="38617762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11</a:t>
            </a:fld>
            <a:endParaRPr lang="en-US" dirty="0"/>
          </a:p>
        </p:txBody>
      </p:sp>
    </p:spTree>
    <p:extLst>
      <p:ext uri="{BB962C8B-B14F-4D97-AF65-F5344CB8AC3E}">
        <p14:creationId xmlns:p14="http://schemas.microsoft.com/office/powerpoint/2010/main" val="37082193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4/20/2025</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4/20/2025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4/20/2025</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62399" y="1983517"/>
            <a:ext cx="7197726" cy="2421464"/>
          </a:xfrm>
        </p:spPr>
        <p:txBody>
          <a:bodyPr/>
          <a:lstStyle/>
          <a:p>
            <a:r>
              <a:rPr lang="en-US" dirty="0" smtClean="0"/>
              <a:t>biblical PARENTING</a:t>
            </a:r>
            <a:r>
              <a:rPr lang="en-US" sz="4200" b="1" i="1" dirty="0" smtClean="0"/>
              <a:t> Shepherding a child’s heart</a:t>
            </a:r>
            <a:endParaRPr lang="en-US" sz="4200" b="1" i="1" dirty="0"/>
          </a:p>
        </p:txBody>
      </p:sp>
      <p:sp>
        <p:nvSpPr>
          <p:cNvPr id="3" name="Subtitle 2"/>
          <p:cNvSpPr>
            <a:spLocks noGrp="1"/>
          </p:cNvSpPr>
          <p:nvPr>
            <p:ph type="subTitle" idx="1"/>
          </p:nvPr>
        </p:nvSpPr>
        <p:spPr>
          <a:xfrm>
            <a:off x="3429000" y="4385732"/>
            <a:ext cx="7731125" cy="1809006"/>
          </a:xfrm>
        </p:spPr>
        <p:txBody>
          <a:bodyPr>
            <a:normAutofit/>
          </a:bodyPr>
          <a:lstStyle/>
          <a:p>
            <a:r>
              <a:rPr lang="en-US" sz="2800" dirty="0" smtClean="0"/>
              <a:t>10. Embracing biblical methods: </a:t>
            </a:r>
          </a:p>
          <a:p>
            <a:r>
              <a:rPr lang="en-US" sz="2800" dirty="0" smtClean="0"/>
              <a:t>A life of communication</a:t>
            </a:r>
          </a:p>
        </p:txBody>
      </p:sp>
    </p:spTree>
    <p:extLst>
      <p:ext uri="{BB962C8B-B14F-4D97-AF65-F5344CB8AC3E}">
        <p14:creationId xmlns:p14="http://schemas.microsoft.com/office/powerpoint/2010/main" val="3007949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3785652"/>
          </a:xfrm>
          <a:prstGeom prst="rect">
            <a:avLst/>
          </a:prstGeom>
          <a:noFill/>
        </p:spPr>
        <p:txBody>
          <a:bodyPr wrap="square" rtlCol="0">
            <a:spAutoFit/>
          </a:bodyPr>
          <a:lstStyle/>
          <a:p>
            <a:r>
              <a:rPr lang="en-US" sz="2400" b="1" dirty="0" smtClean="0"/>
              <a:t>INTRODUCTION</a:t>
            </a:r>
            <a:endParaRPr lang="en-US" sz="2400" dirty="0"/>
          </a:p>
          <a:p>
            <a:r>
              <a:rPr lang="en-US" sz="2400" dirty="0"/>
              <a:t> </a:t>
            </a:r>
          </a:p>
          <a:p>
            <a:r>
              <a:rPr lang="en-US" sz="2400" dirty="0"/>
              <a:t>	Like most things in life, this method of rich, full communication is not something that can be planned or structured, but it must rather become a way of life. </a:t>
            </a:r>
            <a:endParaRPr lang="en-US" sz="2400" dirty="0" smtClean="0"/>
          </a:p>
          <a:p>
            <a:r>
              <a:rPr lang="en-US" sz="2400" dirty="0"/>
              <a:t>	</a:t>
            </a:r>
            <a:r>
              <a:rPr lang="en-US" sz="2400" dirty="0" smtClean="0"/>
              <a:t>When </a:t>
            </a:r>
            <a:r>
              <a:rPr lang="en-US" sz="2400" dirty="0"/>
              <a:t>our first child arrived, I thought, “Okay, here we go for the next 18 years!” </a:t>
            </a:r>
            <a:endParaRPr lang="en-US" sz="2400" dirty="0" smtClean="0"/>
          </a:p>
          <a:p>
            <a:r>
              <a:rPr lang="en-US" sz="2400" dirty="0"/>
              <a:t>	</a:t>
            </a:r>
            <a:r>
              <a:rPr lang="en-US" sz="2400" dirty="0" smtClean="0"/>
              <a:t>But </a:t>
            </a:r>
            <a:r>
              <a:rPr lang="en-US" sz="2400" dirty="0"/>
              <a:t>it’s not just 18 years: it’s a lifetime. And there is no real “weekend off,” “break-time,” or “vacation” from this work: it truly is 24/7. </a:t>
            </a:r>
            <a:endParaRPr lang="en-US" sz="2400" dirty="0" smtClean="0"/>
          </a:p>
          <a:p>
            <a:r>
              <a:rPr lang="en-US" sz="2400" dirty="0"/>
              <a:t>	</a:t>
            </a:r>
            <a:r>
              <a:rPr lang="en-US" sz="2400" dirty="0" smtClean="0"/>
              <a:t>And </a:t>
            </a:r>
            <a:r>
              <a:rPr lang="en-US" sz="2400" dirty="0"/>
              <a:t>it is very costly: there’s no way around it. </a:t>
            </a:r>
            <a:endParaRPr lang="en-US" sz="2400" dirty="0" smtClean="0"/>
          </a:p>
          <a:p>
            <a:r>
              <a:rPr lang="en-US" sz="2400" dirty="0"/>
              <a:t>	</a:t>
            </a:r>
            <a:r>
              <a:rPr lang="en-US" sz="2400" dirty="0" smtClean="0"/>
              <a:t>But </a:t>
            </a:r>
            <a:r>
              <a:rPr lang="en-US" sz="2400" dirty="0"/>
              <a:t>that’s because the task is so great and so </a:t>
            </a:r>
            <a:r>
              <a:rPr lang="en-US" sz="2400" dirty="0" smtClean="0"/>
              <a:t>all-encompassing</a:t>
            </a:r>
            <a:r>
              <a:rPr lang="en-US" sz="2400" dirty="0"/>
              <a:t>, and the stakes are so high. </a:t>
            </a:r>
          </a:p>
        </p:txBody>
      </p:sp>
    </p:spTree>
    <p:extLst>
      <p:ext uri="{BB962C8B-B14F-4D97-AF65-F5344CB8AC3E}">
        <p14:creationId xmlns:p14="http://schemas.microsoft.com/office/powerpoint/2010/main" val="3971148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5632311"/>
          </a:xfrm>
          <a:prstGeom prst="rect">
            <a:avLst/>
          </a:prstGeom>
          <a:noFill/>
        </p:spPr>
        <p:txBody>
          <a:bodyPr wrap="square" rtlCol="0">
            <a:spAutoFit/>
          </a:bodyPr>
          <a:lstStyle/>
          <a:p>
            <a:r>
              <a:rPr lang="en-US" sz="2400" b="1" dirty="0" smtClean="0"/>
              <a:t>INTRODUCTION</a:t>
            </a:r>
            <a:endParaRPr lang="en-US" sz="2400" dirty="0"/>
          </a:p>
          <a:p>
            <a:r>
              <a:rPr lang="en-US" sz="2400" dirty="0"/>
              <a:t> </a:t>
            </a:r>
          </a:p>
          <a:p>
            <a:r>
              <a:rPr lang="en-US" sz="2400" dirty="0"/>
              <a:t>	The heart, the aim and goal of this communication is not simply correction or even relationship-building. </a:t>
            </a:r>
            <a:endParaRPr lang="en-US" sz="2400" dirty="0" smtClean="0"/>
          </a:p>
          <a:p>
            <a:r>
              <a:rPr lang="en-US" sz="2400" dirty="0"/>
              <a:t>	</a:t>
            </a:r>
            <a:r>
              <a:rPr lang="en-US" sz="2400" dirty="0" smtClean="0"/>
              <a:t>Ultimately </a:t>
            </a:r>
            <a:r>
              <a:rPr lang="en-US" sz="2400" dirty="0"/>
              <a:t>it is to interpret all of life from a biblical, Godward perspective. It is to provide a biblical lens through which all of life can be rightly understood. 	</a:t>
            </a:r>
          </a:p>
          <a:p>
            <a:endParaRPr lang="en-US" sz="2400" dirty="0" smtClean="0"/>
          </a:p>
          <a:p>
            <a:r>
              <a:rPr lang="en-US" sz="2400" dirty="0" smtClean="0"/>
              <a:t>Tripp </a:t>
            </a:r>
            <a:r>
              <a:rPr lang="en-US" sz="2400" dirty="0"/>
              <a:t>writes:</a:t>
            </a:r>
            <a:br>
              <a:rPr lang="en-US" sz="2400" dirty="0"/>
            </a:br>
            <a:r>
              <a:rPr lang="en-US" sz="2400" dirty="0"/>
              <a:t>	“I have used the phrase ‘shepherding the heart’ to embody the process of guiding our children. It means helping them understand themselves, God’s works, the ways of God, how sin works in the human heart, and how the gospel comes to them at the most profound levels of human need. Shepherding the hearts of children also involves helping them understand their motivations, goals, wants, wishes, and desires. It exposes the true nature of reality and encourages faith in the Lord Jesus Christ.” (90)</a:t>
            </a:r>
          </a:p>
          <a:p>
            <a:r>
              <a:rPr lang="en-US" sz="2400" dirty="0"/>
              <a:t> </a:t>
            </a:r>
          </a:p>
        </p:txBody>
      </p:sp>
    </p:spTree>
    <p:extLst>
      <p:ext uri="{BB962C8B-B14F-4D97-AF65-F5344CB8AC3E}">
        <p14:creationId xmlns:p14="http://schemas.microsoft.com/office/powerpoint/2010/main" val="710055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4524315"/>
          </a:xfrm>
          <a:prstGeom prst="rect">
            <a:avLst/>
          </a:prstGeom>
          <a:noFill/>
        </p:spPr>
        <p:txBody>
          <a:bodyPr wrap="square" rtlCol="0">
            <a:spAutoFit/>
          </a:bodyPr>
          <a:lstStyle/>
          <a:p>
            <a:r>
              <a:rPr lang="en-US" sz="2400" b="1" dirty="0"/>
              <a:t>I. COUNTING THE COST</a:t>
            </a:r>
            <a:endParaRPr lang="en-US" sz="2400" dirty="0"/>
          </a:p>
          <a:p>
            <a:r>
              <a:rPr lang="en-US" sz="2400" dirty="0"/>
              <a:t> </a:t>
            </a:r>
          </a:p>
          <a:p>
            <a:r>
              <a:rPr lang="en-US" sz="2400" dirty="0"/>
              <a:t>	So we must count the cost. </a:t>
            </a:r>
            <a:endParaRPr lang="en-US" sz="2400" dirty="0" smtClean="0"/>
          </a:p>
          <a:p>
            <a:r>
              <a:rPr lang="en-US" sz="2400" dirty="0"/>
              <a:t>	</a:t>
            </a:r>
            <a:r>
              <a:rPr lang="en-US" sz="2400" dirty="0" smtClean="0"/>
              <a:t>Remember </a:t>
            </a:r>
            <a:r>
              <a:rPr lang="en-US" sz="2400" dirty="0"/>
              <a:t>the myth of “quality time.” Other goals and pursuits must be set aside or sacrificed altogether for the sake of raising your children. </a:t>
            </a:r>
            <a:endParaRPr lang="en-US" sz="2400" dirty="0" smtClean="0"/>
          </a:p>
          <a:p>
            <a:r>
              <a:rPr lang="en-US" sz="2400" dirty="0"/>
              <a:t>	</a:t>
            </a:r>
            <a:r>
              <a:rPr lang="en-US" sz="2400" dirty="0" smtClean="0"/>
              <a:t>Tripp </a:t>
            </a:r>
            <a:r>
              <a:rPr lang="en-US" sz="2400" dirty="0"/>
              <a:t>notes: “Honest, thorough, truly biblical communication is expensive. Insightful and penetrating conversations take time. Children require both time and flexibility. Children do not pour their hearts out or open themselves up on a demand schedule. A wise parent talks when the kids are in the mood. Every so often they will ask a question, make a comment, reveal some little aspect of their heart. In those times, when their conscience is stirred, you need to talk. This may require dropping everything else to seize a critical moment.”</a:t>
            </a:r>
          </a:p>
        </p:txBody>
      </p:sp>
    </p:spTree>
    <p:extLst>
      <p:ext uri="{BB962C8B-B14F-4D97-AF65-F5344CB8AC3E}">
        <p14:creationId xmlns:p14="http://schemas.microsoft.com/office/powerpoint/2010/main" val="1624990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5262979"/>
          </a:xfrm>
          <a:prstGeom prst="rect">
            <a:avLst/>
          </a:prstGeom>
          <a:noFill/>
        </p:spPr>
        <p:txBody>
          <a:bodyPr wrap="square" rtlCol="0">
            <a:spAutoFit/>
          </a:bodyPr>
          <a:lstStyle/>
          <a:p>
            <a:r>
              <a:rPr lang="en-US" sz="2400" b="1" dirty="0"/>
              <a:t>I. COUNTING THE COST</a:t>
            </a:r>
            <a:endParaRPr lang="en-US" sz="2400" dirty="0"/>
          </a:p>
          <a:p>
            <a:r>
              <a:rPr lang="en-US" sz="2400" dirty="0"/>
              <a:t> </a:t>
            </a:r>
          </a:p>
          <a:p>
            <a:r>
              <a:rPr lang="en-US" sz="2400" dirty="0"/>
              <a:t>	Here are some aspects of the cost of a life of communication.</a:t>
            </a:r>
          </a:p>
          <a:p>
            <a:r>
              <a:rPr lang="en-US" sz="2400" dirty="0"/>
              <a:t>	A. You must become a good listener. </a:t>
            </a:r>
            <a:endParaRPr lang="en-US" sz="2400" dirty="0" smtClean="0"/>
          </a:p>
          <a:p>
            <a:r>
              <a:rPr lang="en-US" sz="2400" dirty="0"/>
              <a:t>	</a:t>
            </a:r>
            <a:r>
              <a:rPr lang="en-US" sz="2400" dirty="0" smtClean="0"/>
              <a:t>And </a:t>
            </a:r>
            <a:r>
              <a:rPr lang="en-US" sz="2400" dirty="0"/>
              <a:t>that is to become an engaged and active listener. </a:t>
            </a:r>
            <a:endParaRPr lang="en-US" sz="2400" dirty="0" smtClean="0"/>
          </a:p>
          <a:p>
            <a:r>
              <a:rPr lang="en-US" sz="2400" dirty="0"/>
              <a:t>	</a:t>
            </a:r>
            <a:r>
              <a:rPr lang="en-US" sz="2400" dirty="0" smtClean="0"/>
              <a:t>With </a:t>
            </a:r>
            <a:r>
              <a:rPr lang="en-US" sz="2400" dirty="0"/>
              <a:t>so many distractions, it’s easy only to half listen to our children. We must give them our full attention and seek first to understand what they are saying and what is prompting what they are saying. </a:t>
            </a:r>
            <a:endParaRPr lang="en-US" sz="2400" dirty="0" smtClean="0"/>
          </a:p>
          <a:p>
            <a:r>
              <a:rPr lang="en-US" sz="2400" dirty="0"/>
              <a:t>	</a:t>
            </a:r>
            <a:r>
              <a:rPr lang="en-US" sz="2400" dirty="0" smtClean="0"/>
              <a:t>Often </a:t>
            </a:r>
            <a:r>
              <a:rPr lang="en-US" sz="2400" dirty="0"/>
              <a:t>in a conversation, especially when there is controversy, it is easy only to half listen and at the same time be formulating your next response. </a:t>
            </a:r>
            <a:endParaRPr lang="en-US" sz="2400" dirty="0" smtClean="0"/>
          </a:p>
          <a:p>
            <a:r>
              <a:rPr lang="en-US" sz="2400" dirty="0"/>
              <a:t>	</a:t>
            </a:r>
            <a:r>
              <a:rPr lang="en-US" sz="2400" dirty="0" smtClean="0"/>
              <a:t>It </a:t>
            </a:r>
            <a:r>
              <a:rPr lang="en-US" sz="2400" dirty="0"/>
              <a:t>is better to fully listen so that your response will be fully informed and to the point. </a:t>
            </a:r>
            <a:endParaRPr lang="en-US" sz="2400" dirty="0" smtClean="0"/>
          </a:p>
          <a:p>
            <a:r>
              <a:rPr lang="en-US" sz="2400" dirty="0"/>
              <a:t>	</a:t>
            </a:r>
            <a:r>
              <a:rPr lang="en-US" sz="2400" dirty="0" smtClean="0"/>
              <a:t>Remember </a:t>
            </a:r>
            <a:r>
              <a:rPr lang="en-US" sz="2400" dirty="0"/>
              <a:t>Proverbs 18:2: </a:t>
            </a:r>
            <a:r>
              <a:rPr lang="en-US" sz="2400" i="1" dirty="0"/>
              <a:t>“A fool takes no pleasure in understanding, but only in expressing his opinion.”</a:t>
            </a:r>
            <a:endParaRPr lang="en-US" sz="2400" dirty="0"/>
          </a:p>
        </p:txBody>
      </p:sp>
    </p:spTree>
    <p:extLst>
      <p:ext uri="{BB962C8B-B14F-4D97-AF65-F5344CB8AC3E}">
        <p14:creationId xmlns:p14="http://schemas.microsoft.com/office/powerpoint/2010/main" val="2233326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2677656"/>
          </a:xfrm>
          <a:prstGeom prst="rect">
            <a:avLst/>
          </a:prstGeom>
          <a:noFill/>
        </p:spPr>
        <p:txBody>
          <a:bodyPr wrap="square" rtlCol="0">
            <a:spAutoFit/>
          </a:bodyPr>
          <a:lstStyle/>
          <a:p>
            <a:r>
              <a:rPr lang="en-US" sz="2400" b="1" dirty="0"/>
              <a:t>I. COUNTING THE COST</a:t>
            </a:r>
            <a:endParaRPr lang="en-US" sz="2400" dirty="0"/>
          </a:p>
          <a:p>
            <a:r>
              <a:rPr lang="en-US" sz="2400" dirty="0"/>
              <a:t> </a:t>
            </a:r>
          </a:p>
          <a:p>
            <a:r>
              <a:rPr lang="en-US" sz="2400" dirty="0"/>
              <a:t>	B. And what this means is that you must devote time and energy to communicating with your children. It will seem very costly when you have several young children all vying for your attention, but that’s part of the cost. </a:t>
            </a:r>
            <a:endParaRPr lang="en-US" sz="2400" dirty="0" smtClean="0"/>
          </a:p>
          <a:p>
            <a:r>
              <a:rPr lang="en-US" sz="2400" dirty="0"/>
              <a:t>	</a:t>
            </a:r>
            <a:r>
              <a:rPr lang="en-US" sz="2400" dirty="0" smtClean="0"/>
              <a:t>It </a:t>
            </a:r>
            <a:r>
              <a:rPr lang="en-US" sz="2400" dirty="0"/>
              <a:t>will seem even more costly when they grow older and you have to coax conversation out of them. </a:t>
            </a:r>
          </a:p>
        </p:txBody>
      </p:sp>
    </p:spTree>
    <p:extLst>
      <p:ext uri="{BB962C8B-B14F-4D97-AF65-F5344CB8AC3E}">
        <p14:creationId xmlns:p14="http://schemas.microsoft.com/office/powerpoint/2010/main" val="2860836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4154984"/>
          </a:xfrm>
          <a:prstGeom prst="rect">
            <a:avLst/>
          </a:prstGeom>
          <a:noFill/>
        </p:spPr>
        <p:txBody>
          <a:bodyPr wrap="square" rtlCol="0">
            <a:spAutoFit/>
          </a:bodyPr>
          <a:lstStyle/>
          <a:p>
            <a:r>
              <a:rPr lang="en-US" sz="2400" b="1" dirty="0"/>
              <a:t>I. COUNTING THE COST</a:t>
            </a:r>
            <a:endParaRPr lang="en-US" sz="2400" dirty="0"/>
          </a:p>
          <a:p>
            <a:r>
              <a:rPr lang="en-US" sz="2400" dirty="0"/>
              <a:t> </a:t>
            </a:r>
          </a:p>
          <a:p>
            <a:r>
              <a:rPr lang="en-US" sz="2400" dirty="0"/>
              <a:t>	Like a lot of parents, when our children were younger, we got them to bed by 8:30 or so, and had a bit of down time in order to relax. How we cherished that down time! </a:t>
            </a:r>
            <a:endParaRPr lang="en-US" sz="2400" dirty="0" smtClean="0"/>
          </a:p>
          <a:p>
            <a:r>
              <a:rPr lang="en-US" sz="2400" dirty="0"/>
              <a:t>	</a:t>
            </a:r>
            <a:r>
              <a:rPr lang="en-US" sz="2400" dirty="0" smtClean="0"/>
              <a:t>But </a:t>
            </a:r>
            <a:r>
              <a:rPr lang="en-US" sz="2400" dirty="0"/>
              <a:t>as our children became teenagers, that down time shrank away as they stayed up later and later and we had to keep checking about homework and preparations for the next day (full disclosure: my wife did most of that). </a:t>
            </a:r>
            <a:endParaRPr lang="en-US" sz="2400" dirty="0" smtClean="0"/>
          </a:p>
          <a:p>
            <a:r>
              <a:rPr lang="en-US" sz="2400" dirty="0"/>
              <a:t>	</a:t>
            </a:r>
            <a:r>
              <a:rPr lang="en-US" sz="2400" dirty="0" smtClean="0"/>
              <a:t>That’s </a:t>
            </a:r>
            <a:r>
              <a:rPr lang="en-US" sz="2400" dirty="0"/>
              <a:t>when it can get very costly, and that’s when children will often withdraw. So not only do we have to stay up late with them, but we have to be searching for opportunities to engage them in deeper conversation. </a:t>
            </a:r>
            <a:endParaRPr lang="en-US" sz="2400" dirty="0" smtClean="0"/>
          </a:p>
          <a:p>
            <a:r>
              <a:rPr lang="en-US" sz="2400" dirty="0"/>
              <a:t>	</a:t>
            </a:r>
            <a:r>
              <a:rPr lang="en-US" sz="2400" dirty="0" smtClean="0"/>
              <a:t>And </a:t>
            </a:r>
            <a:r>
              <a:rPr lang="en-US" sz="2400" dirty="0"/>
              <a:t>all of that takes time and emotional energy. </a:t>
            </a:r>
          </a:p>
        </p:txBody>
      </p:sp>
    </p:spTree>
    <p:extLst>
      <p:ext uri="{BB962C8B-B14F-4D97-AF65-F5344CB8AC3E}">
        <p14:creationId xmlns:p14="http://schemas.microsoft.com/office/powerpoint/2010/main" val="689316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5262979"/>
          </a:xfrm>
          <a:prstGeom prst="rect">
            <a:avLst/>
          </a:prstGeom>
          <a:noFill/>
        </p:spPr>
        <p:txBody>
          <a:bodyPr wrap="square" rtlCol="0">
            <a:spAutoFit/>
          </a:bodyPr>
          <a:lstStyle/>
          <a:p>
            <a:r>
              <a:rPr lang="en-US" sz="2400" b="1" dirty="0"/>
              <a:t>I. COUNTING THE COST</a:t>
            </a:r>
            <a:endParaRPr lang="en-US" sz="2400" dirty="0"/>
          </a:p>
          <a:p>
            <a:r>
              <a:rPr lang="en-US" sz="2400" dirty="0"/>
              <a:t> </a:t>
            </a:r>
          </a:p>
          <a:p>
            <a:r>
              <a:rPr lang="en-US" sz="2400" dirty="0"/>
              <a:t>	C. And thirdly, you must bring integrity into all your interactions with your children. </a:t>
            </a:r>
            <a:r>
              <a:rPr lang="en-US" sz="2400" dirty="0" smtClean="0"/>
              <a:t>We </a:t>
            </a:r>
            <a:r>
              <a:rPr lang="en-US" sz="2400" dirty="0"/>
              <a:t>must model the mature Christian life for them because we are living it ourselves. </a:t>
            </a:r>
            <a:endParaRPr lang="en-US" sz="2400" dirty="0" smtClean="0"/>
          </a:p>
          <a:p>
            <a:r>
              <a:rPr lang="en-US" sz="2400" dirty="0" smtClean="0"/>
              <a:t>	This </a:t>
            </a:r>
            <a:r>
              <a:rPr lang="en-US" sz="2400" dirty="0"/>
              <a:t>does not assume that you have it all together and are only a few points shy of perfection. </a:t>
            </a:r>
            <a:endParaRPr lang="en-US" sz="2400" dirty="0" smtClean="0"/>
          </a:p>
          <a:p>
            <a:r>
              <a:rPr lang="en-US" sz="2400" dirty="0"/>
              <a:t>	</a:t>
            </a:r>
            <a:r>
              <a:rPr lang="en-US" sz="2400" dirty="0" smtClean="0"/>
              <a:t>It </a:t>
            </a:r>
            <a:r>
              <a:rPr lang="en-US" sz="2400" dirty="0"/>
              <a:t>means that you are committed to the way and that you are walking the way. It means commitment, growth, service to others, repentance when you stumble, and living by grace received and given to others, living the gospel. </a:t>
            </a:r>
            <a:endParaRPr lang="en-US" sz="2400" dirty="0" smtClean="0"/>
          </a:p>
          <a:p>
            <a:r>
              <a:rPr lang="en-US" sz="2400" dirty="0"/>
              <a:t>	</a:t>
            </a:r>
            <a:r>
              <a:rPr lang="en-US" sz="2400" dirty="0" smtClean="0"/>
              <a:t>As </a:t>
            </a:r>
            <a:r>
              <a:rPr lang="en-US" sz="2400" dirty="0"/>
              <a:t>parents we are in the unique position of being “above” and “alongside”: adults charged with authority over our children, and fellow sinners who are living the faith as well. We are at the same time both guide and fellow traveler. </a:t>
            </a:r>
            <a:endParaRPr lang="en-US" sz="2400" dirty="0" smtClean="0"/>
          </a:p>
          <a:p>
            <a:r>
              <a:rPr lang="en-US" sz="2400" dirty="0"/>
              <a:t>	</a:t>
            </a:r>
            <a:r>
              <a:rPr lang="en-US" sz="2400" dirty="0" smtClean="0"/>
              <a:t>So </a:t>
            </a:r>
            <a:r>
              <a:rPr lang="en-US" sz="2400" dirty="0"/>
              <a:t>they should see our struggles and disappointments, but also our dreams and, above all, that we are hoping in Christ. </a:t>
            </a:r>
          </a:p>
        </p:txBody>
      </p:sp>
    </p:spTree>
    <p:extLst>
      <p:ext uri="{BB962C8B-B14F-4D97-AF65-F5344CB8AC3E}">
        <p14:creationId xmlns:p14="http://schemas.microsoft.com/office/powerpoint/2010/main" val="3279212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4154984"/>
          </a:xfrm>
          <a:prstGeom prst="rect">
            <a:avLst/>
          </a:prstGeom>
          <a:noFill/>
        </p:spPr>
        <p:txBody>
          <a:bodyPr wrap="square" rtlCol="0">
            <a:spAutoFit/>
          </a:bodyPr>
          <a:lstStyle/>
          <a:p>
            <a:r>
              <a:rPr lang="en-US" sz="2400" b="1" dirty="0"/>
              <a:t>I. COUNTING THE COST</a:t>
            </a:r>
            <a:endParaRPr lang="en-US" sz="2400" dirty="0"/>
          </a:p>
          <a:p>
            <a:r>
              <a:rPr lang="en-US" sz="2400" dirty="0"/>
              <a:t> </a:t>
            </a:r>
          </a:p>
          <a:p>
            <a:r>
              <a:rPr lang="en-US" sz="2400" dirty="0"/>
              <a:t>	Once one of my children said, “You and mom are perfect—you have it all together!” </a:t>
            </a:r>
            <a:endParaRPr lang="en-US" sz="2400" dirty="0" smtClean="0"/>
          </a:p>
          <a:p>
            <a:r>
              <a:rPr lang="en-US" sz="2400" dirty="0" smtClean="0"/>
              <a:t>It </a:t>
            </a:r>
            <a:r>
              <a:rPr lang="en-US" sz="2400" dirty="0"/>
              <a:t>was not so much a compliment as a cry of frustration and desperation. </a:t>
            </a:r>
            <a:endParaRPr lang="en-US" sz="2400" dirty="0" smtClean="0"/>
          </a:p>
          <a:p>
            <a:r>
              <a:rPr lang="en-US" sz="2400" dirty="0"/>
              <a:t>	</a:t>
            </a:r>
            <a:r>
              <a:rPr lang="en-US" sz="2400" dirty="0" smtClean="0"/>
              <a:t>To </a:t>
            </a:r>
            <a:r>
              <a:rPr lang="en-US" sz="2400" dirty="0"/>
              <a:t>me it was a mark of failure on our part, a failure to honestly admit our struggles and failings. </a:t>
            </a:r>
            <a:endParaRPr lang="en-US" sz="2400" dirty="0" smtClean="0"/>
          </a:p>
          <a:p>
            <a:r>
              <a:rPr lang="en-US" sz="2400" dirty="0"/>
              <a:t>	</a:t>
            </a:r>
            <a:r>
              <a:rPr lang="en-US" sz="2400" dirty="0" smtClean="0"/>
              <a:t>Our </a:t>
            </a:r>
            <a:r>
              <a:rPr lang="en-US" sz="2400" dirty="0"/>
              <a:t>child was losing hope because </a:t>
            </a:r>
            <a:r>
              <a:rPr lang="en-US" sz="2400" dirty="0" smtClean="0"/>
              <a:t>they </a:t>
            </a:r>
            <a:r>
              <a:rPr lang="en-US" sz="2400" dirty="0"/>
              <a:t>couldn’t seem to get it together. </a:t>
            </a:r>
            <a:r>
              <a:rPr lang="en-US" sz="2400" dirty="0" smtClean="0"/>
              <a:t>They </a:t>
            </a:r>
            <a:r>
              <a:rPr lang="en-US" sz="2400" dirty="0"/>
              <a:t>needed to know that we didn’t have it together either, but that we still hoped in God’s faithfulness. </a:t>
            </a:r>
            <a:endParaRPr lang="en-US" sz="2400" dirty="0" smtClean="0"/>
          </a:p>
          <a:p>
            <a:endParaRPr lang="en-US" sz="2400" dirty="0"/>
          </a:p>
          <a:p>
            <a:r>
              <a:rPr lang="en-US" sz="2400" smtClean="0"/>
              <a:t>	Secondly…</a:t>
            </a:r>
            <a:endParaRPr lang="en-US" sz="2400" dirty="0"/>
          </a:p>
        </p:txBody>
      </p:sp>
    </p:spTree>
    <p:extLst>
      <p:ext uri="{BB962C8B-B14F-4D97-AF65-F5344CB8AC3E}">
        <p14:creationId xmlns:p14="http://schemas.microsoft.com/office/powerpoint/2010/main" val="534047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1938992"/>
          </a:xfrm>
          <a:prstGeom prst="rect">
            <a:avLst/>
          </a:prstGeom>
          <a:noFill/>
        </p:spPr>
        <p:txBody>
          <a:bodyPr wrap="square" rtlCol="0">
            <a:spAutoFit/>
          </a:bodyPr>
          <a:lstStyle/>
          <a:p>
            <a:r>
              <a:rPr lang="en-US" sz="2400" b="1" dirty="0"/>
              <a:t>II. COUNTING THE BLESSINGS OF PAYING THE COST</a:t>
            </a:r>
            <a:endParaRPr lang="en-US" sz="2400" dirty="0"/>
          </a:p>
          <a:p>
            <a:r>
              <a:rPr lang="en-US" sz="2400" dirty="0"/>
              <a:t> </a:t>
            </a:r>
          </a:p>
          <a:p>
            <a:r>
              <a:rPr lang="en-US" sz="2400" dirty="0"/>
              <a:t>	Shepherding our children’s hearts will be very costly. We will invest a great portion of our life in doing so. </a:t>
            </a:r>
            <a:endParaRPr lang="en-US" sz="2400" dirty="0" smtClean="0"/>
          </a:p>
          <a:p>
            <a:r>
              <a:rPr lang="en-US" sz="2400" dirty="0"/>
              <a:t>	</a:t>
            </a:r>
            <a:r>
              <a:rPr lang="en-US" sz="2400" dirty="0" smtClean="0"/>
              <a:t>Will </a:t>
            </a:r>
            <a:r>
              <a:rPr lang="en-US" sz="2400" dirty="0"/>
              <a:t>it be worth it? </a:t>
            </a:r>
            <a:r>
              <a:rPr lang="en-US" sz="2400" dirty="0" smtClean="0"/>
              <a:t>Tripp </a:t>
            </a:r>
            <a:r>
              <a:rPr lang="en-US" sz="2400" dirty="0"/>
              <a:t>lists some of the benefits, and you judge for yourself.</a:t>
            </a:r>
          </a:p>
        </p:txBody>
      </p:sp>
    </p:spTree>
    <p:extLst>
      <p:ext uri="{BB962C8B-B14F-4D97-AF65-F5344CB8AC3E}">
        <p14:creationId xmlns:p14="http://schemas.microsoft.com/office/powerpoint/2010/main" val="862007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4154984"/>
          </a:xfrm>
          <a:prstGeom prst="rect">
            <a:avLst/>
          </a:prstGeom>
          <a:noFill/>
        </p:spPr>
        <p:txBody>
          <a:bodyPr wrap="square" rtlCol="0">
            <a:spAutoFit/>
          </a:bodyPr>
          <a:lstStyle/>
          <a:p>
            <a:r>
              <a:rPr lang="en-US" sz="2400" b="1" dirty="0"/>
              <a:t>II. COUNTING THE BLESSINGS OF PAYING THE COST</a:t>
            </a:r>
            <a:endParaRPr lang="en-US" sz="2400" dirty="0"/>
          </a:p>
          <a:p>
            <a:r>
              <a:rPr lang="en-US" sz="2400" dirty="0"/>
              <a:t> </a:t>
            </a:r>
          </a:p>
          <a:p>
            <a:r>
              <a:rPr lang="en-US" sz="2400" dirty="0"/>
              <a:t>	A. First, there it the benefit of a positive parent-child relationship. Tripp writes: </a:t>
            </a:r>
          </a:p>
          <a:p>
            <a:r>
              <a:rPr lang="en-US" sz="2400" dirty="0"/>
              <a:t>	“Full-orbed, rich, multifaceted communication is the cement that holds a parent and a child together. Communication will provide the context for a growing unity with your children. Children know when they have a relationship with people who are wise and discerning, who know and understand them, who love and are committed to them. They will know if you know the ways of God, understand life and people in the world, and are prepared to carry on a relationship of integrity and security. There will be times of disagreement or conflict, but disagreement can be resolved in a relationship of open communication.” (92)</a:t>
            </a:r>
          </a:p>
        </p:txBody>
      </p:sp>
    </p:spTree>
    <p:extLst>
      <p:ext uri="{BB962C8B-B14F-4D97-AF65-F5344CB8AC3E}">
        <p14:creationId xmlns:p14="http://schemas.microsoft.com/office/powerpoint/2010/main" val="2195611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461665"/>
          </a:xfrm>
          <a:prstGeom prst="rect">
            <a:avLst/>
          </a:prstGeom>
          <a:noFill/>
        </p:spPr>
        <p:txBody>
          <a:bodyPr wrap="square" rtlCol="0">
            <a:spAutoFit/>
          </a:bodyPr>
          <a:lstStyle/>
          <a:p>
            <a:r>
              <a:rPr lang="en-US" sz="2400" b="1" dirty="0" smtClean="0"/>
              <a:t>TURN ON RECORDER</a:t>
            </a:r>
            <a:endParaRPr lang="en-US" sz="2400" dirty="0"/>
          </a:p>
        </p:txBody>
      </p:sp>
    </p:spTree>
    <p:extLst>
      <p:ext uri="{BB962C8B-B14F-4D97-AF65-F5344CB8AC3E}">
        <p14:creationId xmlns:p14="http://schemas.microsoft.com/office/powerpoint/2010/main" val="2965772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3416320"/>
          </a:xfrm>
          <a:prstGeom prst="rect">
            <a:avLst/>
          </a:prstGeom>
          <a:noFill/>
        </p:spPr>
        <p:txBody>
          <a:bodyPr wrap="square" rtlCol="0">
            <a:spAutoFit/>
          </a:bodyPr>
          <a:lstStyle/>
          <a:p>
            <a:r>
              <a:rPr lang="en-US" sz="2400" b="1" dirty="0"/>
              <a:t>II. COUNTING THE BLESSINGS OF PAYING THE COST</a:t>
            </a:r>
            <a:endParaRPr lang="en-US" sz="2400" dirty="0"/>
          </a:p>
          <a:p>
            <a:r>
              <a:rPr lang="en-US" sz="2400" dirty="0"/>
              <a:t> </a:t>
            </a:r>
          </a:p>
          <a:p>
            <a:r>
              <a:rPr lang="en-US" sz="2400" dirty="0"/>
              <a:t>	As children mature, they should not have to go outside the home to find friendship. Often children fall into “the wrong crowd” not so much looking for trouble but looking for friendship and love. </a:t>
            </a:r>
            <a:endParaRPr lang="en-US" sz="2400" dirty="0" smtClean="0"/>
          </a:p>
          <a:p>
            <a:r>
              <a:rPr lang="en-US" sz="2400" dirty="0"/>
              <a:t>	</a:t>
            </a:r>
            <a:r>
              <a:rPr lang="en-US" sz="2400" dirty="0" smtClean="0"/>
              <a:t>So </a:t>
            </a:r>
            <a:r>
              <a:rPr lang="en-US" sz="2400" dirty="0"/>
              <a:t>one of the benefits of the costly life of communication is a lasting, positive relationship with your children. </a:t>
            </a:r>
          </a:p>
          <a:p>
            <a:r>
              <a:rPr lang="en-US" sz="2400" dirty="0"/>
              <a:t> </a:t>
            </a:r>
          </a:p>
          <a:p>
            <a:r>
              <a:rPr lang="en-US" sz="2400" dirty="0"/>
              <a:t> 	T</a:t>
            </a:r>
            <a:r>
              <a:rPr lang="en-US" sz="2400" dirty="0" smtClean="0"/>
              <a:t>ripp </a:t>
            </a:r>
            <a:r>
              <a:rPr lang="en-US" sz="2400" dirty="0"/>
              <a:t>helpfully notes the Authority/Influence Continuum. </a:t>
            </a:r>
          </a:p>
        </p:txBody>
      </p:sp>
    </p:spTree>
    <p:extLst>
      <p:ext uri="{BB962C8B-B14F-4D97-AF65-F5344CB8AC3E}">
        <p14:creationId xmlns:p14="http://schemas.microsoft.com/office/powerpoint/2010/main" val="1628759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56810">
            <a:off x="-294202" y="-308116"/>
            <a:ext cx="12903854" cy="7520617"/>
          </a:xfrm>
          <a:prstGeom prst="rect">
            <a:avLst/>
          </a:prstGeom>
        </p:spPr>
      </p:pic>
    </p:spTree>
    <p:extLst>
      <p:ext uri="{BB962C8B-B14F-4D97-AF65-F5344CB8AC3E}">
        <p14:creationId xmlns:p14="http://schemas.microsoft.com/office/powerpoint/2010/main" val="6868720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4154984"/>
          </a:xfrm>
          <a:prstGeom prst="rect">
            <a:avLst/>
          </a:prstGeom>
          <a:noFill/>
        </p:spPr>
        <p:txBody>
          <a:bodyPr wrap="square" rtlCol="0">
            <a:spAutoFit/>
          </a:bodyPr>
          <a:lstStyle/>
          <a:p>
            <a:r>
              <a:rPr lang="en-US" sz="2400" b="1" dirty="0"/>
              <a:t>II. COUNTING THE BLESSINGS OF PAYING THE COST</a:t>
            </a:r>
            <a:endParaRPr lang="en-US" sz="2400" dirty="0"/>
          </a:p>
          <a:p>
            <a:r>
              <a:rPr lang="en-US" sz="2400" dirty="0"/>
              <a:t> </a:t>
            </a:r>
          </a:p>
          <a:p>
            <a:r>
              <a:rPr lang="en-US" sz="2400" dirty="0" smtClean="0"/>
              <a:t>	When </a:t>
            </a:r>
            <a:r>
              <a:rPr lang="en-US" sz="2400" dirty="0"/>
              <a:t>children are younger we have instant authority because we are bigger and can literally MAKE them do what we command. </a:t>
            </a:r>
            <a:endParaRPr lang="en-US" sz="2400" dirty="0" smtClean="0"/>
          </a:p>
          <a:p>
            <a:r>
              <a:rPr lang="en-US" sz="2400" dirty="0"/>
              <a:t>	</a:t>
            </a:r>
            <a:r>
              <a:rPr lang="en-US" sz="2400" dirty="0" smtClean="0"/>
              <a:t>But </a:t>
            </a:r>
            <a:r>
              <a:rPr lang="en-US" sz="2400" dirty="0"/>
              <a:t>as they grow older (and larger) that becomes impractical. </a:t>
            </a:r>
            <a:endParaRPr lang="en-US" sz="2400" dirty="0" smtClean="0"/>
          </a:p>
          <a:p>
            <a:r>
              <a:rPr lang="en-US" sz="2400" dirty="0"/>
              <a:t>	</a:t>
            </a:r>
            <a:r>
              <a:rPr lang="en-US" sz="2400" dirty="0" smtClean="0"/>
              <a:t>Tripp </a:t>
            </a:r>
            <a:r>
              <a:rPr lang="en-US" sz="2400" dirty="0"/>
              <a:t>writes: “Imagine the following scenario. I go to the room of my 16-year-old son to wake him for school and he says, “I </a:t>
            </a:r>
            <a:r>
              <a:rPr lang="en-US" sz="2400" dirty="0" err="1"/>
              <a:t>ain’t</a:t>
            </a:r>
            <a:r>
              <a:rPr lang="en-US" sz="2400" dirty="0"/>
              <a:t> </a:t>
            </a:r>
            <a:r>
              <a:rPr lang="en-US" sz="2400" dirty="0" err="1"/>
              <a:t>goin</a:t>
            </a:r>
            <a:r>
              <a:rPr lang="en-US" sz="2400" dirty="0"/>
              <a:t>’.” What am I to do? While I have a small weight advantage, he is stronger than I am. Even if I could wrestle him out of bed, dress him in spite of his protests, and get him on the school bus (all highly doubtful), what have I accomplished? He can get off the bus at the next stop. If he stays on, I have no guarantee he will remain in school.” (93)</a:t>
            </a:r>
          </a:p>
        </p:txBody>
      </p:sp>
    </p:spTree>
    <p:extLst>
      <p:ext uri="{BB962C8B-B14F-4D97-AF65-F5344CB8AC3E}">
        <p14:creationId xmlns:p14="http://schemas.microsoft.com/office/powerpoint/2010/main" val="1796229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2677656"/>
          </a:xfrm>
          <a:prstGeom prst="rect">
            <a:avLst/>
          </a:prstGeom>
          <a:noFill/>
        </p:spPr>
        <p:txBody>
          <a:bodyPr wrap="square" rtlCol="0">
            <a:spAutoFit/>
          </a:bodyPr>
          <a:lstStyle/>
          <a:p>
            <a:r>
              <a:rPr lang="en-US" sz="2400" b="1" dirty="0"/>
              <a:t>II. COUNTING THE BLESSINGS OF PAYING THE COST</a:t>
            </a:r>
            <a:endParaRPr lang="en-US" sz="2400" dirty="0"/>
          </a:p>
          <a:p>
            <a:r>
              <a:rPr lang="en-US" sz="2400" dirty="0"/>
              <a:t> </a:t>
            </a:r>
          </a:p>
          <a:p>
            <a:r>
              <a:rPr lang="en-US" sz="2400" dirty="0"/>
              <a:t>	So this kind of “authority” is limited. </a:t>
            </a:r>
            <a:endParaRPr lang="en-US" sz="2400" dirty="0" smtClean="0"/>
          </a:p>
          <a:p>
            <a:r>
              <a:rPr lang="en-US" sz="2400" dirty="0"/>
              <a:t>	</a:t>
            </a:r>
            <a:r>
              <a:rPr lang="en-US" sz="2400" dirty="0" smtClean="0"/>
              <a:t>What </a:t>
            </a:r>
            <a:r>
              <a:rPr lang="en-US" sz="2400" dirty="0"/>
              <a:t>is not limited is the influence we may still retain if we have built it up over the years through faithfully shepherding their hearts. </a:t>
            </a:r>
            <a:endParaRPr lang="en-US" sz="2400" dirty="0" smtClean="0"/>
          </a:p>
          <a:p>
            <a:r>
              <a:rPr lang="en-US" sz="2400" dirty="0"/>
              <a:t>	</a:t>
            </a:r>
            <a:r>
              <a:rPr lang="en-US" sz="2400" dirty="0" smtClean="0"/>
              <a:t>As </a:t>
            </a:r>
            <a:r>
              <a:rPr lang="en-US" sz="2400" dirty="0"/>
              <a:t>we maintain honest, open, multifaceted communication with our children we will not only nurture them, but build a relationship of unity and trust. </a:t>
            </a:r>
          </a:p>
        </p:txBody>
      </p:sp>
    </p:spTree>
    <p:extLst>
      <p:ext uri="{BB962C8B-B14F-4D97-AF65-F5344CB8AC3E}">
        <p14:creationId xmlns:p14="http://schemas.microsoft.com/office/powerpoint/2010/main" val="530029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5262979"/>
          </a:xfrm>
          <a:prstGeom prst="rect">
            <a:avLst/>
          </a:prstGeom>
          <a:noFill/>
        </p:spPr>
        <p:txBody>
          <a:bodyPr wrap="square" rtlCol="0">
            <a:spAutoFit/>
          </a:bodyPr>
          <a:lstStyle/>
          <a:p>
            <a:r>
              <a:rPr lang="en-US" sz="2400" b="1" dirty="0"/>
              <a:t>II. COUNTING THE BLESSINGS OF PAYING THE COST</a:t>
            </a:r>
            <a:endParaRPr lang="en-US" sz="2400" dirty="0"/>
          </a:p>
          <a:p>
            <a:r>
              <a:rPr lang="en-US" sz="2400" dirty="0"/>
              <a:t> </a:t>
            </a:r>
          </a:p>
          <a:p>
            <a:r>
              <a:rPr lang="en-US" sz="2400" dirty="0"/>
              <a:t>	B. We will also prepare them for relationships with others, and this is another powerful benefit of shepherding their hearts through communication. </a:t>
            </a:r>
            <a:endParaRPr lang="en-US" sz="2400" dirty="0" smtClean="0"/>
          </a:p>
          <a:p>
            <a:r>
              <a:rPr lang="en-US" sz="2400" dirty="0"/>
              <a:t>	</a:t>
            </a:r>
            <a:r>
              <a:rPr lang="en-US" sz="2400" dirty="0" smtClean="0"/>
              <a:t>Tripp </a:t>
            </a:r>
            <a:r>
              <a:rPr lang="en-US" sz="2400" dirty="0"/>
              <a:t>notes: “Your children will need finely honed communication skills for every relationship they will ever have. As workers, whether in the position of an employer or employee, they must understand others and express their thoughts to others. As husbands or wives, they need the same abilities. As consumers, citizens, members of the body of Christ, parents—in every stage and station of life—they must learn to speak with precision and accuracy. They must gain facility in drawing others out.” (95) </a:t>
            </a:r>
            <a:endParaRPr lang="en-US" sz="2400" dirty="0" smtClean="0"/>
          </a:p>
          <a:p>
            <a:r>
              <a:rPr lang="en-US" sz="2400" dirty="0"/>
              <a:t>	</a:t>
            </a:r>
            <a:r>
              <a:rPr lang="en-US" sz="2400" dirty="0" smtClean="0"/>
              <a:t>And </a:t>
            </a:r>
            <a:r>
              <a:rPr lang="en-US" sz="2400" dirty="0"/>
              <a:t>all of this will come quite naturally to your children if they see you modeling it in the home. </a:t>
            </a:r>
          </a:p>
          <a:p>
            <a:r>
              <a:rPr lang="en-US" sz="2400" dirty="0"/>
              <a:t>	So by giving them this great advantage, you will be doing a tremendous favor to all your children’s friends, spouse, and to your </a:t>
            </a:r>
            <a:r>
              <a:rPr lang="en-US" sz="2400" dirty="0" smtClean="0"/>
              <a:t>grandchildren.</a:t>
            </a:r>
            <a:endParaRPr lang="en-US" sz="2400" dirty="0"/>
          </a:p>
        </p:txBody>
      </p:sp>
    </p:spTree>
    <p:extLst>
      <p:ext uri="{BB962C8B-B14F-4D97-AF65-F5344CB8AC3E}">
        <p14:creationId xmlns:p14="http://schemas.microsoft.com/office/powerpoint/2010/main" val="2273502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4524315"/>
          </a:xfrm>
          <a:prstGeom prst="rect">
            <a:avLst/>
          </a:prstGeom>
          <a:noFill/>
        </p:spPr>
        <p:txBody>
          <a:bodyPr wrap="square" rtlCol="0">
            <a:spAutoFit/>
          </a:bodyPr>
          <a:lstStyle/>
          <a:p>
            <a:r>
              <a:rPr lang="en-US" sz="2400" b="1" dirty="0"/>
              <a:t>II. COUNTING THE BLESSINGS OF PAYING THE COST</a:t>
            </a:r>
            <a:endParaRPr lang="en-US" sz="2400" dirty="0"/>
          </a:p>
          <a:p>
            <a:r>
              <a:rPr lang="en-US" sz="2400" dirty="0"/>
              <a:t> </a:t>
            </a:r>
          </a:p>
          <a:p>
            <a:r>
              <a:rPr lang="en-US" sz="2400" dirty="0"/>
              <a:t>	C. And thirdly we will give our children a full-orbed understanding of life. </a:t>
            </a:r>
            <a:endParaRPr lang="en-US" sz="2400" dirty="0" smtClean="0"/>
          </a:p>
          <a:p>
            <a:r>
              <a:rPr lang="en-US" sz="2400" dirty="0"/>
              <a:t>	</a:t>
            </a:r>
            <a:r>
              <a:rPr lang="en-US" sz="2400" dirty="0" smtClean="0"/>
              <a:t>One </a:t>
            </a:r>
            <a:r>
              <a:rPr lang="en-US" sz="2400" dirty="0"/>
              <a:t>of the drawbacks of the worldly methods that we discarded before was that by largely focusing on behavior, the methods proved superficial and would tend to produce superficial children who care only about behavior, but neglect the heart, the inner person before God. </a:t>
            </a:r>
          </a:p>
          <a:p>
            <a:r>
              <a:rPr lang="en-US" sz="2400" dirty="0"/>
              <a:t>	So shepherding our children through rich communication in which we both listen and speak, both ask questions and elicit their questions, will tend to create children with a much broader understanding of life. </a:t>
            </a:r>
            <a:endParaRPr lang="en-US" sz="2400" dirty="0" smtClean="0"/>
          </a:p>
          <a:p>
            <a:r>
              <a:rPr lang="en-US" sz="2400" dirty="0"/>
              <a:t>	</a:t>
            </a:r>
            <a:r>
              <a:rPr lang="en-US" sz="2400" dirty="0" smtClean="0"/>
              <a:t>By </a:t>
            </a:r>
            <a:r>
              <a:rPr lang="en-US" sz="2400" dirty="0"/>
              <a:t>paying attention not only to the “what” or “what happened” but also the “why” we will give children a much fuller perspective of the world in which we live.</a:t>
            </a:r>
          </a:p>
        </p:txBody>
      </p:sp>
    </p:spTree>
    <p:extLst>
      <p:ext uri="{BB962C8B-B14F-4D97-AF65-F5344CB8AC3E}">
        <p14:creationId xmlns:p14="http://schemas.microsoft.com/office/powerpoint/2010/main" val="4286033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4893647"/>
          </a:xfrm>
          <a:prstGeom prst="rect">
            <a:avLst/>
          </a:prstGeom>
          <a:noFill/>
        </p:spPr>
        <p:txBody>
          <a:bodyPr wrap="square" rtlCol="0">
            <a:spAutoFit/>
          </a:bodyPr>
          <a:lstStyle/>
          <a:p>
            <a:r>
              <a:rPr lang="en-US" sz="2400" b="1" dirty="0"/>
              <a:t>II. COUNTING THE BLESSINGS OF PAYING THE COST</a:t>
            </a:r>
            <a:endParaRPr lang="en-US" sz="2400" dirty="0"/>
          </a:p>
          <a:p>
            <a:r>
              <a:rPr lang="en-US" sz="2400" dirty="0"/>
              <a:t> </a:t>
            </a:r>
          </a:p>
          <a:p>
            <a:r>
              <a:rPr lang="en-US" sz="2400" dirty="0"/>
              <a:t>	D. </a:t>
            </a:r>
            <a:r>
              <a:rPr lang="en-US" sz="2400" dirty="0" smtClean="0"/>
              <a:t>Fourthly</a:t>
            </a:r>
            <a:r>
              <a:rPr lang="en-US" sz="2400" dirty="0"/>
              <a:t>, this approach will enable children to grow with redemption integrated into life.</a:t>
            </a:r>
          </a:p>
          <a:p>
            <a:r>
              <a:rPr lang="en-US" sz="2400" dirty="0" smtClean="0"/>
              <a:t>	One </a:t>
            </a:r>
            <a:r>
              <a:rPr lang="en-US" sz="2400" dirty="0"/>
              <a:t>of the serious </a:t>
            </a:r>
            <a:r>
              <a:rPr lang="en-US" sz="2400" dirty="0" smtClean="0"/>
              <a:t>failings of </a:t>
            </a:r>
            <a:r>
              <a:rPr lang="en-US" sz="2400" dirty="0"/>
              <a:t>the church today is that redemption has been separated from the Christian life. </a:t>
            </a:r>
            <a:endParaRPr lang="en-US" sz="2400" dirty="0" smtClean="0"/>
          </a:p>
          <a:p>
            <a:r>
              <a:rPr lang="en-US" sz="2400" dirty="0"/>
              <a:t>	</a:t>
            </a:r>
            <a:r>
              <a:rPr lang="en-US" sz="2400" dirty="0" smtClean="0"/>
              <a:t>Repentance </a:t>
            </a:r>
            <a:r>
              <a:rPr lang="en-US" sz="2400" dirty="0"/>
              <a:t>and forgiveness in Christ are often reduced a mere momentary decision, the decision you make when you first become a Christian. </a:t>
            </a:r>
            <a:endParaRPr lang="en-US" sz="2400" dirty="0" smtClean="0"/>
          </a:p>
          <a:p>
            <a:r>
              <a:rPr lang="en-US" sz="2400" dirty="0"/>
              <a:t>	</a:t>
            </a:r>
            <a:r>
              <a:rPr lang="en-US" sz="2400" dirty="0" smtClean="0"/>
              <a:t>Redemption </a:t>
            </a:r>
            <a:r>
              <a:rPr lang="en-US" sz="2400" dirty="0"/>
              <a:t>is then quickly left behind in the pursuit of the Christian life: living a successful life of personal power and prosperity, and so forth. </a:t>
            </a:r>
            <a:endParaRPr lang="en-US" sz="2400" dirty="0" smtClean="0"/>
          </a:p>
          <a:p>
            <a:r>
              <a:rPr lang="en-US" sz="2400" dirty="0" smtClean="0"/>
              <a:t>	It’s </a:t>
            </a:r>
            <a:r>
              <a:rPr lang="en-US" sz="2400" dirty="0"/>
              <a:t>almost as though Jesus is initially there to save us, but after we are saved, thank-you-very-much, we then live life in our own power and for our own ends. </a:t>
            </a:r>
            <a:endParaRPr lang="en-US" sz="2400" dirty="0" smtClean="0"/>
          </a:p>
          <a:p>
            <a:r>
              <a:rPr lang="en-US" sz="2400" dirty="0"/>
              <a:t>	</a:t>
            </a:r>
            <a:r>
              <a:rPr lang="en-US" sz="2400" dirty="0" smtClean="0"/>
              <a:t>This creates </a:t>
            </a:r>
            <a:r>
              <a:rPr lang="en-US" sz="2400" dirty="0"/>
              <a:t>a dis-integrated life.</a:t>
            </a:r>
          </a:p>
        </p:txBody>
      </p:sp>
    </p:spTree>
    <p:extLst>
      <p:ext uri="{BB962C8B-B14F-4D97-AF65-F5344CB8AC3E}">
        <p14:creationId xmlns:p14="http://schemas.microsoft.com/office/powerpoint/2010/main" val="3049114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2677656"/>
          </a:xfrm>
          <a:prstGeom prst="rect">
            <a:avLst/>
          </a:prstGeom>
          <a:noFill/>
        </p:spPr>
        <p:txBody>
          <a:bodyPr wrap="square" rtlCol="0">
            <a:spAutoFit/>
          </a:bodyPr>
          <a:lstStyle/>
          <a:p>
            <a:r>
              <a:rPr lang="en-US" sz="2400" b="1" dirty="0"/>
              <a:t>II. COUNTING THE BLESSINGS OF PAYING THE COST</a:t>
            </a:r>
            <a:endParaRPr lang="en-US" sz="2400" dirty="0"/>
          </a:p>
          <a:p>
            <a:r>
              <a:rPr lang="en-US" sz="2400" dirty="0"/>
              <a:t> </a:t>
            </a:r>
          </a:p>
          <a:p>
            <a:r>
              <a:rPr lang="en-US" sz="2400" dirty="0"/>
              <a:t>	A life of honest and vital communication with our children will help to bring the Christian life back together again. </a:t>
            </a:r>
            <a:endParaRPr lang="en-US" sz="2400" dirty="0" smtClean="0"/>
          </a:p>
          <a:p>
            <a:r>
              <a:rPr lang="en-US" sz="2400" dirty="0"/>
              <a:t>	</a:t>
            </a:r>
            <a:r>
              <a:rPr lang="en-US" sz="2400" dirty="0" smtClean="0"/>
              <a:t>As </a:t>
            </a:r>
            <a:r>
              <a:rPr lang="en-US" sz="2400" dirty="0"/>
              <a:t>we speak of and demonstrate our dependence on Christ, our continued need for his forgiveness and restoring love, our living by his grace and extending his grace to others, our children will also learn to live by grace.</a:t>
            </a:r>
          </a:p>
        </p:txBody>
      </p:sp>
    </p:spTree>
    <p:extLst>
      <p:ext uri="{BB962C8B-B14F-4D97-AF65-F5344CB8AC3E}">
        <p14:creationId xmlns:p14="http://schemas.microsoft.com/office/powerpoint/2010/main" val="495339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4893647"/>
          </a:xfrm>
          <a:prstGeom prst="rect">
            <a:avLst/>
          </a:prstGeom>
          <a:noFill/>
        </p:spPr>
        <p:txBody>
          <a:bodyPr wrap="square" rtlCol="0">
            <a:spAutoFit/>
          </a:bodyPr>
          <a:lstStyle/>
          <a:p>
            <a:r>
              <a:rPr lang="en-US" sz="2400" b="1" dirty="0"/>
              <a:t>II. COUNTING THE BLESSINGS OF PAYING THE COST</a:t>
            </a:r>
            <a:endParaRPr lang="en-US" sz="2400" dirty="0"/>
          </a:p>
          <a:p>
            <a:r>
              <a:rPr lang="en-US" sz="2400" dirty="0"/>
              <a:t> </a:t>
            </a:r>
          </a:p>
          <a:p>
            <a:r>
              <a:rPr lang="en-US" sz="2400" dirty="0"/>
              <a:t>	Tripp writes: </a:t>
            </a:r>
          </a:p>
          <a:p>
            <a:r>
              <a:rPr lang="en-US" sz="2400" dirty="0"/>
              <a:t>	“In this way, your kids are provided with a grid through which to filter the events of life when you’re not there to provide direction and correction. They are trained to be independent, trained to stand on their own without parental support. What better training is there than to equip your child to understand life through a biblical, redemptive grid.</a:t>
            </a:r>
          </a:p>
          <a:p>
            <a:r>
              <a:rPr lang="en-US" sz="2400" dirty="0"/>
              <a:t>	“Children can go off to college and develop nurturing relationships both with fellow students and with the Christian community. We should not be surprised; they are simply finding new relationships like the ones they have enjoyed at home.” (96</a:t>
            </a:r>
            <a:r>
              <a:rPr lang="en-US" sz="2400" dirty="0" smtClean="0"/>
              <a:t>)</a:t>
            </a:r>
          </a:p>
          <a:p>
            <a:endParaRPr lang="en-US" sz="2400" dirty="0"/>
          </a:p>
          <a:p>
            <a:r>
              <a:rPr lang="en-US" sz="2400" dirty="0" smtClean="0"/>
              <a:t>	Thirdly…</a:t>
            </a:r>
            <a:endParaRPr lang="en-US" sz="2400" dirty="0"/>
          </a:p>
        </p:txBody>
      </p:sp>
    </p:spTree>
    <p:extLst>
      <p:ext uri="{BB962C8B-B14F-4D97-AF65-F5344CB8AC3E}">
        <p14:creationId xmlns:p14="http://schemas.microsoft.com/office/powerpoint/2010/main" val="3513749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4154984"/>
          </a:xfrm>
          <a:prstGeom prst="rect">
            <a:avLst/>
          </a:prstGeom>
          <a:noFill/>
        </p:spPr>
        <p:txBody>
          <a:bodyPr wrap="square" rtlCol="0">
            <a:spAutoFit/>
          </a:bodyPr>
          <a:lstStyle/>
          <a:p>
            <a:r>
              <a:rPr lang="en-US" sz="2400" b="1" dirty="0"/>
              <a:t>III. IS IT WORTH THE COST?</a:t>
            </a:r>
            <a:endParaRPr lang="en-US" sz="2400" dirty="0"/>
          </a:p>
          <a:p>
            <a:r>
              <a:rPr lang="en-US" sz="2400" dirty="0"/>
              <a:t> </a:t>
            </a:r>
          </a:p>
          <a:p>
            <a:r>
              <a:rPr lang="en-US" sz="2400" dirty="0"/>
              <a:t>	</a:t>
            </a:r>
            <a:r>
              <a:rPr lang="en-US" sz="2400" dirty="0" smtClean="0"/>
              <a:t>Obviously </a:t>
            </a:r>
            <a:r>
              <a:rPr lang="en-US" sz="2400" dirty="0"/>
              <a:t>these benefits are great and are what every Christian parent desires for their children. </a:t>
            </a:r>
            <a:endParaRPr lang="en-US" sz="2400" dirty="0" smtClean="0"/>
          </a:p>
          <a:p>
            <a:r>
              <a:rPr lang="en-US" sz="2400" dirty="0"/>
              <a:t>	</a:t>
            </a:r>
            <a:r>
              <a:rPr lang="en-US" sz="2400" dirty="0" smtClean="0"/>
              <a:t>But </a:t>
            </a:r>
            <a:r>
              <a:rPr lang="en-US" sz="2400" dirty="0"/>
              <a:t>we must face the fact that these benefits do not come cheaply. </a:t>
            </a:r>
            <a:endParaRPr lang="en-US" sz="2400" dirty="0" smtClean="0"/>
          </a:p>
          <a:p>
            <a:r>
              <a:rPr lang="en-US" sz="2400" dirty="0"/>
              <a:t>	</a:t>
            </a:r>
            <a:r>
              <a:rPr lang="en-US" sz="2400" dirty="0" smtClean="0"/>
              <a:t>It </a:t>
            </a:r>
            <a:r>
              <a:rPr lang="en-US" sz="2400" dirty="0"/>
              <a:t>will cost us time, study, attention, and the sacrifice of many other things which may be good, but not the best. </a:t>
            </a:r>
            <a:endParaRPr lang="en-US" sz="2400" dirty="0" smtClean="0"/>
          </a:p>
          <a:p>
            <a:r>
              <a:rPr lang="en-US" sz="2400" dirty="0"/>
              <a:t>	</a:t>
            </a:r>
            <a:r>
              <a:rPr lang="en-US" sz="2400" dirty="0" smtClean="0"/>
              <a:t>We </a:t>
            </a:r>
            <a:r>
              <a:rPr lang="en-US" sz="2400" dirty="0"/>
              <a:t>are all like the kid with ten dollars in the shopping mall. We can buy a little, but we can’t have it all. </a:t>
            </a:r>
            <a:endParaRPr lang="en-US" sz="2400" dirty="0" smtClean="0"/>
          </a:p>
          <a:p>
            <a:r>
              <a:rPr lang="en-US" sz="2400" dirty="0"/>
              <a:t>	</a:t>
            </a:r>
            <a:r>
              <a:rPr lang="en-US" sz="2400" dirty="0" smtClean="0"/>
              <a:t>And </a:t>
            </a:r>
            <a:r>
              <a:rPr lang="en-US" sz="2400" dirty="0"/>
              <a:t>so, amid the nearly limitless choices calling for out attention, we must choose our priorities, and choose well.</a:t>
            </a:r>
          </a:p>
        </p:txBody>
      </p:sp>
    </p:spTree>
    <p:extLst>
      <p:ext uri="{BB962C8B-B14F-4D97-AF65-F5344CB8AC3E}">
        <p14:creationId xmlns:p14="http://schemas.microsoft.com/office/powerpoint/2010/main" val="578483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350645" y="564382"/>
            <a:ext cx="4155006" cy="5817008"/>
          </a:xfrm>
          <a:prstGeom prst="rect">
            <a:avLst/>
          </a:prstGeom>
        </p:spPr>
      </p:pic>
      <p:pic>
        <p:nvPicPr>
          <p:cNvPr id="3" name="Picture 2"/>
          <p:cNvPicPr>
            <a:picLocks noChangeAspect="1"/>
          </p:cNvPicPr>
          <p:nvPr/>
        </p:nvPicPr>
        <p:blipFill>
          <a:blip r:embed="rId3"/>
          <a:stretch>
            <a:fillRect/>
          </a:stretch>
        </p:blipFill>
        <p:spPr>
          <a:xfrm>
            <a:off x="6767963" y="564381"/>
            <a:ext cx="3980059" cy="5817009"/>
          </a:xfrm>
          <a:prstGeom prst="rect">
            <a:avLst/>
          </a:prstGeom>
        </p:spPr>
      </p:pic>
    </p:spTree>
    <p:extLst>
      <p:ext uri="{BB962C8B-B14F-4D97-AF65-F5344CB8AC3E}">
        <p14:creationId xmlns:p14="http://schemas.microsoft.com/office/powerpoint/2010/main" val="3928979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4154984"/>
          </a:xfrm>
          <a:prstGeom prst="rect">
            <a:avLst/>
          </a:prstGeom>
          <a:noFill/>
        </p:spPr>
        <p:txBody>
          <a:bodyPr wrap="square" rtlCol="0">
            <a:spAutoFit/>
          </a:bodyPr>
          <a:lstStyle/>
          <a:p>
            <a:r>
              <a:rPr lang="en-US" sz="2400" b="1" dirty="0"/>
              <a:t>III. IS IT WORTH THE COST?</a:t>
            </a:r>
            <a:endParaRPr lang="en-US" sz="2400" dirty="0"/>
          </a:p>
          <a:p>
            <a:r>
              <a:rPr lang="en-US" sz="2400" dirty="0"/>
              <a:t> </a:t>
            </a:r>
          </a:p>
          <a:p>
            <a:r>
              <a:rPr lang="en-US" sz="2400" dirty="0"/>
              <a:t>	B. Tripp writes: </a:t>
            </a:r>
          </a:p>
          <a:p>
            <a:r>
              <a:rPr lang="en-US" sz="2400" dirty="0"/>
              <a:t>	“Parenting is your primary calling. Parenting will mean that you can’t do all the things that you would otherwise do. It will affect your golf handicap. It may mean your home does not look like a picture from </a:t>
            </a:r>
            <a:r>
              <a:rPr lang="en-US" sz="2400" i="1" dirty="0"/>
              <a:t>Better Homes and Gardens</a:t>
            </a:r>
            <a:r>
              <a:rPr lang="en-US" sz="2400" dirty="0"/>
              <a:t>. It will impact your career and ascent on the corporate ladder. It will alter the kind of friendships you will be able to pursue. It will influence the kind of ministry you are able to pursue. It will modify the amount of time you have for bowling, hunting, television, or how many books you read. It will mean that you can’t develop every interest that comes along. The costs are high.</a:t>
            </a:r>
          </a:p>
        </p:txBody>
      </p:sp>
    </p:spTree>
    <p:extLst>
      <p:ext uri="{BB962C8B-B14F-4D97-AF65-F5344CB8AC3E}">
        <p14:creationId xmlns:p14="http://schemas.microsoft.com/office/powerpoint/2010/main" val="2207740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3416320"/>
          </a:xfrm>
          <a:prstGeom prst="rect">
            <a:avLst/>
          </a:prstGeom>
          <a:noFill/>
        </p:spPr>
        <p:txBody>
          <a:bodyPr wrap="square" rtlCol="0">
            <a:spAutoFit/>
          </a:bodyPr>
          <a:lstStyle/>
          <a:p>
            <a:r>
              <a:rPr lang="en-US" sz="2400" b="1" dirty="0"/>
              <a:t>III. IS IT WORTH THE COST?</a:t>
            </a:r>
            <a:endParaRPr lang="en-US" sz="2400" dirty="0"/>
          </a:p>
          <a:p>
            <a:r>
              <a:rPr lang="en-US" sz="2400" dirty="0"/>
              <a:t> </a:t>
            </a:r>
          </a:p>
          <a:p>
            <a:r>
              <a:rPr lang="en-US" sz="2400" dirty="0"/>
              <a:t>	“How can you measure the cost against the benefits? I have spent time with broken parents. I have seen the drawn faces of parents who have know the heartbreak of seeing their children fleeing a home in which they had not been understood or engaged by their parents. I have also known the joy of hearing children who have been biblically engaged by their parents say, ‘Dad, I am amazed at how thoroughly I have been prepared for life. I will always be grateful for what you and Mom have given me.’ What price tag can a parent place on that?” (97)</a:t>
            </a:r>
          </a:p>
        </p:txBody>
      </p:sp>
    </p:spTree>
    <p:extLst>
      <p:ext uri="{BB962C8B-B14F-4D97-AF65-F5344CB8AC3E}">
        <p14:creationId xmlns:p14="http://schemas.microsoft.com/office/powerpoint/2010/main" val="173187066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350645" y="564382"/>
            <a:ext cx="4155006" cy="5817008"/>
          </a:xfrm>
          <a:prstGeom prst="rect">
            <a:avLst/>
          </a:prstGeom>
        </p:spPr>
      </p:pic>
      <p:pic>
        <p:nvPicPr>
          <p:cNvPr id="3" name="Picture 2"/>
          <p:cNvPicPr>
            <a:picLocks noChangeAspect="1"/>
          </p:cNvPicPr>
          <p:nvPr/>
        </p:nvPicPr>
        <p:blipFill>
          <a:blip r:embed="rId3"/>
          <a:stretch>
            <a:fillRect/>
          </a:stretch>
        </p:blipFill>
        <p:spPr>
          <a:xfrm>
            <a:off x="6729462" y="564381"/>
            <a:ext cx="3980059" cy="5817009"/>
          </a:xfrm>
          <a:prstGeom prst="rect">
            <a:avLst/>
          </a:prstGeom>
        </p:spPr>
      </p:pic>
    </p:spTree>
    <p:extLst>
      <p:ext uri="{BB962C8B-B14F-4D97-AF65-F5344CB8AC3E}">
        <p14:creationId xmlns:p14="http://schemas.microsoft.com/office/powerpoint/2010/main" val="142524620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1292662"/>
          </a:xfrm>
          <a:prstGeom prst="rect">
            <a:avLst/>
          </a:prstGeom>
          <a:noFill/>
        </p:spPr>
        <p:txBody>
          <a:bodyPr wrap="square" rtlCol="0">
            <a:spAutoFit/>
          </a:bodyPr>
          <a:lstStyle/>
          <a:p>
            <a:pPr algn="ctr"/>
            <a:r>
              <a:rPr lang="en-US" sz="5400" b="1" dirty="0" smtClean="0"/>
              <a:t>QUESTIONS?</a:t>
            </a:r>
            <a:endParaRPr lang="en-US" sz="5400" dirty="0"/>
          </a:p>
          <a:p>
            <a:endParaRPr lang="en-US" sz="2400" dirty="0" smtClean="0"/>
          </a:p>
        </p:txBody>
      </p:sp>
    </p:spTree>
    <p:extLst>
      <p:ext uri="{BB962C8B-B14F-4D97-AF65-F5344CB8AC3E}">
        <p14:creationId xmlns:p14="http://schemas.microsoft.com/office/powerpoint/2010/main" val="31778598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4893647"/>
          </a:xfrm>
          <a:prstGeom prst="rect">
            <a:avLst/>
          </a:prstGeom>
          <a:noFill/>
        </p:spPr>
        <p:txBody>
          <a:bodyPr wrap="square" rtlCol="0">
            <a:spAutoFit/>
          </a:bodyPr>
          <a:lstStyle/>
          <a:p>
            <a:r>
              <a:rPr lang="en-US" sz="2400" b="1" dirty="0" smtClean="0"/>
              <a:t>INTRODUCTION</a:t>
            </a:r>
          </a:p>
          <a:p>
            <a:endParaRPr lang="en-US" sz="2400" dirty="0"/>
          </a:p>
          <a:p>
            <a:r>
              <a:rPr lang="en-US" sz="2400" dirty="0"/>
              <a:t>	A woman meets with an attorney and says “I want to divorce my husband!</a:t>
            </a:r>
          </a:p>
          <a:p>
            <a:r>
              <a:rPr lang="en-US" sz="2400" dirty="0"/>
              <a:t>	“OK” the attorney responds, “let’s start with a few questions first.”</a:t>
            </a:r>
          </a:p>
          <a:p>
            <a:r>
              <a:rPr lang="en-US" sz="2400" dirty="0"/>
              <a:t>	“Like what?” she asks.</a:t>
            </a:r>
          </a:p>
          <a:p>
            <a:r>
              <a:rPr lang="en-US" sz="2400" dirty="0"/>
              <a:t>	“Well, do you have any grounds?”</a:t>
            </a:r>
          </a:p>
          <a:p>
            <a:r>
              <a:rPr lang="en-US" sz="2400" dirty="0"/>
              <a:t>	“Yes, we have about 5 acres out in the country.”</a:t>
            </a:r>
          </a:p>
          <a:p>
            <a:r>
              <a:rPr lang="en-US" sz="2400" dirty="0"/>
              <a:t>	“No, I mean do you have a grudge?”</a:t>
            </a:r>
          </a:p>
          <a:p>
            <a:r>
              <a:rPr lang="en-US" sz="2400" dirty="0"/>
              <a:t>	“No, but we have a nice, wide carport and a storage shed.”</a:t>
            </a:r>
          </a:p>
          <a:p>
            <a:r>
              <a:rPr lang="en-US" sz="2400" dirty="0"/>
              <a:t>	“Let me ask this a different way. Do you have any complaints about him?”</a:t>
            </a:r>
          </a:p>
          <a:p>
            <a:r>
              <a:rPr lang="en-US" sz="2400" dirty="0"/>
              <a:t>	“Like what?”</a:t>
            </a:r>
          </a:p>
          <a:p>
            <a:r>
              <a:rPr lang="en-US" sz="2400" dirty="0"/>
              <a:t>	“Well, does he beat you up?”</a:t>
            </a:r>
          </a:p>
          <a:p>
            <a:r>
              <a:rPr lang="en-US" sz="2400" dirty="0"/>
              <a:t>	“No, I’m up at least an hour before him every day</a:t>
            </a:r>
            <a:r>
              <a:rPr lang="en-US" sz="2400" dirty="0" smtClean="0"/>
              <a:t>.”</a:t>
            </a:r>
            <a:endParaRPr lang="en-US" sz="2400" dirty="0"/>
          </a:p>
        </p:txBody>
      </p:sp>
    </p:spTree>
    <p:extLst>
      <p:ext uri="{BB962C8B-B14F-4D97-AF65-F5344CB8AC3E}">
        <p14:creationId xmlns:p14="http://schemas.microsoft.com/office/powerpoint/2010/main" val="3409750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2308324"/>
          </a:xfrm>
          <a:prstGeom prst="rect">
            <a:avLst/>
          </a:prstGeom>
          <a:noFill/>
        </p:spPr>
        <p:txBody>
          <a:bodyPr wrap="square" rtlCol="0">
            <a:spAutoFit/>
          </a:bodyPr>
          <a:lstStyle/>
          <a:p>
            <a:r>
              <a:rPr lang="en-US" sz="2400" b="1" dirty="0" smtClean="0"/>
              <a:t>INTRODUCTION</a:t>
            </a:r>
          </a:p>
          <a:p>
            <a:endParaRPr lang="en-US" sz="2400" dirty="0"/>
          </a:p>
          <a:p>
            <a:r>
              <a:rPr lang="en-US" sz="2400" dirty="0"/>
              <a:t>	“Well, what about your role here? Do you ever wake up grouchy?”</a:t>
            </a:r>
          </a:p>
          <a:p>
            <a:r>
              <a:rPr lang="en-US" sz="2400" dirty="0"/>
              <a:t>	“No, when he’s in a bad mood I just let him sleep.”</a:t>
            </a:r>
          </a:p>
          <a:p>
            <a:r>
              <a:rPr lang="en-US" sz="2400" dirty="0"/>
              <a:t>	Exasperated, the attorney finally asks, “Why exactly do you want to get a divorce?”</a:t>
            </a:r>
          </a:p>
          <a:p>
            <a:r>
              <a:rPr lang="en-US" sz="2400" dirty="0"/>
              <a:t>	“Well,” she replies, “the guy just can’t communicate!”</a:t>
            </a:r>
          </a:p>
        </p:txBody>
      </p:sp>
    </p:spTree>
    <p:extLst>
      <p:ext uri="{BB962C8B-B14F-4D97-AF65-F5344CB8AC3E}">
        <p14:creationId xmlns:p14="http://schemas.microsoft.com/office/powerpoint/2010/main" val="2983447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2677656"/>
          </a:xfrm>
          <a:prstGeom prst="rect">
            <a:avLst/>
          </a:prstGeom>
          <a:noFill/>
        </p:spPr>
        <p:txBody>
          <a:bodyPr wrap="square" rtlCol="0">
            <a:spAutoFit/>
          </a:bodyPr>
          <a:lstStyle/>
          <a:p>
            <a:r>
              <a:rPr lang="en-US" sz="2400" b="1" dirty="0" smtClean="0"/>
              <a:t>REVIEW</a:t>
            </a:r>
          </a:p>
          <a:p>
            <a:endParaRPr lang="en-US" sz="2400" dirty="0"/>
          </a:p>
          <a:p>
            <a:r>
              <a:rPr lang="en-US" sz="2400" dirty="0"/>
              <a:t>	What we find from God’s Word are two divinely-appointed “tools</a:t>
            </a:r>
            <a:r>
              <a:rPr lang="en-US" sz="2400" dirty="0" smtClean="0"/>
              <a:t>” in our quest to raise godly offspring: </a:t>
            </a:r>
            <a:endParaRPr lang="en-US" sz="2400" dirty="0" smtClean="0"/>
          </a:p>
          <a:p>
            <a:endParaRPr lang="en-US" sz="2400" dirty="0"/>
          </a:p>
          <a:p>
            <a:r>
              <a:rPr lang="en-US" sz="2400" dirty="0" smtClean="0"/>
              <a:t>		1) communication </a:t>
            </a:r>
            <a:r>
              <a:rPr lang="en-US" sz="2400" dirty="0"/>
              <a:t>and </a:t>
            </a:r>
            <a:endParaRPr lang="en-US" sz="2400" dirty="0" smtClean="0"/>
          </a:p>
          <a:p>
            <a:r>
              <a:rPr lang="en-US" sz="2400" dirty="0" smtClean="0"/>
              <a:t>		2) the </a:t>
            </a:r>
            <a:r>
              <a:rPr lang="en-US" sz="2400" dirty="0"/>
              <a:t>rod of corrective discipline. </a:t>
            </a:r>
            <a:endParaRPr lang="en-US" sz="2400" dirty="0" smtClean="0"/>
          </a:p>
        </p:txBody>
      </p:sp>
    </p:spTree>
    <p:extLst>
      <p:ext uri="{BB962C8B-B14F-4D97-AF65-F5344CB8AC3E}">
        <p14:creationId xmlns:p14="http://schemas.microsoft.com/office/powerpoint/2010/main" val="167720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4154984"/>
          </a:xfrm>
          <a:prstGeom prst="rect">
            <a:avLst/>
          </a:prstGeom>
          <a:noFill/>
        </p:spPr>
        <p:txBody>
          <a:bodyPr wrap="square" rtlCol="0">
            <a:spAutoFit/>
          </a:bodyPr>
          <a:lstStyle/>
          <a:p>
            <a:r>
              <a:rPr lang="en-US" sz="2400" dirty="0" smtClean="0"/>
              <a:t>REVIEW</a:t>
            </a:r>
            <a:endParaRPr lang="en-US" sz="2400" dirty="0"/>
          </a:p>
          <a:p>
            <a:r>
              <a:rPr lang="en-US" sz="2400" dirty="0"/>
              <a:t> </a:t>
            </a:r>
          </a:p>
          <a:p>
            <a:r>
              <a:rPr lang="en-US" sz="2400" dirty="0"/>
              <a:t>	When it comes to communication in parenting, many parents have severely limited their </a:t>
            </a:r>
            <a:r>
              <a:rPr lang="en-US" sz="2400" dirty="0" smtClean="0"/>
              <a:t>tool bag </a:t>
            </a:r>
            <a:r>
              <a:rPr lang="en-US" sz="2400" dirty="0"/>
              <a:t>of communication types to only three: Rules, Correction, and Discipline. </a:t>
            </a:r>
            <a:endParaRPr lang="en-US" sz="2400" dirty="0" smtClean="0"/>
          </a:p>
          <a:p>
            <a:endParaRPr lang="en-US" sz="2400" dirty="0"/>
          </a:p>
          <a:p>
            <a:pPr algn="ctr"/>
            <a:r>
              <a:rPr lang="en-US" sz="2400" dirty="0" smtClean="0"/>
              <a:t>RULES</a:t>
            </a:r>
          </a:p>
          <a:p>
            <a:pPr algn="ctr"/>
            <a:r>
              <a:rPr lang="en-US" sz="2400" dirty="0" smtClean="0"/>
              <a:t>CORRECTION</a:t>
            </a:r>
          </a:p>
          <a:p>
            <a:pPr algn="ctr"/>
            <a:r>
              <a:rPr lang="en-US" sz="2400" dirty="0" smtClean="0"/>
              <a:t>DISCIPLINE</a:t>
            </a:r>
          </a:p>
          <a:p>
            <a:endParaRPr lang="en-US" sz="2400" dirty="0" smtClean="0"/>
          </a:p>
          <a:p>
            <a:r>
              <a:rPr lang="en-US" sz="2400" dirty="0" smtClean="0"/>
              <a:t>And </a:t>
            </a:r>
            <a:r>
              <a:rPr lang="en-US" sz="2400" dirty="0"/>
              <a:t>here’s how it </a:t>
            </a:r>
            <a:r>
              <a:rPr lang="en-US" sz="2400" dirty="0" smtClean="0"/>
              <a:t>works: </a:t>
            </a:r>
            <a:r>
              <a:rPr lang="en-US" sz="2400" dirty="0"/>
              <a:t>You give the child the rules, correct them when they break the rules, and announce the discipline for their violation. </a:t>
            </a:r>
            <a:endParaRPr lang="en-US" sz="2400" dirty="0" smtClean="0"/>
          </a:p>
        </p:txBody>
      </p:sp>
    </p:spTree>
    <p:extLst>
      <p:ext uri="{BB962C8B-B14F-4D97-AF65-F5344CB8AC3E}">
        <p14:creationId xmlns:p14="http://schemas.microsoft.com/office/powerpoint/2010/main" val="187486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3046988"/>
          </a:xfrm>
          <a:prstGeom prst="rect">
            <a:avLst/>
          </a:prstGeom>
          <a:noFill/>
        </p:spPr>
        <p:txBody>
          <a:bodyPr wrap="square" rtlCol="0">
            <a:spAutoFit/>
          </a:bodyPr>
          <a:lstStyle/>
          <a:p>
            <a:r>
              <a:rPr lang="en-US" sz="2400" dirty="0"/>
              <a:t> </a:t>
            </a:r>
            <a:r>
              <a:rPr lang="en-US" sz="2400" b="1" dirty="0" smtClean="0"/>
              <a:t>INTRODUCTION</a:t>
            </a:r>
            <a:endParaRPr lang="en-US" sz="2400" dirty="0"/>
          </a:p>
          <a:p>
            <a:r>
              <a:rPr lang="en-US" sz="2400" dirty="0"/>
              <a:t> </a:t>
            </a:r>
          </a:p>
          <a:p>
            <a:r>
              <a:rPr lang="en-US" sz="2400" dirty="0"/>
              <a:t>	And certainly this must be a part of parental communication: rules and correction and discipline. </a:t>
            </a:r>
          </a:p>
          <a:p>
            <a:r>
              <a:rPr lang="en-US" sz="2400" dirty="0"/>
              <a:t>	But this limitation is to forget and to forego so much of the rich communication that is available to us and actually commanded of us in the Scriptures. </a:t>
            </a:r>
          </a:p>
          <a:p>
            <a:r>
              <a:rPr lang="en-US" sz="2400" dirty="0"/>
              <a:t> </a:t>
            </a:r>
          </a:p>
          <a:p>
            <a:r>
              <a:rPr lang="en-US" sz="2400" dirty="0"/>
              <a:t>So a better paradigm would be something like this: </a:t>
            </a:r>
          </a:p>
        </p:txBody>
      </p:sp>
    </p:spTree>
    <p:extLst>
      <p:ext uri="{BB962C8B-B14F-4D97-AF65-F5344CB8AC3E}">
        <p14:creationId xmlns:p14="http://schemas.microsoft.com/office/powerpoint/2010/main" val="2658956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4893647"/>
          </a:xfrm>
          <a:prstGeom prst="rect">
            <a:avLst/>
          </a:prstGeom>
          <a:noFill/>
        </p:spPr>
        <p:txBody>
          <a:bodyPr wrap="square" rtlCol="0">
            <a:spAutoFit/>
          </a:bodyPr>
          <a:lstStyle/>
          <a:p>
            <a:r>
              <a:rPr lang="en-US" sz="2400" dirty="0"/>
              <a:t> </a:t>
            </a:r>
            <a:r>
              <a:rPr lang="en-US" sz="2400" b="1" dirty="0" smtClean="0"/>
              <a:t>INTRODUCTION</a:t>
            </a:r>
            <a:endParaRPr lang="en-US" sz="2400" dirty="0"/>
          </a:p>
          <a:p>
            <a:r>
              <a:rPr lang="en-US" sz="2400" dirty="0"/>
              <a:t> </a:t>
            </a:r>
          </a:p>
          <a:p>
            <a:pPr algn="ctr"/>
            <a:r>
              <a:rPr lang="en-US" sz="2400" dirty="0"/>
              <a:t>RULES</a:t>
            </a:r>
          </a:p>
          <a:p>
            <a:pPr algn="ctr"/>
            <a:r>
              <a:rPr lang="en-US" sz="2400" dirty="0"/>
              <a:t>CORRECTION</a:t>
            </a:r>
          </a:p>
          <a:p>
            <a:pPr algn="ctr"/>
            <a:r>
              <a:rPr lang="en-US" sz="2400" u="sng" dirty="0"/>
              <a:t>DISCIPLINE</a:t>
            </a:r>
          </a:p>
          <a:p>
            <a:pPr algn="ctr"/>
            <a:r>
              <a:rPr lang="en-US" sz="2400" dirty="0" smtClean="0"/>
              <a:t>Encouragement</a:t>
            </a:r>
            <a:endParaRPr lang="en-US" sz="2400" dirty="0"/>
          </a:p>
          <a:p>
            <a:pPr algn="ctr"/>
            <a:r>
              <a:rPr lang="en-US" sz="2400" dirty="0"/>
              <a:t>Correction</a:t>
            </a:r>
          </a:p>
          <a:p>
            <a:pPr algn="ctr"/>
            <a:r>
              <a:rPr lang="en-US" sz="2400" dirty="0"/>
              <a:t>Rebuke</a:t>
            </a:r>
          </a:p>
          <a:p>
            <a:pPr algn="ctr"/>
            <a:r>
              <a:rPr lang="en-US" sz="2400" dirty="0"/>
              <a:t>Entreaty</a:t>
            </a:r>
          </a:p>
          <a:p>
            <a:pPr algn="ctr"/>
            <a:r>
              <a:rPr lang="en-US" sz="2400" dirty="0"/>
              <a:t>Warning</a:t>
            </a:r>
          </a:p>
          <a:p>
            <a:pPr algn="ctr"/>
            <a:r>
              <a:rPr lang="en-US" sz="2400" dirty="0"/>
              <a:t>Instruction</a:t>
            </a:r>
          </a:p>
          <a:p>
            <a:pPr algn="ctr"/>
            <a:r>
              <a:rPr lang="en-US" sz="2400" dirty="0"/>
              <a:t>Teaching</a:t>
            </a:r>
          </a:p>
          <a:p>
            <a:pPr algn="ctr"/>
            <a:r>
              <a:rPr lang="en-US" sz="2400" dirty="0" smtClean="0"/>
              <a:t>Prayer</a:t>
            </a:r>
            <a:endParaRPr lang="en-US" sz="2400" dirty="0"/>
          </a:p>
        </p:txBody>
      </p:sp>
    </p:spTree>
    <p:extLst>
      <p:ext uri="{BB962C8B-B14F-4D97-AF65-F5344CB8AC3E}">
        <p14:creationId xmlns:p14="http://schemas.microsoft.com/office/powerpoint/2010/main" val="4177882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TM03457452[[fn=Celestial]]</Template>
  <TotalTime>137319</TotalTime>
  <Words>200</Words>
  <Application>Microsoft Office PowerPoint</Application>
  <PresentationFormat>Widescreen</PresentationFormat>
  <Paragraphs>238</Paragraphs>
  <Slides>33</Slides>
  <Notes>29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Calibri Light</vt:lpstr>
      <vt:lpstr>Celestial</vt:lpstr>
      <vt:lpstr>biblical PARENTING Shepherding a child’s heart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Janssen</dc:creator>
  <cp:lastModifiedBy>Microsoft account</cp:lastModifiedBy>
  <cp:revision>741</cp:revision>
  <cp:lastPrinted>2023-06-26T00:10:08Z</cp:lastPrinted>
  <dcterms:created xsi:type="dcterms:W3CDTF">2018-08-21T20:59:56Z</dcterms:created>
  <dcterms:modified xsi:type="dcterms:W3CDTF">2025-04-20T11:55:08Z</dcterms:modified>
</cp:coreProperties>
</file>