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21"/>
  </p:notesMasterIdLst>
  <p:sldIdLst>
    <p:sldId id="616" r:id="rId2"/>
    <p:sldId id="2682" r:id="rId3"/>
    <p:sldId id="2701" r:id="rId4"/>
    <p:sldId id="2557" r:id="rId5"/>
    <p:sldId id="2801" r:id="rId6"/>
    <p:sldId id="2800" r:id="rId7"/>
    <p:sldId id="2702" r:id="rId8"/>
    <p:sldId id="2703" r:id="rId9"/>
    <p:sldId id="2704" r:id="rId10"/>
    <p:sldId id="2812" r:id="rId11"/>
    <p:sldId id="2705" r:id="rId12"/>
    <p:sldId id="2706" r:id="rId13"/>
    <p:sldId id="2814" r:id="rId14"/>
    <p:sldId id="2815" r:id="rId15"/>
    <p:sldId id="2813" r:id="rId16"/>
    <p:sldId id="2707" r:id="rId17"/>
    <p:sldId id="2708" r:id="rId18"/>
    <p:sldId id="2709" r:id="rId19"/>
    <p:sldId id="2710" r:id="rId20"/>
    <p:sldId id="2817" r:id="rId21"/>
    <p:sldId id="2818" r:id="rId22"/>
    <p:sldId id="2816" r:id="rId23"/>
    <p:sldId id="2711" r:id="rId24"/>
    <p:sldId id="2810" r:id="rId25"/>
    <p:sldId id="2819" r:id="rId26"/>
    <p:sldId id="2712" r:id="rId27"/>
    <p:sldId id="2713" r:id="rId28"/>
    <p:sldId id="2820" r:id="rId29"/>
    <p:sldId id="2821" r:id="rId30"/>
    <p:sldId id="2714" r:id="rId31"/>
    <p:sldId id="2715" r:id="rId32"/>
    <p:sldId id="2716" r:id="rId33"/>
    <p:sldId id="2717" r:id="rId34"/>
    <p:sldId id="2823" r:id="rId35"/>
    <p:sldId id="2822" r:id="rId36"/>
    <p:sldId id="2718" r:id="rId37"/>
    <p:sldId id="2719" r:id="rId38"/>
    <p:sldId id="2720" r:id="rId39"/>
    <p:sldId id="2825" r:id="rId40"/>
    <p:sldId id="2824" r:id="rId41"/>
    <p:sldId id="2721" r:id="rId42"/>
    <p:sldId id="2827" r:id="rId43"/>
    <p:sldId id="2826" r:id="rId44"/>
    <p:sldId id="2722" r:id="rId45"/>
    <p:sldId id="2723" r:id="rId46"/>
    <p:sldId id="2725" r:id="rId47"/>
    <p:sldId id="2726" r:id="rId48"/>
    <p:sldId id="2734" r:id="rId49"/>
    <p:sldId id="2828" r:id="rId50"/>
    <p:sldId id="2735" r:id="rId51"/>
    <p:sldId id="2736" r:id="rId52"/>
    <p:sldId id="2830" r:id="rId53"/>
    <p:sldId id="2829" r:id="rId54"/>
    <p:sldId id="2737" r:id="rId55"/>
    <p:sldId id="2738" r:id="rId56"/>
    <p:sldId id="2739" r:id="rId57"/>
    <p:sldId id="2740" r:id="rId58"/>
    <p:sldId id="2741" r:id="rId59"/>
    <p:sldId id="2742" r:id="rId60"/>
    <p:sldId id="2727" r:id="rId61"/>
    <p:sldId id="2832" r:id="rId62"/>
    <p:sldId id="2728" r:id="rId63"/>
    <p:sldId id="2744" r:id="rId64"/>
    <p:sldId id="2834" r:id="rId65"/>
    <p:sldId id="2833" r:id="rId66"/>
    <p:sldId id="2835" r:id="rId67"/>
    <p:sldId id="2836" r:id="rId68"/>
    <p:sldId id="2745" r:id="rId69"/>
    <p:sldId id="2746" r:id="rId70"/>
    <p:sldId id="2747" r:id="rId71"/>
    <p:sldId id="2838" r:id="rId72"/>
    <p:sldId id="2837" r:id="rId73"/>
    <p:sldId id="2748" r:id="rId74"/>
    <p:sldId id="2749" r:id="rId75"/>
    <p:sldId id="2750" r:id="rId76"/>
    <p:sldId id="2751" r:id="rId77"/>
    <p:sldId id="2759" r:id="rId78"/>
    <p:sldId id="2760" r:id="rId79"/>
    <p:sldId id="2761" r:id="rId80"/>
    <p:sldId id="2762" r:id="rId81"/>
    <p:sldId id="2811" r:id="rId82"/>
    <p:sldId id="2763" r:id="rId83"/>
    <p:sldId id="2769" r:id="rId84"/>
    <p:sldId id="2804" r:id="rId85"/>
    <p:sldId id="2839" r:id="rId86"/>
    <p:sldId id="2840" r:id="rId87"/>
    <p:sldId id="2841" r:id="rId88"/>
    <p:sldId id="2770" r:id="rId89"/>
    <p:sldId id="2803" r:id="rId90"/>
    <p:sldId id="2846" r:id="rId91"/>
    <p:sldId id="2842" r:id="rId92"/>
    <p:sldId id="2771" r:id="rId93"/>
    <p:sldId id="2772" r:id="rId94"/>
    <p:sldId id="2806" r:id="rId95"/>
    <p:sldId id="2773" r:id="rId96"/>
    <p:sldId id="2807" r:id="rId97"/>
    <p:sldId id="2774" r:id="rId98"/>
    <p:sldId id="2775" r:id="rId99"/>
    <p:sldId id="2765" r:id="rId100"/>
    <p:sldId id="2776" r:id="rId101"/>
    <p:sldId id="2777" r:id="rId102"/>
    <p:sldId id="2808" r:id="rId103"/>
    <p:sldId id="2778" r:id="rId104"/>
    <p:sldId id="2779" r:id="rId105"/>
    <p:sldId id="2780" r:id="rId106"/>
    <p:sldId id="2781" r:id="rId107"/>
    <p:sldId id="2784" r:id="rId108"/>
    <p:sldId id="2785" r:id="rId109"/>
    <p:sldId id="2786" r:id="rId110"/>
    <p:sldId id="2793" r:id="rId111"/>
    <p:sldId id="2843" r:id="rId112"/>
    <p:sldId id="2844" r:id="rId113"/>
    <p:sldId id="2794" r:id="rId114"/>
    <p:sldId id="2795" r:id="rId115"/>
    <p:sldId id="2798" r:id="rId116"/>
    <p:sldId id="2799" r:id="rId117"/>
    <p:sldId id="2845" r:id="rId118"/>
    <p:sldId id="2809" r:id="rId119"/>
    <p:sldId id="2684" r:id="rId120"/>
  </p:sldIdLst>
  <p:sldSz cx="12192000" cy="6858000"/>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38" autoAdjust="0"/>
    <p:restoredTop sz="94660" autoAdjust="0"/>
  </p:normalViewPr>
  <p:slideViewPr>
    <p:cSldViewPr snapToGrid="0">
      <p:cViewPr varScale="1">
        <p:scale>
          <a:sx n="66" d="100"/>
          <a:sy n="66" d="100"/>
        </p:scale>
        <p:origin x="480" y="40"/>
      </p:cViewPr>
      <p:guideLst>
        <p:guide orient="horz" pos="2160"/>
        <p:guide pos="3840"/>
      </p:guideLst>
    </p:cSldViewPr>
  </p:slideViewPr>
  <p:outlineViewPr>
    <p:cViewPr>
      <p:scale>
        <a:sx n="33" d="100"/>
        <a:sy n="33" d="100"/>
      </p:scale>
      <p:origin x="0" y="-996"/>
    </p:cViewPr>
  </p:outlineViewPr>
  <p:notesTextViewPr>
    <p:cViewPr>
      <p:scale>
        <a:sx n="3" d="2"/>
        <a:sy n="3" d="2"/>
      </p:scale>
      <p:origin x="0" y="0"/>
    </p:cViewPr>
  </p:notesTextViewPr>
  <p:sorterViewPr>
    <p:cViewPr>
      <p:scale>
        <a:sx n="100" d="100"/>
        <a:sy n="100" d="100"/>
      </p:scale>
      <p:origin x="0" y="-7968"/>
    </p:cViewPr>
  </p:sorterViewPr>
  <p:notesViewPr>
    <p:cSldViewPr snapToGrid="0">
      <p:cViewPr varScale="1">
        <p:scale>
          <a:sx n="57" d="100"/>
          <a:sy n="57" d="100"/>
        </p:scale>
        <p:origin x="2832" y="72"/>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dirty="0"/>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84542213-DDB9-4728-8900-26486C6300F9}" type="datetimeFigureOut">
              <a:rPr lang="en-US" smtClean="0"/>
              <a:pPr/>
              <a:t>6/28/2023</a:t>
            </a:fld>
            <a:endParaRPr lang="en-US" dirty="0"/>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US" dirty="0"/>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dirty="0"/>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89125F62-A8BD-4EA6-9F51-0048E708EA1A}" type="slidenum">
              <a:rPr lang="en-US" smtClean="0"/>
              <a:pPr/>
              <a:t>‹#›</a:t>
            </a:fld>
            <a:endParaRPr lang="en-US" dirty="0"/>
          </a:p>
        </p:txBody>
      </p:sp>
    </p:spTree>
    <p:extLst>
      <p:ext uri="{BB962C8B-B14F-4D97-AF65-F5344CB8AC3E}">
        <p14:creationId xmlns:p14="http://schemas.microsoft.com/office/powerpoint/2010/main" val="7779571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sz="1300" dirty="0"/>
              <a:t>	Now we can be glad that most probably do not cheat or lie or fake their conclusions. In fact, the scientific method has a safeguard built into it from the start. Reliable data can only be gleaned from experiments that can be replicated, repeated with the same results. Anyone should be able to conduct the same experiment under the same conditions and achieve the same outcome. If you perform an experiment a thousand times and get the same results a thousand times, then the data is probably correct, even well established. If you get multiple, conflicting outcomes, then the data is not confirmed and needs more work.</a:t>
            </a:r>
          </a:p>
          <a:p>
            <a:endParaRPr lang="en-US" dirty="0"/>
          </a:p>
        </p:txBody>
      </p:sp>
      <p:sp>
        <p:nvSpPr>
          <p:cNvPr id="4" name="Slide Number Placeholder 3"/>
          <p:cNvSpPr>
            <a:spLocks noGrp="1"/>
          </p:cNvSpPr>
          <p:nvPr>
            <p:ph type="sldNum" sz="quarter" idx="10"/>
          </p:nvPr>
        </p:nvSpPr>
        <p:spPr/>
        <p:txBody>
          <a:bodyPr/>
          <a:lstStyle/>
          <a:p>
            <a:fld id="{274F856E-CE0E-4D0B-AA70-9DA9E7DC9C60}" type="slidenum">
              <a:rPr lang="en-US" smtClean="0"/>
              <a:t>2</a:t>
            </a:fld>
            <a:endParaRPr lang="en-US" dirty="0"/>
          </a:p>
        </p:txBody>
      </p:sp>
    </p:spTree>
    <p:extLst>
      <p:ext uri="{BB962C8B-B14F-4D97-AF65-F5344CB8AC3E}">
        <p14:creationId xmlns:p14="http://schemas.microsoft.com/office/powerpoint/2010/main" val="25967867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sz="1300" dirty="0"/>
              <a:t>	Now we can be glad that most probably do not cheat or lie or fake their conclusions. In fact, the scientific method has a safeguard built into it from the start. Reliable data can only be gleaned from experiments that can be replicated, repeated with the same results. Anyone should be able to conduct the same experiment under the same conditions and achieve the same outcome. If you perform an experiment a thousand times and get the same results a thousand times, then the data is probably correct, even well established. If you get multiple, conflicting outcomes, then the data is not confirmed and needs more work.</a:t>
            </a:r>
          </a:p>
          <a:p>
            <a:endParaRPr lang="en-US" dirty="0"/>
          </a:p>
        </p:txBody>
      </p:sp>
      <p:sp>
        <p:nvSpPr>
          <p:cNvPr id="4" name="Slide Number Placeholder 3"/>
          <p:cNvSpPr>
            <a:spLocks noGrp="1"/>
          </p:cNvSpPr>
          <p:nvPr>
            <p:ph type="sldNum" sz="quarter" idx="10"/>
          </p:nvPr>
        </p:nvSpPr>
        <p:spPr/>
        <p:txBody>
          <a:bodyPr/>
          <a:lstStyle/>
          <a:p>
            <a:fld id="{274F856E-CE0E-4D0B-AA70-9DA9E7DC9C60}" type="slidenum">
              <a:rPr lang="en-US" smtClean="0"/>
              <a:t>16</a:t>
            </a:fld>
            <a:endParaRPr lang="en-US" dirty="0"/>
          </a:p>
        </p:txBody>
      </p:sp>
    </p:spTree>
    <p:extLst>
      <p:ext uri="{BB962C8B-B14F-4D97-AF65-F5344CB8AC3E}">
        <p14:creationId xmlns:p14="http://schemas.microsoft.com/office/powerpoint/2010/main" val="25352785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sz="1300" dirty="0"/>
              <a:t>	Now we can be glad that most probably do not cheat or lie or fake their conclusions. In fact, the scientific method has a safeguard built into it from the start. Reliable data can only be gleaned from experiments that can be replicated, repeated with the same results. Anyone should be able to conduct the same experiment under the same conditions and achieve the same outcome. If you perform an experiment a thousand times and get the same results a thousand times, then the data is probably correct, even well established. If you get multiple, conflicting outcomes, then the data is not confirmed and needs more work.</a:t>
            </a:r>
          </a:p>
          <a:p>
            <a:endParaRPr lang="en-US" dirty="0"/>
          </a:p>
        </p:txBody>
      </p:sp>
      <p:sp>
        <p:nvSpPr>
          <p:cNvPr id="4" name="Slide Number Placeholder 3"/>
          <p:cNvSpPr>
            <a:spLocks noGrp="1"/>
          </p:cNvSpPr>
          <p:nvPr>
            <p:ph type="sldNum" sz="quarter" idx="10"/>
          </p:nvPr>
        </p:nvSpPr>
        <p:spPr/>
        <p:txBody>
          <a:bodyPr/>
          <a:lstStyle/>
          <a:p>
            <a:fld id="{274F856E-CE0E-4D0B-AA70-9DA9E7DC9C60}" type="slidenum">
              <a:rPr lang="en-US" smtClean="0"/>
              <a:t>17</a:t>
            </a:fld>
            <a:endParaRPr lang="en-US" dirty="0"/>
          </a:p>
        </p:txBody>
      </p:sp>
    </p:spTree>
    <p:extLst>
      <p:ext uri="{BB962C8B-B14F-4D97-AF65-F5344CB8AC3E}">
        <p14:creationId xmlns:p14="http://schemas.microsoft.com/office/powerpoint/2010/main" val="24902863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sz="1300" dirty="0"/>
              <a:t>	Now we can be glad that most probably do not cheat or lie or fake their conclusions. In fact, the scientific method has a safeguard built into it from the start. Reliable data can only be gleaned from experiments that can be replicated, repeated with the same results. Anyone should be able to conduct the same experiment under the same conditions and achieve the same outcome. If you perform an experiment a thousand times and get the same results a thousand times, then the data is probably correct, even well established. If you get multiple, conflicting outcomes, then the data is not confirmed and needs more work.</a:t>
            </a:r>
          </a:p>
          <a:p>
            <a:endParaRPr lang="en-US" dirty="0"/>
          </a:p>
        </p:txBody>
      </p:sp>
      <p:sp>
        <p:nvSpPr>
          <p:cNvPr id="4" name="Slide Number Placeholder 3"/>
          <p:cNvSpPr>
            <a:spLocks noGrp="1"/>
          </p:cNvSpPr>
          <p:nvPr>
            <p:ph type="sldNum" sz="quarter" idx="10"/>
          </p:nvPr>
        </p:nvSpPr>
        <p:spPr/>
        <p:txBody>
          <a:bodyPr/>
          <a:lstStyle/>
          <a:p>
            <a:fld id="{274F856E-CE0E-4D0B-AA70-9DA9E7DC9C60}" type="slidenum">
              <a:rPr lang="en-US" smtClean="0"/>
              <a:t>18</a:t>
            </a:fld>
            <a:endParaRPr lang="en-US" dirty="0"/>
          </a:p>
        </p:txBody>
      </p:sp>
    </p:spTree>
    <p:extLst>
      <p:ext uri="{BB962C8B-B14F-4D97-AF65-F5344CB8AC3E}">
        <p14:creationId xmlns:p14="http://schemas.microsoft.com/office/powerpoint/2010/main" val="33357923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sz="1300" dirty="0"/>
              <a:t>	Now we can be glad that most probably do not cheat or lie or fake their conclusions. In fact, the scientific method has a safeguard built into it from the start. Reliable data can only be gleaned from experiments that can be replicated, repeated with the same results. Anyone should be able to conduct the same experiment under the same conditions and achieve the same outcome. If you perform an experiment a thousand times and get the same results a thousand times, then the data is probably correct, even well established. If you get multiple, conflicting outcomes, then the data is not confirmed and needs more work.</a:t>
            </a:r>
          </a:p>
          <a:p>
            <a:endParaRPr lang="en-US" dirty="0"/>
          </a:p>
        </p:txBody>
      </p:sp>
      <p:sp>
        <p:nvSpPr>
          <p:cNvPr id="4" name="Slide Number Placeholder 3"/>
          <p:cNvSpPr>
            <a:spLocks noGrp="1"/>
          </p:cNvSpPr>
          <p:nvPr>
            <p:ph type="sldNum" sz="quarter" idx="10"/>
          </p:nvPr>
        </p:nvSpPr>
        <p:spPr/>
        <p:txBody>
          <a:bodyPr/>
          <a:lstStyle/>
          <a:p>
            <a:fld id="{274F856E-CE0E-4D0B-AA70-9DA9E7DC9C60}" type="slidenum">
              <a:rPr lang="en-US" smtClean="0"/>
              <a:t>19</a:t>
            </a:fld>
            <a:endParaRPr lang="en-US" dirty="0"/>
          </a:p>
        </p:txBody>
      </p:sp>
    </p:spTree>
    <p:extLst>
      <p:ext uri="{BB962C8B-B14F-4D97-AF65-F5344CB8AC3E}">
        <p14:creationId xmlns:p14="http://schemas.microsoft.com/office/powerpoint/2010/main" val="37748250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sz="1300" dirty="0"/>
              <a:t>	Now we can be glad that most probably do not cheat or lie or fake their conclusions. In fact, the scientific method has a safeguard built into it from the start. Reliable data can only be gleaned from experiments that can be replicated, repeated with the same results. Anyone should be able to conduct the same experiment under the same conditions and achieve the same outcome. If you perform an experiment a thousand times and get the same results a thousand times, then the data is probably correct, even well established. If you get multiple, conflicting outcomes, then the data is not confirmed and needs more work.</a:t>
            </a:r>
          </a:p>
          <a:p>
            <a:endParaRPr lang="en-US" dirty="0"/>
          </a:p>
        </p:txBody>
      </p:sp>
      <p:sp>
        <p:nvSpPr>
          <p:cNvPr id="4" name="Slide Number Placeholder 3"/>
          <p:cNvSpPr>
            <a:spLocks noGrp="1"/>
          </p:cNvSpPr>
          <p:nvPr>
            <p:ph type="sldNum" sz="quarter" idx="10"/>
          </p:nvPr>
        </p:nvSpPr>
        <p:spPr/>
        <p:txBody>
          <a:bodyPr/>
          <a:lstStyle/>
          <a:p>
            <a:fld id="{274F856E-CE0E-4D0B-AA70-9DA9E7DC9C60}" type="slidenum">
              <a:rPr lang="en-US" smtClean="0"/>
              <a:t>22</a:t>
            </a:fld>
            <a:endParaRPr lang="en-US" dirty="0"/>
          </a:p>
        </p:txBody>
      </p:sp>
    </p:spTree>
    <p:extLst>
      <p:ext uri="{BB962C8B-B14F-4D97-AF65-F5344CB8AC3E}">
        <p14:creationId xmlns:p14="http://schemas.microsoft.com/office/powerpoint/2010/main" val="25672485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sz="1300" dirty="0"/>
              <a:t>	Now we can be glad that most probably do not cheat or lie or fake their conclusions. In fact, the scientific method has a safeguard built into it from the start. Reliable data can only be gleaned from experiments that can be replicated, repeated with the same results. Anyone should be able to conduct the same experiment under the same conditions and achieve the same outcome. If you perform an experiment a thousand times and get the same results a thousand times, then the data is probably correct, even well established. If you get multiple, conflicting outcomes, then the data is not confirmed and needs more work.</a:t>
            </a:r>
          </a:p>
          <a:p>
            <a:endParaRPr lang="en-US" dirty="0"/>
          </a:p>
        </p:txBody>
      </p:sp>
      <p:sp>
        <p:nvSpPr>
          <p:cNvPr id="4" name="Slide Number Placeholder 3"/>
          <p:cNvSpPr>
            <a:spLocks noGrp="1"/>
          </p:cNvSpPr>
          <p:nvPr>
            <p:ph type="sldNum" sz="quarter" idx="10"/>
          </p:nvPr>
        </p:nvSpPr>
        <p:spPr/>
        <p:txBody>
          <a:bodyPr/>
          <a:lstStyle/>
          <a:p>
            <a:fld id="{274F856E-CE0E-4D0B-AA70-9DA9E7DC9C60}" type="slidenum">
              <a:rPr lang="en-US" smtClean="0"/>
              <a:t>23</a:t>
            </a:fld>
            <a:endParaRPr lang="en-US" dirty="0"/>
          </a:p>
        </p:txBody>
      </p:sp>
    </p:spTree>
    <p:extLst>
      <p:ext uri="{BB962C8B-B14F-4D97-AF65-F5344CB8AC3E}">
        <p14:creationId xmlns:p14="http://schemas.microsoft.com/office/powerpoint/2010/main" val="18225739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sz="1300" dirty="0"/>
              <a:t>	Now we can be glad that most probably do not cheat or lie or fake their conclusions. In fact, the scientific method has a safeguard built into it from the start. Reliable data can only be gleaned from experiments that can be replicated, repeated with the same results. Anyone should be able to conduct the same experiment under the same conditions and achieve the same outcome. If you perform an experiment a thousand times and get the same results a thousand times, then the data is probably correct, even well established. If you get multiple, conflicting outcomes, then the data is not confirmed and needs more work.</a:t>
            </a:r>
          </a:p>
          <a:p>
            <a:endParaRPr lang="en-US" dirty="0"/>
          </a:p>
        </p:txBody>
      </p:sp>
      <p:sp>
        <p:nvSpPr>
          <p:cNvPr id="4" name="Slide Number Placeholder 3"/>
          <p:cNvSpPr>
            <a:spLocks noGrp="1"/>
          </p:cNvSpPr>
          <p:nvPr>
            <p:ph type="sldNum" sz="quarter" idx="10"/>
          </p:nvPr>
        </p:nvSpPr>
        <p:spPr/>
        <p:txBody>
          <a:bodyPr/>
          <a:lstStyle/>
          <a:p>
            <a:fld id="{274F856E-CE0E-4D0B-AA70-9DA9E7DC9C60}" type="slidenum">
              <a:rPr lang="en-US" smtClean="0"/>
              <a:t>24</a:t>
            </a:fld>
            <a:endParaRPr lang="en-US" dirty="0"/>
          </a:p>
        </p:txBody>
      </p:sp>
    </p:spTree>
    <p:extLst>
      <p:ext uri="{BB962C8B-B14F-4D97-AF65-F5344CB8AC3E}">
        <p14:creationId xmlns:p14="http://schemas.microsoft.com/office/powerpoint/2010/main" val="32930328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sz="1300" dirty="0"/>
              <a:t>	Now we can be glad that most probably do not cheat or lie or fake their conclusions. In fact, the scientific method has a safeguard built into it from the start. Reliable data can only be gleaned from experiments that can be replicated, repeated with the same results. Anyone should be able to conduct the same experiment under the same conditions and achieve the same outcome. If you perform an experiment a thousand times and get the same results a thousand times, then the data is probably correct, even well established. If you get multiple, conflicting outcomes, then the data is not confirmed and needs more work.</a:t>
            </a:r>
          </a:p>
          <a:p>
            <a:endParaRPr lang="en-US" dirty="0"/>
          </a:p>
        </p:txBody>
      </p:sp>
      <p:sp>
        <p:nvSpPr>
          <p:cNvPr id="4" name="Slide Number Placeholder 3"/>
          <p:cNvSpPr>
            <a:spLocks noGrp="1"/>
          </p:cNvSpPr>
          <p:nvPr>
            <p:ph type="sldNum" sz="quarter" idx="10"/>
          </p:nvPr>
        </p:nvSpPr>
        <p:spPr/>
        <p:txBody>
          <a:bodyPr/>
          <a:lstStyle/>
          <a:p>
            <a:fld id="{274F856E-CE0E-4D0B-AA70-9DA9E7DC9C60}" type="slidenum">
              <a:rPr lang="en-US" smtClean="0"/>
              <a:t>26</a:t>
            </a:fld>
            <a:endParaRPr lang="en-US" dirty="0"/>
          </a:p>
        </p:txBody>
      </p:sp>
    </p:spTree>
    <p:extLst>
      <p:ext uri="{BB962C8B-B14F-4D97-AF65-F5344CB8AC3E}">
        <p14:creationId xmlns:p14="http://schemas.microsoft.com/office/powerpoint/2010/main" val="19002785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sz="1300" dirty="0"/>
              <a:t>	Now we can be glad that most probably do not cheat or lie or fake their conclusions. In fact, the scientific method has a safeguard built into it from the start. Reliable data can only be gleaned from experiments that can be replicated, repeated with the same results. Anyone should be able to conduct the same experiment under the same conditions and achieve the same outcome. If you perform an experiment a thousand times and get the same results a thousand times, then the data is probably correct, even well established. If you get multiple, conflicting outcomes, then the data is not confirmed and needs more work.</a:t>
            </a:r>
          </a:p>
          <a:p>
            <a:endParaRPr lang="en-US" dirty="0"/>
          </a:p>
        </p:txBody>
      </p:sp>
      <p:sp>
        <p:nvSpPr>
          <p:cNvPr id="4" name="Slide Number Placeholder 3"/>
          <p:cNvSpPr>
            <a:spLocks noGrp="1"/>
          </p:cNvSpPr>
          <p:nvPr>
            <p:ph type="sldNum" sz="quarter" idx="10"/>
          </p:nvPr>
        </p:nvSpPr>
        <p:spPr/>
        <p:txBody>
          <a:bodyPr/>
          <a:lstStyle/>
          <a:p>
            <a:fld id="{274F856E-CE0E-4D0B-AA70-9DA9E7DC9C60}" type="slidenum">
              <a:rPr lang="en-US" smtClean="0"/>
              <a:t>27</a:t>
            </a:fld>
            <a:endParaRPr lang="en-US" dirty="0"/>
          </a:p>
        </p:txBody>
      </p:sp>
    </p:spTree>
    <p:extLst>
      <p:ext uri="{BB962C8B-B14F-4D97-AF65-F5344CB8AC3E}">
        <p14:creationId xmlns:p14="http://schemas.microsoft.com/office/powerpoint/2010/main" val="8644935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sz="1300" dirty="0"/>
              <a:t>	Now we can be glad that most probably do not cheat or lie or fake their conclusions. In fact, the scientific method has a safeguard built into it from the start. Reliable data can only be gleaned from experiments that can be replicated, repeated with the same results. Anyone should be able to conduct the same experiment under the same conditions and achieve the same outcome. If you perform an experiment a thousand times and get the same results a thousand times, then the data is probably correct, even well established. If you get multiple, conflicting outcomes, then the data is not confirmed and needs more work.</a:t>
            </a:r>
          </a:p>
          <a:p>
            <a:endParaRPr lang="en-US" dirty="0"/>
          </a:p>
        </p:txBody>
      </p:sp>
      <p:sp>
        <p:nvSpPr>
          <p:cNvPr id="4" name="Slide Number Placeholder 3"/>
          <p:cNvSpPr>
            <a:spLocks noGrp="1"/>
          </p:cNvSpPr>
          <p:nvPr>
            <p:ph type="sldNum" sz="quarter" idx="10"/>
          </p:nvPr>
        </p:nvSpPr>
        <p:spPr/>
        <p:txBody>
          <a:bodyPr/>
          <a:lstStyle/>
          <a:p>
            <a:fld id="{274F856E-CE0E-4D0B-AA70-9DA9E7DC9C60}" type="slidenum">
              <a:rPr lang="en-US" smtClean="0"/>
              <a:t>29</a:t>
            </a:fld>
            <a:endParaRPr lang="en-US" dirty="0"/>
          </a:p>
        </p:txBody>
      </p:sp>
    </p:spTree>
    <p:extLst>
      <p:ext uri="{BB962C8B-B14F-4D97-AF65-F5344CB8AC3E}">
        <p14:creationId xmlns:p14="http://schemas.microsoft.com/office/powerpoint/2010/main" val="10295525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sz="1300" dirty="0"/>
              <a:t>	Now we can be glad that most probably do not cheat or lie or fake their conclusions. In fact, the scientific method has a safeguard built into it from the start. Reliable data can only be gleaned from experiments that can be replicated, repeated with the same results. Anyone should be able to conduct the same experiment under the same conditions and achieve the same outcome. If you perform an experiment a thousand times and get the same results a thousand times, then the data is probably correct, even well established. If you get multiple, conflicting outcomes, then the data is not confirmed and needs more work.</a:t>
            </a:r>
          </a:p>
          <a:p>
            <a:endParaRPr lang="en-US" dirty="0"/>
          </a:p>
        </p:txBody>
      </p:sp>
      <p:sp>
        <p:nvSpPr>
          <p:cNvPr id="4" name="Slide Number Placeholder 3"/>
          <p:cNvSpPr>
            <a:spLocks noGrp="1"/>
          </p:cNvSpPr>
          <p:nvPr>
            <p:ph type="sldNum" sz="quarter" idx="10"/>
          </p:nvPr>
        </p:nvSpPr>
        <p:spPr/>
        <p:txBody>
          <a:bodyPr/>
          <a:lstStyle/>
          <a:p>
            <a:fld id="{274F856E-CE0E-4D0B-AA70-9DA9E7DC9C60}" type="slidenum">
              <a:rPr lang="en-US" smtClean="0"/>
              <a:t>4</a:t>
            </a:fld>
            <a:endParaRPr lang="en-US" dirty="0"/>
          </a:p>
        </p:txBody>
      </p:sp>
    </p:spTree>
    <p:extLst>
      <p:ext uri="{BB962C8B-B14F-4D97-AF65-F5344CB8AC3E}">
        <p14:creationId xmlns:p14="http://schemas.microsoft.com/office/powerpoint/2010/main" val="22398769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sz="1300" dirty="0"/>
              <a:t>	Now we can be glad that most probably do not cheat or lie or fake their conclusions. In fact, the scientific method has a safeguard built into it from the start. Reliable data can only be gleaned from experiments that can be replicated, repeated with the same results. Anyone should be able to conduct the same experiment under the same conditions and achieve the same outcome. If you perform an experiment a thousand times and get the same results a thousand times, then the data is probably correct, even well established. If you get multiple, conflicting outcomes, then the data is not confirmed and needs more work.</a:t>
            </a:r>
          </a:p>
          <a:p>
            <a:endParaRPr lang="en-US" dirty="0"/>
          </a:p>
        </p:txBody>
      </p:sp>
      <p:sp>
        <p:nvSpPr>
          <p:cNvPr id="4" name="Slide Number Placeholder 3"/>
          <p:cNvSpPr>
            <a:spLocks noGrp="1"/>
          </p:cNvSpPr>
          <p:nvPr>
            <p:ph type="sldNum" sz="quarter" idx="10"/>
          </p:nvPr>
        </p:nvSpPr>
        <p:spPr/>
        <p:txBody>
          <a:bodyPr/>
          <a:lstStyle/>
          <a:p>
            <a:fld id="{274F856E-CE0E-4D0B-AA70-9DA9E7DC9C60}" type="slidenum">
              <a:rPr lang="en-US" smtClean="0"/>
              <a:t>30</a:t>
            </a:fld>
            <a:endParaRPr lang="en-US" dirty="0"/>
          </a:p>
        </p:txBody>
      </p:sp>
    </p:spTree>
    <p:extLst>
      <p:ext uri="{BB962C8B-B14F-4D97-AF65-F5344CB8AC3E}">
        <p14:creationId xmlns:p14="http://schemas.microsoft.com/office/powerpoint/2010/main" val="14875228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sz="1300" dirty="0"/>
              <a:t>	Now we can be glad that most probably do not cheat or lie or fake their conclusions. In fact, the scientific method has a safeguard built into it from the start. Reliable data can only be gleaned from experiments that can be replicated, repeated with the same results. Anyone should be able to conduct the same experiment under the same conditions and achieve the same outcome. If you perform an experiment a thousand times and get the same results a thousand times, then the data is probably correct, even well established. If you get multiple, conflicting outcomes, then the data is not confirmed and needs more work.</a:t>
            </a:r>
          </a:p>
          <a:p>
            <a:endParaRPr lang="en-US" dirty="0"/>
          </a:p>
        </p:txBody>
      </p:sp>
      <p:sp>
        <p:nvSpPr>
          <p:cNvPr id="4" name="Slide Number Placeholder 3"/>
          <p:cNvSpPr>
            <a:spLocks noGrp="1"/>
          </p:cNvSpPr>
          <p:nvPr>
            <p:ph type="sldNum" sz="quarter" idx="10"/>
          </p:nvPr>
        </p:nvSpPr>
        <p:spPr/>
        <p:txBody>
          <a:bodyPr/>
          <a:lstStyle/>
          <a:p>
            <a:fld id="{274F856E-CE0E-4D0B-AA70-9DA9E7DC9C60}" type="slidenum">
              <a:rPr lang="en-US" smtClean="0"/>
              <a:t>31</a:t>
            </a:fld>
            <a:endParaRPr lang="en-US" dirty="0"/>
          </a:p>
        </p:txBody>
      </p:sp>
    </p:spTree>
    <p:extLst>
      <p:ext uri="{BB962C8B-B14F-4D97-AF65-F5344CB8AC3E}">
        <p14:creationId xmlns:p14="http://schemas.microsoft.com/office/powerpoint/2010/main" val="19698651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sz="1300" dirty="0"/>
              <a:t>	Now we can be glad that most probably do not cheat or lie or fake their conclusions. In fact, the scientific method has a safeguard built into it from the start. Reliable data can only be gleaned from experiments that can be replicated, repeated with the same results. Anyone should be able to conduct the same experiment under the same conditions and achieve the same outcome. If you perform an experiment a thousand times and get the same results a thousand times, then the data is probably correct, even well established. If you get multiple, conflicting outcomes, then the data is not confirmed and needs more work.</a:t>
            </a:r>
          </a:p>
          <a:p>
            <a:endParaRPr lang="en-US" dirty="0"/>
          </a:p>
        </p:txBody>
      </p:sp>
      <p:sp>
        <p:nvSpPr>
          <p:cNvPr id="4" name="Slide Number Placeholder 3"/>
          <p:cNvSpPr>
            <a:spLocks noGrp="1"/>
          </p:cNvSpPr>
          <p:nvPr>
            <p:ph type="sldNum" sz="quarter" idx="10"/>
          </p:nvPr>
        </p:nvSpPr>
        <p:spPr/>
        <p:txBody>
          <a:bodyPr/>
          <a:lstStyle/>
          <a:p>
            <a:fld id="{274F856E-CE0E-4D0B-AA70-9DA9E7DC9C60}" type="slidenum">
              <a:rPr lang="en-US" smtClean="0"/>
              <a:t>32</a:t>
            </a:fld>
            <a:endParaRPr lang="en-US" dirty="0"/>
          </a:p>
        </p:txBody>
      </p:sp>
    </p:spTree>
    <p:extLst>
      <p:ext uri="{BB962C8B-B14F-4D97-AF65-F5344CB8AC3E}">
        <p14:creationId xmlns:p14="http://schemas.microsoft.com/office/powerpoint/2010/main" val="50787838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sz="1300" dirty="0"/>
              <a:t>	Now we can be glad that most probably do not cheat or lie or fake their conclusions. In fact, the scientific method has a safeguard built into it from the start. Reliable data can only be gleaned from experiments that can be replicated, repeated with the same results. Anyone should be able to conduct the same experiment under the same conditions and achieve the same outcome. If you perform an experiment a thousand times and get the same results a thousand times, then the data is probably correct, even well established. If you get multiple, conflicting outcomes, then the data is not confirmed and needs more work.</a:t>
            </a:r>
          </a:p>
          <a:p>
            <a:endParaRPr lang="en-US" dirty="0"/>
          </a:p>
        </p:txBody>
      </p:sp>
      <p:sp>
        <p:nvSpPr>
          <p:cNvPr id="4" name="Slide Number Placeholder 3"/>
          <p:cNvSpPr>
            <a:spLocks noGrp="1"/>
          </p:cNvSpPr>
          <p:nvPr>
            <p:ph type="sldNum" sz="quarter" idx="10"/>
          </p:nvPr>
        </p:nvSpPr>
        <p:spPr/>
        <p:txBody>
          <a:bodyPr/>
          <a:lstStyle/>
          <a:p>
            <a:fld id="{274F856E-CE0E-4D0B-AA70-9DA9E7DC9C60}" type="slidenum">
              <a:rPr lang="en-US" smtClean="0"/>
              <a:t>33</a:t>
            </a:fld>
            <a:endParaRPr lang="en-US" dirty="0"/>
          </a:p>
        </p:txBody>
      </p:sp>
    </p:spTree>
    <p:extLst>
      <p:ext uri="{BB962C8B-B14F-4D97-AF65-F5344CB8AC3E}">
        <p14:creationId xmlns:p14="http://schemas.microsoft.com/office/powerpoint/2010/main" val="269574258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sz="1300" dirty="0"/>
              <a:t>	Now we can be glad that most probably do not cheat or lie or fake their conclusions. In fact, the scientific method has a safeguard built into it from the start. Reliable data can only be gleaned from experiments that can be replicated, repeated with the same results. Anyone should be able to conduct the same experiment under the same conditions and achieve the same outcome. If you perform an experiment a thousand times and get the same results a thousand times, then the data is probably correct, even well established. If you get multiple, conflicting outcomes, then the data is not confirmed and needs more work.</a:t>
            </a:r>
          </a:p>
          <a:p>
            <a:endParaRPr lang="en-US" dirty="0"/>
          </a:p>
        </p:txBody>
      </p:sp>
      <p:sp>
        <p:nvSpPr>
          <p:cNvPr id="4" name="Slide Number Placeholder 3"/>
          <p:cNvSpPr>
            <a:spLocks noGrp="1"/>
          </p:cNvSpPr>
          <p:nvPr>
            <p:ph type="sldNum" sz="quarter" idx="10"/>
          </p:nvPr>
        </p:nvSpPr>
        <p:spPr/>
        <p:txBody>
          <a:bodyPr/>
          <a:lstStyle/>
          <a:p>
            <a:fld id="{274F856E-CE0E-4D0B-AA70-9DA9E7DC9C60}" type="slidenum">
              <a:rPr lang="en-US" smtClean="0"/>
              <a:t>35</a:t>
            </a:fld>
            <a:endParaRPr lang="en-US" dirty="0"/>
          </a:p>
        </p:txBody>
      </p:sp>
    </p:spTree>
    <p:extLst>
      <p:ext uri="{BB962C8B-B14F-4D97-AF65-F5344CB8AC3E}">
        <p14:creationId xmlns:p14="http://schemas.microsoft.com/office/powerpoint/2010/main" val="19188808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sz="1300" dirty="0"/>
              <a:t>	Now we can be glad that most probably do not cheat or lie or fake their conclusions. In fact, the scientific method has a safeguard built into it from the start. Reliable data can only be gleaned from experiments that can be replicated, repeated with the same results. Anyone should be able to conduct the same experiment under the same conditions and achieve the same outcome. If you perform an experiment a thousand times and get the same results a thousand times, then the data is probably correct, even well established. If you get multiple, conflicting outcomes, then the data is not confirmed and needs more work.</a:t>
            </a:r>
          </a:p>
          <a:p>
            <a:endParaRPr lang="en-US" dirty="0"/>
          </a:p>
        </p:txBody>
      </p:sp>
      <p:sp>
        <p:nvSpPr>
          <p:cNvPr id="4" name="Slide Number Placeholder 3"/>
          <p:cNvSpPr>
            <a:spLocks noGrp="1"/>
          </p:cNvSpPr>
          <p:nvPr>
            <p:ph type="sldNum" sz="quarter" idx="10"/>
          </p:nvPr>
        </p:nvSpPr>
        <p:spPr/>
        <p:txBody>
          <a:bodyPr/>
          <a:lstStyle/>
          <a:p>
            <a:fld id="{274F856E-CE0E-4D0B-AA70-9DA9E7DC9C60}" type="slidenum">
              <a:rPr lang="en-US" smtClean="0"/>
              <a:t>36</a:t>
            </a:fld>
            <a:endParaRPr lang="en-US" dirty="0"/>
          </a:p>
        </p:txBody>
      </p:sp>
    </p:spTree>
    <p:extLst>
      <p:ext uri="{BB962C8B-B14F-4D97-AF65-F5344CB8AC3E}">
        <p14:creationId xmlns:p14="http://schemas.microsoft.com/office/powerpoint/2010/main" val="340873298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sz="1300" dirty="0"/>
              <a:t>	Now we can be glad that most probably do not cheat or lie or fake their conclusions. In fact, the scientific method has a safeguard built into it from the start. Reliable data can only be gleaned from experiments that can be replicated, repeated with the same results. Anyone should be able to conduct the same experiment under the same conditions and achieve the same outcome. If you perform an experiment a thousand times and get the same results a thousand times, then the data is probably correct, even well established. If you get multiple, conflicting outcomes, then the data is not confirmed and needs more work.</a:t>
            </a:r>
          </a:p>
          <a:p>
            <a:endParaRPr lang="en-US" dirty="0"/>
          </a:p>
        </p:txBody>
      </p:sp>
      <p:sp>
        <p:nvSpPr>
          <p:cNvPr id="4" name="Slide Number Placeholder 3"/>
          <p:cNvSpPr>
            <a:spLocks noGrp="1"/>
          </p:cNvSpPr>
          <p:nvPr>
            <p:ph type="sldNum" sz="quarter" idx="10"/>
          </p:nvPr>
        </p:nvSpPr>
        <p:spPr/>
        <p:txBody>
          <a:bodyPr/>
          <a:lstStyle/>
          <a:p>
            <a:fld id="{274F856E-CE0E-4D0B-AA70-9DA9E7DC9C60}" type="slidenum">
              <a:rPr lang="en-US" smtClean="0"/>
              <a:t>37</a:t>
            </a:fld>
            <a:endParaRPr lang="en-US" dirty="0"/>
          </a:p>
        </p:txBody>
      </p:sp>
    </p:spTree>
    <p:extLst>
      <p:ext uri="{BB962C8B-B14F-4D97-AF65-F5344CB8AC3E}">
        <p14:creationId xmlns:p14="http://schemas.microsoft.com/office/powerpoint/2010/main" val="118588683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sz="1300" dirty="0"/>
              <a:t>	Now we can be glad that most probably do not cheat or lie or fake their conclusions. In fact, the scientific method has a safeguard built into it from the start. Reliable data can only be gleaned from experiments that can be replicated, repeated with the same results. Anyone should be able to conduct the same experiment under the same conditions and achieve the same outcome. If you perform an experiment a thousand times and get the same results a thousand times, then the data is probably correct, even well established. If you get multiple, conflicting outcomes, then the data is not confirmed and needs more work.</a:t>
            </a:r>
          </a:p>
          <a:p>
            <a:endParaRPr lang="en-US" dirty="0"/>
          </a:p>
        </p:txBody>
      </p:sp>
      <p:sp>
        <p:nvSpPr>
          <p:cNvPr id="4" name="Slide Number Placeholder 3"/>
          <p:cNvSpPr>
            <a:spLocks noGrp="1"/>
          </p:cNvSpPr>
          <p:nvPr>
            <p:ph type="sldNum" sz="quarter" idx="10"/>
          </p:nvPr>
        </p:nvSpPr>
        <p:spPr/>
        <p:txBody>
          <a:bodyPr/>
          <a:lstStyle/>
          <a:p>
            <a:fld id="{274F856E-CE0E-4D0B-AA70-9DA9E7DC9C60}" type="slidenum">
              <a:rPr lang="en-US" smtClean="0"/>
              <a:t>38</a:t>
            </a:fld>
            <a:endParaRPr lang="en-US" dirty="0"/>
          </a:p>
        </p:txBody>
      </p:sp>
    </p:spTree>
    <p:extLst>
      <p:ext uri="{BB962C8B-B14F-4D97-AF65-F5344CB8AC3E}">
        <p14:creationId xmlns:p14="http://schemas.microsoft.com/office/powerpoint/2010/main" val="119641591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sz="1300" dirty="0"/>
              <a:t>	Now we can be glad that most probably do not cheat or lie or fake their conclusions. In fact, the scientific method has a safeguard built into it from the start. Reliable data can only be gleaned from experiments that can be replicated, repeated with the same results. Anyone should be able to conduct the same experiment under the same conditions and achieve the same outcome. If you perform an experiment a thousand times and get the same results a thousand times, then the data is probably correct, even well established. If you get multiple, conflicting outcomes, then the data is not confirmed and needs more work.</a:t>
            </a:r>
          </a:p>
          <a:p>
            <a:endParaRPr lang="en-US" dirty="0"/>
          </a:p>
        </p:txBody>
      </p:sp>
      <p:sp>
        <p:nvSpPr>
          <p:cNvPr id="4" name="Slide Number Placeholder 3"/>
          <p:cNvSpPr>
            <a:spLocks noGrp="1"/>
          </p:cNvSpPr>
          <p:nvPr>
            <p:ph type="sldNum" sz="quarter" idx="10"/>
          </p:nvPr>
        </p:nvSpPr>
        <p:spPr/>
        <p:txBody>
          <a:bodyPr/>
          <a:lstStyle/>
          <a:p>
            <a:fld id="{274F856E-CE0E-4D0B-AA70-9DA9E7DC9C60}" type="slidenum">
              <a:rPr lang="en-US" smtClean="0"/>
              <a:t>40</a:t>
            </a:fld>
            <a:endParaRPr lang="en-US" dirty="0"/>
          </a:p>
        </p:txBody>
      </p:sp>
    </p:spTree>
    <p:extLst>
      <p:ext uri="{BB962C8B-B14F-4D97-AF65-F5344CB8AC3E}">
        <p14:creationId xmlns:p14="http://schemas.microsoft.com/office/powerpoint/2010/main" val="344590936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sz="1300" dirty="0"/>
              <a:t>	Now we can be glad that most probably do not cheat or lie or fake their conclusions. In fact, the scientific method has a safeguard built into it from the start. Reliable data can only be gleaned from experiments that can be replicated, repeated with the same results. Anyone should be able to conduct the same experiment under the same conditions and achieve the same outcome. If you perform an experiment a thousand times and get the same results a thousand times, then the data is probably correct, even well established. If you get multiple, conflicting outcomes, then the data is not confirmed and needs more work.</a:t>
            </a:r>
          </a:p>
          <a:p>
            <a:endParaRPr lang="en-US" dirty="0"/>
          </a:p>
        </p:txBody>
      </p:sp>
      <p:sp>
        <p:nvSpPr>
          <p:cNvPr id="4" name="Slide Number Placeholder 3"/>
          <p:cNvSpPr>
            <a:spLocks noGrp="1"/>
          </p:cNvSpPr>
          <p:nvPr>
            <p:ph type="sldNum" sz="quarter" idx="10"/>
          </p:nvPr>
        </p:nvSpPr>
        <p:spPr/>
        <p:txBody>
          <a:bodyPr/>
          <a:lstStyle/>
          <a:p>
            <a:fld id="{274F856E-CE0E-4D0B-AA70-9DA9E7DC9C60}" type="slidenum">
              <a:rPr lang="en-US" smtClean="0"/>
              <a:t>41</a:t>
            </a:fld>
            <a:endParaRPr lang="en-US" dirty="0"/>
          </a:p>
        </p:txBody>
      </p:sp>
    </p:spTree>
    <p:extLst>
      <p:ext uri="{BB962C8B-B14F-4D97-AF65-F5344CB8AC3E}">
        <p14:creationId xmlns:p14="http://schemas.microsoft.com/office/powerpoint/2010/main" val="28463448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sz="1300" dirty="0"/>
              <a:t>	Now we can be glad that most probably do not cheat or lie or fake their conclusions. In fact, the scientific method has a safeguard built into it from the start. Reliable data can only be gleaned from experiments that can be replicated, repeated with the same results. Anyone should be able to conduct the same experiment under the same conditions and achieve the same outcome. If you perform an experiment a thousand times and get the same results a thousand times, then the data is probably correct, even well established. If you get multiple, conflicting outcomes, then the data is not confirmed and needs more work.</a:t>
            </a:r>
          </a:p>
          <a:p>
            <a:endParaRPr lang="en-US" dirty="0"/>
          </a:p>
        </p:txBody>
      </p:sp>
      <p:sp>
        <p:nvSpPr>
          <p:cNvPr id="4" name="Slide Number Placeholder 3"/>
          <p:cNvSpPr>
            <a:spLocks noGrp="1"/>
          </p:cNvSpPr>
          <p:nvPr>
            <p:ph type="sldNum" sz="quarter" idx="10"/>
          </p:nvPr>
        </p:nvSpPr>
        <p:spPr/>
        <p:txBody>
          <a:bodyPr/>
          <a:lstStyle/>
          <a:p>
            <a:fld id="{274F856E-CE0E-4D0B-AA70-9DA9E7DC9C60}" type="slidenum">
              <a:rPr lang="en-US" smtClean="0"/>
              <a:t>6</a:t>
            </a:fld>
            <a:endParaRPr lang="en-US" dirty="0"/>
          </a:p>
        </p:txBody>
      </p:sp>
    </p:spTree>
    <p:extLst>
      <p:ext uri="{BB962C8B-B14F-4D97-AF65-F5344CB8AC3E}">
        <p14:creationId xmlns:p14="http://schemas.microsoft.com/office/powerpoint/2010/main" val="425030392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sz="1300" dirty="0"/>
              <a:t>	Now we can be glad that most probably do not cheat or lie or fake their conclusions. In fact, the scientific method has a safeguard built into it from the start. Reliable data can only be gleaned from experiments that can be replicated, repeated with the same results. Anyone should be able to conduct the same experiment under the same conditions and achieve the same outcome. If you perform an experiment a thousand times and get the same results a thousand times, then the data is probably correct, even well established. If you get multiple, conflicting outcomes, then the data is not confirmed and needs more work.</a:t>
            </a:r>
          </a:p>
          <a:p>
            <a:endParaRPr lang="en-US" dirty="0"/>
          </a:p>
        </p:txBody>
      </p:sp>
      <p:sp>
        <p:nvSpPr>
          <p:cNvPr id="4" name="Slide Number Placeholder 3"/>
          <p:cNvSpPr>
            <a:spLocks noGrp="1"/>
          </p:cNvSpPr>
          <p:nvPr>
            <p:ph type="sldNum" sz="quarter" idx="10"/>
          </p:nvPr>
        </p:nvSpPr>
        <p:spPr/>
        <p:txBody>
          <a:bodyPr/>
          <a:lstStyle/>
          <a:p>
            <a:fld id="{274F856E-CE0E-4D0B-AA70-9DA9E7DC9C60}" type="slidenum">
              <a:rPr lang="en-US" smtClean="0"/>
              <a:t>43</a:t>
            </a:fld>
            <a:endParaRPr lang="en-US" dirty="0"/>
          </a:p>
        </p:txBody>
      </p:sp>
    </p:spTree>
    <p:extLst>
      <p:ext uri="{BB962C8B-B14F-4D97-AF65-F5344CB8AC3E}">
        <p14:creationId xmlns:p14="http://schemas.microsoft.com/office/powerpoint/2010/main" val="422418968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sz="1300" dirty="0"/>
              <a:t>	Now we can be glad that most probably do not cheat or lie or fake their conclusions. In fact, the scientific method has a safeguard built into it from the start. Reliable data can only be gleaned from experiments that can be replicated, repeated with the same results. Anyone should be able to conduct the same experiment under the same conditions and achieve the same outcome. If you perform an experiment a thousand times and get the same results a thousand times, then the data is probably correct, even well established. If you get multiple, conflicting outcomes, then the data is not confirmed and needs more work.</a:t>
            </a:r>
          </a:p>
          <a:p>
            <a:endParaRPr lang="en-US" dirty="0"/>
          </a:p>
        </p:txBody>
      </p:sp>
      <p:sp>
        <p:nvSpPr>
          <p:cNvPr id="4" name="Slide Number Placeholder 3"/>
          <p:cNvSpPr>
            <a:spLocks noGrp="1"/>
          </p:cNvSpPr>
          <p:nvPr>
            <p:ph type="sldNum" sz="quarter" idx="10"/>
          </p:nvPr>
        </p:nvSpPr>
        <p:spPr/>
        <p:txBody>
          <a:bodyPr/>
          <a:lstStyle/>
          <a:p>
            <a:fld id="{274F856E-CE0E-4D0B-AA70-9DA9E7DC9C60}" type="slidenum">
              <a:rPr lang="en-US" smtClean="0"/>
              <a:t>44</a:t>
            </a:fld>
            <a:endParaRPr lang="en-US" dirty="0"/>
          </a:p>
        </p:txBody>
      </p:sp>
    </p:spTree>
    <p:extLst>
      <p:ext uri="{BB962C8B-B14F-4D97-AF65-F5344CB8AC3E}">
        <p14:creationId xmlns:p14="http://schemas.microsoft.com/office/powerpoint/2010/main" val="398731419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sz="1300" dirty="0"/>
              <a:t>	Now we can be glad that most probably do not cheat or lie or fake their conclusions. In fact, the scientific method has a safeguard built into it from the start. Reliable data can only be gleaned from experiments that can be replicated, repeated with the same results. Anyone should be able to conduct the same experiment under the same conditions and achieve the same outcome. If you perform an experiment a thousand times and get the same results a thousand times, then the data is probably correct, even well established. If you get multiple, conflicting outcomes, then the data is not confirmed and needs more work.</a:t>
            </a:r>
          </a:p>
          <a:p>
            <a:endParaRPr lang="en-US" dirty="0"/>
          </a:p>
        </p:txBody>
      </p:sp>
      <p:sp>
        <p:nvSpPr>
          <p:cNvPr id="4" name="Slide Number Placeholder 3"/>
          <p:cNvSpPr>
            <a:spLocks noGrp="1"/>
          </p:cNvSpPr>
          <p:nvPr>
            <p:ph type="sldNum" sz="quarter" idx="10"/>
          </p:nvPr>
        </p:nvSpPr>
        <p:spPr/>
        <p:txBody>
          <a:bodyPr/>
          <a:lstStyle/>
          <a:p>
            <a:fld id="{274F856E-CE0E-4D0B-AA70-9DA9E7DC9C60}" type="slidenum">
              <a:rPr lang="en-US" smtClean="0"/>
              <a:t>45</a:t>
            </a:fld>
            <a:endParaRPr lang="en-US" dirty="0"/>
          </a:p>
        </p:txBody>
      </p:sp>
    </p:spTree>
    <p:extLst>
      <p:ext uri="{BB962C8B-B14F-4D97-AF65-F5344CB8AC3E}">
        <p14:creationId xmlns:p14="http://schemas.microsoft.com/office/powerpoint/2010/main" val="29114808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sz="1300" dirty="0"/>
              <a:t>	Now we can be glad that most probably do not cheat or lie or fake their conclusions. In fact, the scientific method has a safeguard built into it from the start. Reliable data can only be gleaned from experiments that can be replicated, repeated with the same results. Anyone should be able to conduct the same experiment under the same conditions and achieve the same outcome. If you perform an experiment a thousand times and get the same results a thousand times, then the data is probably correct, even well established. If you get multiple, conflicting outcomes, then the data is not confirmed and needs more work.</a:t>
            </a:r>
          </a:p>
          <a:p>
            <a:endParaRPr lang="en-US" dirty="0"/>
          </a:p>
        </p:txBody>
      </p:sp>
      <p:sp>
        <p:nvSpPr>
          <p:cNvPr id="4" name="Slide Number Placeholder 3"/>
          <p:cNvSpPr>
            <a:spLocks noGrp="1"/>
          </p:cNvSpPr>
          <p:nvPr>
            <p:ph type="sldNum" sz="quarter" idx="10"/>
          </p:nvPr>
        </p:nvSpPr>
        <p:spPr/>
        <p:txBody>
          <a:bodyPr/>
          <a:lstStyle/>
          <a:p>
            <a:fld id="{274F856E-CE0E-4D0B-AA70-9DA9E7DC9C60}" type="slidenum">
              <a:rPr lang="en-US" smtClean="0"/>
              <a:t>46</a:t>
            </a:fld>
            <a:endParaRPr lang="en-US" dirty="0"/>
          </a:p>
        </p:txBody>
      </p:sp>
    </p:spTree>
    <p:extLst>
      <p:ext uri="{BB962C8B-B14F-4D97-AF65-F5344CB8AC3E}">
        <p14:creationId xmlns:p14="http://schemas.microsoft.com/office/powerpoint/2010/main" val="133638372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sz="1300" dirty="0"/>
              <a:t>	Now we can be glad that most probably do not cheat or lie or fake their conclusions. In fact, the scientific method has a safeguard built into it from the start. Reliable data can only be gleaned from experiments that can be replicated, repeated with the same results. Anyone should be able to conduct the same experiment under the same conditions and achieve the same outcome. If you perform an experiment a thousand times and get the same results a thousand times, then the data is probably correct, even well established. If you get multiple, conflicting outcomes, then the data is not confirmed and needs more work.</a:t>
            </a:r>
          </a:p>
          <a:p>
            <a:endParaRPr lang="en-US" dirty="0"/>
          </a:p>
        </p:txBody>
      </p:sp>
      <p:sp>
        <p:nvSpPr>
          <p:cNvPr id="4" name="Slide Number Placeholder 3"/>
          <p:cNvSpPr>
            <a:spLocks noGrp="1"/>
          </p:cNvSpPr>
          <p:nvPr>
            <p:ph type="sldNum" sz="quarter" idx="10"/>
          </p:nvPr>
        </p:nvSpPr>
        <p:spPr/>
        <p:txBody>
          <a:bodyPr/>
          <a:lstStyle/>
          <a:p>
            <a:fld id="{274F856E-CE0E-4D0B-AA70-9DA9E7DC9C60}" type="slidenum">
              <a:rPr lang="en-US" smtClean="0"/>
              <a:t>47</a:t>
            </a:fld>
            <a:endParaRPr lang="en-US" dirty="0"/>
          </a:p>
        </p:txBody>
      </p:sp>
    </p:spTree>
    <p:extLst>
      <p:ext uri="{BB962C8B-B14F-4D97-AF65-F5344CB8AC3E}">
        <p14:creationId xmlns:p14="http://schemas.microsoft.com/office/powerpoint/2010/main" val="77204225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sz="1300" dirty="0"/>
              <a:t>	Now we can be glad that most probably do not cheat or lie or fake their conclusions. In fact, the scientific method has a safeguard built into it from the start. Reliable data can only be gleaned from experiments that can be replicated, repeated with the same results. Anyone should be able to conduct the same experiment under the same conditions and achieve the same outcome. If you perform an experiment a thousand times and get the same results a thousand times, then the data is probably correct, even well established. If you get multiple, conflicting outcomes, then the data is not confirmed and needs more work.</a:t>
            </a:r>
          </a:p>
          <a:p>
            <a:endParaRPr lang="en-US" dirty="0"/>
          </a:p>
        </p:txBody>
      </p:sp>
      <p:sp>
        <p:nvSpPr>
          <p:cNvPr id="4" name="Slide Number Placeholder 3"/>
          <p:cNvSpPr>
            <a:spLocks noGrp="1"/>
          </p:cNvSpPr>
          <p:nvPr>
            <p:ph type="sldNum" sz="quarter" idx="10"/>
          </p:nvPr>
        </p:nvSpPr>
        <p:spPr/>
        <p:txBody>
          <a:bodyPr/>
          <a:lstStyle/>
          <a:p>
            <a:fld id="{274F856E-CE0E-4D0B-AA70-9DA9E7DC9C60}" type="slidenum">
              <a:rPr lang="en-US" smtClean="0"/>
              <a:t>48</a:t>
            </a:fld>
            <a:endParaRPr lang="en-US" dirty="0"/>
          </a:p>
        </p:txBody>
      </p:sp>
    </p:spTree>
    <p:extLst>
      <p:ext uri="{BB962C8B-B14F-4D97-AF65-F5344CB8AC3E}">
        <p14:creationId xmlns:p14="http://schemas.microsoft.com/office/powerpoint/2010/main" val="114772851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sz="1300" dirty="0"/>
              <a:t>	Now we can be glad that most probably do not cheat or lie or fake their conclusions. In fact, the scientific method has a safeguard built into it from the start. Reliable data can only be gleaned from experiments that can be replicated, repeated with the same results. Anyone should be able to conduct the same experiment under the same conditions and achieve the same outcome. If you perform an experiment a thousand times and get the same results a thousand times, then the data is probably correct, even well established. If you get multiple, conflicting outcomes, then the data is not confirmed and needs more work.</a:t>
            </a:r>
          </a:p>
          <a:p>
            <a:endParaRPr lang="en-US" dirty="0"/>
          </a:p>
        </p:txBody>
      </p:sp>
      <p:sp>
        <p:nvSpPr>
          <p:cNvPr id="4" name="Slide Number Placeholder 3"/>
          <p:cNvSpPr>
            <a:spLocks noGrp="1"/>
          </p:cNvSpPr>
          <p:nvPr>
            <p:ph type="sldNum" sz="quarter" idx="10"/>
          </p:nvPr>
        </p:nvSpPr>
        <p:spPr/>
        <p:txBody>
          <a:bodyPr/>
          <a:lstStyle/>
          <a:p>
            <a:fld id="{274F856E-CE0E-4D0B-AA70-9DA9E7DC9C60}" type="slidenum">
              <a:rPr lang="en-US" smtClean="0"/>
              <a:t>50</a:t>
            </a:fld>
            <a:endParaRPr lang="en-US" dirty="0"/>
          </a:p>
        </p:txBody>
      </p:sp>
    </p:spTree>
    <p:extLst>
      <p:ext uri="{BB962C8B-B14F-4D97-AF65-F5344CB8AC3E}">
        <p14:creationId xmlns:p14="http://schemas.microsoft.com/office/powerpoint/2010/main" val="129652486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sz="1300" dirty="0"/>
              <a:t>	Now we can be glad that most probably do not cheat or lie or fake their conclusions. In fact, the scientific method has a safeguard built into it from the start. Reliable data can only be gleaned from experiments that can be replicated, repeated with the same results. Anyone should be able to conduct the same experiment under the same conditions and achieve the same outcome. If you perform an experiment a thousand times and get the same results a thousand times, then the data is probably correct, even well established. If you get multiple, conflicting outcomes, then the data is not confirmed and needs more work.</a:t>
            </a:r>
          </a:p>
          <a:p>
            <a:endParaRPr lang="en-US" dirty="0"/>
          </a:p>
        </p:txBody>
      </p:sp>
      <p:sp>
        <p:nvSpPr>
          <p:cNvPr id="4" name="Slide Number Placeholder 3"/>
          <p:cNvSpPr>
            <a:spLocks noGrp="1"/>
          </p:cNvSpPr>
          <p:nvPr>
            <p:ph type="sldNum" sz="quarter" idx="10"/>
          </p:nvPr>
        </p:nvSpPr>
        <p:spPr/>
        <p:txBody>
          <a:bodyPr/>
          <a:lstStyle/>
          <a:p>
            <a:fld id="{274F856E-CE0E-4D0B-AA70-9DA9E7DC9C60}" type="slidenum">
              <a:rPr lang="en-US" smtClean="0"/>
              <a:t>51</a:t>
            </a:fld>
            <a:endParaRPr lang="en-US" dirty="0"/>
          </a:p>
        </p:txBody>
      </p:sp>
    </p:spTree>
    <p:extLst>
      <p:ext uri="{BB962C8B-B14F-4D97-AF65-F5344CB8AC3E}">
        <p14:creationId xmlns:p14="http://schemas.microsoft.com/office/powerpoint/2010/main" val="37179181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sz="1300" dirty="0"/>
              <a:t>	Now we can be glad that most probably do not cheat or lie or fake their conclusions. In fact, the scientific method has a safeguard built into it from the start. Reliable data can only be gleaned from experiments that can be replicated, repeated with the same results. Anyone should be able to conduct the same experiment under the same conditions and achieve the same outcome. If you perform an experiment a thousand times and get the same results a thousand times, then the data is probably correct, even well established. If you get multiple, conflicting outcomes, then the data is not confirmed and needs more work.</a:t>
            </a:r>
          </a:p>
          <a:p>
            <a:endParaRPr lang="en-US" dirty="0"/>
          </a:p>
        </p:txBody>
      </p:sp>
      <p:sp>
        <p:nvSpPr>
          <p:cNvPr id="4" name="Slide Number Placeholder 3"/>
          <p:cNvSpPr>
            <a:spLocks noGrp="1"/>
          </p:cNvSpPr>
          <p:nvPr>
            <p:ph type="sldNum" sz="quarter" idx="10"/>
          </p:nvPr>
        </p:nvSpPr>
        <p:spPr/>
        <p:txBody>
          <a:bodyPr/>
          <a:lstStyle/>
          <a:p>
            <a:fld id="{274F856E-CE0E-4D0B-AA70-9DA9E7DC9C60}" type="slidenum">
              <a:rPr lang="en-US" smtClean="0"/>
              <a:t>53</a:t>
            </a:fld>
            <a:endParaRPr lang="en-US" dirty="0"/>
          </a:p>
        </p:txBody>
      </p:sp>
    </p:spTree>
    <p:extLst>
      <p:ext uri="{BB962C8B-B14F-4D97-AF65-F5344CB8AC3E}">
        <p14:creationId xmlns:p14="http://schemas.microsoft.com/office/powerpoint/2010/main" val="348447810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sz="1300" dirty="0"/>
              <a:t>	Now we can be glad that most probably do not cheat or lie or fake their conclusions. In fact, the scientific method has a safeguard built into it from the start. Reliable data can only be gleaned from experiments that can be replicated, repeated with the same results. Anyone should be able to conduct the same experiment under the same conditions and achieve the same outcome. If you perform an experiment a thousand times and get the same results a thousand times, then the data is probably correct, even well established. If you get multiple, conflicting outcomes, then the data is not confirmed and needs more work.</a:t>
            </a:r>
          </a:p>
          <a:p>
            <a:endParaRPr lang="en-US" dirty="0"/>
          </a:p>
        </p:txBody>
      </p:sp>
      <p:sp>
        <p:nvSpPr>
          <p:cNvPr id="4" name="Slide Number Placeholder 3"/>
          <p:cNvSpPr>
            <a:spLocks noGrp="1"/>
          </p:cNvSpPr>
          <p:nvPr>
            <p:ph type="sldNum" sz="quarter" idx="10"/>
          </p:nvPr>
        </p:nvSpPr>
        <p:spPr/>
        <p:txBody>
          <a:bodyPr/>
          <a:lstStyle/>
          <a:p>
            <a:fld id="{274F856E-CE0E-4D0B-AA70-9DA9E7DC9C60}" type="slidenum">
              <a:rPr lang="en-US" smtClean="0"/>
              <a:t>54</a:t>
            </a:fld>
            <a:endParaRPr lang="en-US" dirty="0"/>
          </a:p>
        </p:txBody>
      </p:sp>
    </p:spTree>
    <p:extLst>
      <p:ext uri="{BB962C8B-B14F-4D97-AF65-F5344CB8AC3E}">
        <p14:creationId xmlns:p14="http://schemas.microsoft.com/office/powerpoint/2010/main" val="7937704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sz="1300" dirty="0"/>
              <a:t>	Now we can be glad that most probably do not cheat or lie or fake their conclusions. In fact, the scientific method has a safeguard built into it from the start. Reliable data can only be gleaned from experiments that can be replicated, repeated with the same results. Anyone should be able to conduct the same experiment under the same conditions and achieve the same outcome. If you perform an experiment a thousand times and get the same results a thousand times, then the data is probably correct, even well established. If you get multiple, conflicting outcomes, then the data is not confirmed and needs more work.</a:t>
            </a:r>
          </a:p>
          <a:p>
            <a:endParaRPr lang="en-US" dirty="0"/>
          </a:p>
        </p:txBody>
      </p:sp>
      <p:sp>
        <p:nvSpPr>
          <p:cNvPr id="4" name="Slide Number Placeholder 3"/>
          <p:cNvSpPr>
            <a:spLocks noGrp="1"/>
          </p:cNvSpPr>
          <p:nvPr>
            <p:ph type="sldNum" sz="quarter" idx="10"/>
          </p:nvPr>
        </p:nvSpPr>
        <p:spPr/>
        <p:txBody>
          <a:bodyPr/>
          <a:lstStyle/>
          <a:p>
            <a:fld id="{274F856E-CE0E-4D0B-AA70-9DA9E7DC9C60}" type="slidenum">
              <a:rPr lang="en-US" smtClean="0"/>
              <a:t>7</a:t>
            </a:fld>
            <a:endParaRPr lang="en-US" dirty="0"/>
          </a:p>
        </p:txBody>
      </p:sp>
    </p:spTree>
    <p:extLst>
      <p:ext uri="{BB962C8B-B14F-4D97-AF65-F5344CB8AC3E}">
        <p14:creationId xmlns:p14="http://schemas.microsoft.com/office/powerpoint/2010/main" val="61451870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sz="1300" dirty="0"/>
              <a:t>	Now we can be glad that most probably do not cheat or lie or fake their conclusions. In fact, the scientific method has a safeguard built into it from the start. Reliable data can only be gleaned from experiments that can be replicated, repeated with the same results. Anyone should be able to conduct the same experiment under the same conditions and achieve the same outcome. If you perform an experiment a thousand times and get the same results a thousand times, then the data is probably correct, even well established. If you get multiple, conflicting outcomes, then the data is not confirmed and needs more work.</a:t>
            </a:r>
          </a:p>
          <a:p>
            <a:endParaRPr lang="en-US" dirty="0"/>
          </a:p>
        </p:txBody>
      </p:sp>
      <p:sp>
        <p:nvSpPr>
          <p:cNvPr id="4" name="Slide Number Placeholder 3"/>
          <p:cNvSpPr>
            <a:spLocks noGrp="1"/>
          </p:cNvSpPr>
          <p:nvPr>
            <p:ph type="sldNum" sz="quarter" idx="10"/>
          </p:nvPr>
        </p:nvSpPr>
        <p:spPr/>
        <p:txBody>
          <a:bodyPr/>
          <a:lstStyle/>
          <a:p>
            <a:fld id="{274F856E-CE0E-4D0B-AA70-9DA9E7DC9C60}" type="slidenum">
              <a:rPr lang="en-US" smtClean="0"/>
              <a:t>55</a:t>
            </a:fld>
            <a:endParaRPr lang="en-US" dirty="0"/>
          </a:p>
        </p:txBody>
      </p:sp>
    </p:spTree>
    <p:extLst>
      <p:ext uri="{BB962C8B-B14F-4D97-AF65-F5344CB8AC3E}">
        <p14:creationId xmlns:p14="http://schemas.microsoft.com/office/powerpoint/2010/main" val="352682255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sz="1300" dirty="0"/>
              <a:t>	Now we can be glad that most probably do not cheat or lie or fake their conclusions. In fact, the scientific method has a safeguard built into it from the start. Reliable data can only be gleaned from experiments that can be replicated, repeated with the same results. Anyone should be able to conduct the same experiment under the same conditions and achieve the same outcome. If you perform an experiment a thousand times and get the same results a thousand times, then the data is probably correct, even well established. If you get multiple, conflicting outcomes, then the data is not confirmed and needs more work.</a:t>
            </a:r>
          </a:p>
          <a:p>
            <a:endParaRPr lang="en-US" dirty="0"/>
          </a:p>
        </p:txBody>
      </p:sp>
      <p:sp>
        <p:nvSpPr>
          <p:cNvPr id="4" name="Slide Number Placeholder 3"/>
          <p:cNvSpPr>
            <a:spLocks noGrp="1"/>
          </p:cNvSpPr>
          <p:nvPr>
            <p:ph type="sldNum" sz="quarter" idx="10"/>
          </p:nvPr>
        </p:nvSpPr>
        <p:spPr/>
        <p:txBody>
          <a:bodyPr/>
          <a:lstStyle/>
          <a:p>
            <a:fld id="{274F856E-CE0E-4D0B-AA70-9DA9E7DC9C60}" type="slidenum">
              <a:rPr lang="en-US" smtClean="0"/>
              <a:t>56</a:t>
            </a:fld>
            <a:endParaRPr lang="en-US" dirty="0"/>
          </a:p>
        </p:txBody>
      </p:sp>
    </p:spTree>
    <p:extLst>
      <p:ext uri="{BB962C8B-B14F-4D97-AF65-F5344CB8AC3E}">
        <p14:creationId xmlns:p14="http://schemas.microsoft.com/office/powerpoint/2010/main" val="40931660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sz="1300" dirty="0"/>
              <a:t>	Now we can be glad that most probably do not cheat or lie or fake their conclusions. In fact, the scientific method has a safeguard built into it from the start. Reliable data can only be gleaned from experiments that can be replicated, repeated with the same results. Anyone should be able to conduct the same experiment under the same conditions and achieve the same outcome. If you perform an experiment a thousand times and get the same results a thousand times, then the data is probably correct, even well established. If you get multiple, conflicting outcomes, then the data is not confirmed and needs more work.</a:t>
            </a:r>
          </a:p>
          <a:p>
            <a:endParaRPr lang="en-US" dirty="0"/>
          </a:p>
        </p:txBody>
      </p:sp>
      <p:sp>
        <p:nvSpPr>
          <p:cNvPr id="4" name="Slide Number Placeholder 3"/>
          <p:cNvSpPr>
            <a:spLocks noGrp="1"/>
          </p:cNvSpPr>
          <p:nvPr>
            <p:ph type="sldNum" sz="quarter" idx="10"/>
          </p:nvPr>
        </p:nvSpPr>
        <p:spPr/>
        <p:txBody>
          <a:bodyPr/>
          <a:lstStyle/>
          <a:p>
            <a:fld id="{274F856E-CE0E-4D0B-AA70-9DA9E7DC9C60}" type="slidenum">
              <a:rPr lang="en-US" smtClean="0"/>
              <a:t>57</a:t>
            </a:fld>
            <a:endParaRPr lang="en-US" dirty="0"/>
          </a:p>
        </p:txBody>
      </p:sp>
    </p:spTree>
    <p:extLst>
      <p:ext uri="{BB962C8B-B14F-4D97-AF65-F5344CB8AC3E}">
        <p14:creationId xmlns:p14="http://schemas.microsoft.com/office/powerpoint/2010/main" val="99913541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sz="1300" dirty="0"/>
              <a:t>	Now we can be glad that most probably do not cheat or lie or fake their conclusions. In fact, the scientific method has a safeguard built into it from the start. Reliable data can only be gleaned from experiments that can be replicated, repeated with the same results. Anyone should be able to conduct the same experiment under the same conditions and achieve the same outcome. If you perform an experiment a thousand times and get the same results a thousand times, then the data is probably correct, even well established. If you get multiple, conflicting outcomes, then the data is not confirmed and needs more work.</a:t>
            </a:r>
          </a:p>
          <a:p>
            <a:endParaRPr lang="en-US" dirty="0"/>
          </a:p>
        </p:txBody>
      </p:sp>
      <p:sp>
        <p:nvSpPr>
          <p:cNvPr id="4" name="Slide Number Placeholder 3"/>
          <p:cNvSpPr>
            <a:spLocks noGrp="1"/>
          </p:cNvSpPr>
          <p:nvPr>
            <p:ph type="sldNum" sz="quarter" idx="10"/>
          </p:nvPr>
        </p:nvSpPr>
        <p:spPr/>
        <p:txBody>
          <a:bodyPr/>
          <a:lstStyle/>
          <a:p>
            <a:fld id="{274F856E-CE0E-4D0B-AA70-9DA9E7DC9C60}" type="slidenum">
              <a:rPr lang="en-US" smtClean="0"/>
              <a:t>58</a:t>
            </a:fld>
            <a:endParaRPr lang="en-US" dirty="0"/>
          </a:p>
        </p:txBody>
      </p:sp>
    </p:spTree>
    <p:extLst>
      <p:ext uri="{BB962C8B-B14F-4D97-AF65-F5344CB8AC3E}">
        <p14:creationId xmlns:p14="http://schemas.microsoft.com/office/powerpoint/2010/main" val="337185060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sz="1300" dirty="0"/>
              <a:t>	Now we can be glad that most probably do not cheat or lie or fake their conclusions. In fact, the scientific method has a safeguard built into it from the start. Reliable data can only be gleaned from experiments that can be replicated, repeated with the same results. Anyone should be able to conduct the same experiment under the same conditions and achieve the same outcome. If you perform an experiment a thousand times and get the same results a thousand times, then the data is probably correct, even well established. If you get multiple, conflicting outcomes, then the data is not confirmed and needs more work.</a:t>
            </a:r>
          </a:p>
          <a:p>
            <a:endParaRPr lang="en-US" dirty="0"/>
          </a:p>
        </p:txBody>
      </p:sp>
      <p:sp>
        <p:nvSpPr>
          <p:cNvPr id="4" name="Slide Number Placeholder 3"/>
          <p:cNvSpPr>
            <a:spLocks noGrp="1"/>
          </p:cNvSpPr>
          <p:nvPr>
            <p:ph type="sldNum" sz="quarter" idx="10"/>
          </p:nvPr>
        </p:nvSpPr>
        <p:spPr/>
        <p:txBody>
          <a:bodyPr/>
          <a:lstStyle/>
          <a:p>
            <a:fld id="{274F856E-CE0E-4D0B-AA70-9DA9E7DC9C60}" type="slidenum">
              <a:rPr lang="en-US" smtClean="0"/>
              <a:t>59</a:t>
            </a:fld>
            <a:endParaRPr lang="en-US" dirty="0"/>
          </a:p>
        </p:txBody>
      </p:sp>
    </p:spTree>
    <p:extLst>
      <p:ext uri="{BB962C8B-B14F-4D97-AF65-F5344CB8AC3E}">
        <p14:creationId xmlns:p14="http://schemas.microsoft.com/office/powerpoint/2010/main" val="261583482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sz="1300" dirty="0"/>
              <a:t>	Now we can be glad that most probably do not cheat or lie or fake their conclusions. In fact, the scientific method has a safeguard built into it from the start. Reliable data can only be gleaned from experiments that can be replicated, repeated with the same results. Anyone should be able to conduct the same experiment under the same conditions and achieve the same outcome. If you perform an experiment a thousand times and get the same results a thousand times, then the data is probably correct, even well established. If you get multiple, conflicting outcomes, then the data is not confirmed and needs more work.</a:t>
            </a:r>
          </a:p>
          <a:p>
            <a:endParaRPr lang="en-US" dirty="0"/>
          </a:p>
        </p:txBody>
      </p:sp>
      <p:sp>
        <p:nvSpPr>
          <p:cNvPr id="4" name="Slide Number Placeholder 3"/>
          <p:cNvSpPr>
            <a:spLocks noGrp="1"/>
          </p:cNvSpPr>
          <p:nvPr>
            <p:ph type="sldNum" sz="quarter" idx="10"/>
          </p:nvPr>
        </p:nvSpPr>
        <p:spPr/>
        <p:txBody>
          <a:bodyPr/>
          <a:lstStyle/>
          <a:p>
            <a:fld id="{274F856E-CE0E-4D0B-AA70-9DA9E7DC9C60}" type="slidenum">
              <a:rPr lang="en-US" smtClean="0"/>
              <a:t>60</a:t>
            </a:fld>
            <a:endParaRPr lang="en-US" dirty="0"/>
          </a:p>
        </p:txBody>
      </p:sp>
    </p:spTree>
    <p:extLst>
      <p:ext uri="{BB962C8B-B14F-4D97-AF65-F5344CB8AC3E}">
        <p14:creationId xmlns:p14="http://schemas.microsoft.com/office/powerpoint/2010/main" val="168151171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sz="1300" dirty="0"/>
              <a:t>	Now we can be glad that most probably do not cheat or lie or fake their conclusions. In fact, the scientific method has a safeguard built into it from the start. Reliable data can only be gleaned from experiments that can be replicated, repeated with the same results. Anyone should be able to conduct the same experiment under the same conditions and achieve the same outcome. If you perform an experiment a thousand times and get the same results a thousand times, then the data is probably correct, even well established. If you get multiple, conflicting outcomes, then the data is not confirmed and needs more work.</a:t>
            </a:r>
          </a:p>
          <a:p>
            <a:endParaRPr lang="en-US" dirty="0"/>
          </a:p>
        </p:txBody>
      </p:sp>
      <p:sp>
        <p:nvSpPr>
          <p:cNvPr id="4" name="Slide Number Placeholder 3"/>
          <p:cNvSpPr>
            <a:spLocks noGrp="1"/>
          </p:cNvSpPr>
          <p:nvPr>
            <p:ph type="sldNum" sz="quarter" idx="10"/>
          </p:nvPr>
        </p:nvSpPr>
        <p:spPr/>
        <p:txBody>
          <a:bodyPr/>
          <a:lstStyle/>
          <a:p>
            <a:fld id="{274F856E-CE0E-4D0B-AA70-9DA9E7DC9C60}" type="slidenum">
              <a:rPr lang="en-US" smtClean="0"/>
              <a:t>62</a:t>
            </a:fld>
            <a:endParaRPr lang="en-US" dirty="0"/>
          </a:p>
        </p:txBody>
      </p:sp>
    </p:spTree>
    <p:extLst>
      <p:ext uri="{BB962C8B-B14F-4D97-AF65-F5344CB8AC3E}">
        <p14:creationId xmlns:p14="http://schemas.microsoft.com/office/powerpoint/2010/main" val="398016362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sz="1300" dirty="0"/>
              <a:t>	Now we can be glad that most probably do not cheat or lie or fake their conclusions. In fact, the scientific method has a safeguard built into it from the start. Reliable data can only be gleaned from experiments that can be replicated, repeated with the same results. Anyone should be able to conduct the same experiment under the same conditions and achieve the same outcome. If you perform an experiment a thousand times and get the same results a thousand times, then the data is probably correct, even well established. If you get multiple, conflicting outcomes, then the data is not confirmed and needs more work.</a:t>
            </a:r>
          </a:p>
          <a:p>
            <a:endParaRPr lang="en-US" dirty="0"/>
          </a:p>
        </p:txBody>
      </p:sp>
      <p:sp>
        <p:nvSpPr>
          <p:cNvPr id="4" name="Slide Number Placeholder 3"/>
          <p:cNvSpPr>
            <a:spLocks noGrp="1"/>
          </p:cNvSpPr>
          <p:nvPr>
            <p:ph type="sldNum" sz="quarter" idx="10"/>
          </p:nvPr>
        </p:nvSpPr>
        <p:spPr/>
        <p:txBody>
          <a:bodyPr/>
          <a:lstStyle/>
          <a:p>
            <a:fld id="{274F856E-CE0E-4D0B-AA70-9DA9E7DC9C60}" type="slidenum">
              <a:rPr lang="en-US" smtClean="0"/>
              <a:t>63</a:t>
            </a:fld>
            <a:endParaRPr lang="en-US" dirty="0"/>
          </a:p>
        </p:txBody>
      </p:sp>
    </p:spTree>
    <p:extLst>
      <p:ext uri="{BB962C8B-B14F-4D97-AF65-F5344CB8AC3E}">
        <p14:creationId xmlns:p14="http://schemas.microsoft.com/office/powerpoint/2010/main" val="191855185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sz="1300" dirty="0"/>
              <a:t>	Now we can be glad that most probably do not cheat or lie or fake their conclusions. In fact, the scientific method has a safeguard built into it from the start. Reliable data can only be gleaned from experiments that can be replicated, repeated with the same results. Anyone should be able to conduct the same experiment under the same conditions and achieve the same outcome. If you perform an experiment a thousand times and get the same results a thousand times, then the data is probably correct, even well established. If you get multiple, conflicting outcomes, then the data is not confirmed and needs more work.</a:t>
            </a:r>
          </a:p>
          <a:p>
            <a:endParaRPr lang="en-US" dirty="0"/>
          </a:p>
        </p:txBody>
      </p:sp>
      <p:sp>
        <p:nvSpPr>
          <p:cNvPr id="4" name="Slide Number Placeholder 3"/>
          <p:cNvSpPr>
            <a:spLocks noGrp="1"/>
          </p:cNvSpPr>
          <p:nvPr>
            <p:ph type="sldNum" sz="quarter" idx="10"/>
          </p:nvPr>
        </p:nvSpPr>
        <p:spPr/>
        <p:txBody>
          <a:bodyPr/>
          <a:lstStyle/>
          <a:p>
            <a:fld id="{274F856E-CE0E-4D0B-AA70-9DA9E7DC9C60}" type="slidenum">
              <a:rPr lang="en-US" smtClean="0"/>
              <a:t>65</a:t>
            </a:fld>
            <a:endParaRPr lang="en-US" dirty="0"/>
          </a:p>
        </p:txBody>
      </p:sp>
    </p:spTree>
    <p:extLst>
      <p:ext uri="{BB962C8B-B14F-4D97-AF65-F5344CB8AC3E}">
        <p14:creationId xmlns:p14="http://schemas.microsoft.com/office/powerpoint/2010/main" val="367714925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sz="1300" dirty="0"/>
              <a:t>	Now we can be glad that most probably do not cheat or lie or fake their conclusions. In fact, the scientific method has a safeguard built into it from the start. Reliable data can only be gleaned from experiments that can be replicated, repeated with the same results. Anyone should be able to conduct the same experiment under the same conditions and achieve the same outcome. If you perform an experiment a thousand times and get the same results a thousand times, then the data is probably correct, even well established. If you get multiple, conflicting outcomes, then the data is not confirmed and needs more work.</a:t>
            </a:r>
          </a:p>
          <a:p>
            <a:endParaRPr lang="en-US" dirty="0"/>
          </a:p>
        </p:txBody>
      </p:sp>
      <p:sp>
        <p:nvSpPr>
          <p:cNvPr id="4" name="Slide Number Placeholder 3"/>
          <p:cNvSpPr>
            <a:spLocks noGrp="1"/>
          </p:cNvSpPr>
          <p:nvPr>
            <p:ph type="sldNum" sz="quarter" idx="10"/>
          </p:nvPr>
        </p:nvSpPr>
        <p:spPr/>
        <p:txBody>
          <a:bodyPr/>
          <a:lstStyle/>
          <a:p>
            <a:fld id="{274F856E-CE0E-4D0B-AA70-9DA9E7DC9C60}" type="slidenum">
              <a:rPr lang="en-US" smtClean="0"/>
              <a:t>66</a:t>
            </a:fld>
            <a:endParaRPr lang="en-US" dirty="0"/>
          </a:p>
        </p:txBody>
      </p:sp>
    </p:spTree>
    <p:extLst>
      <p:ext uri="{BB962C8B-B14F-4D97-AF65-F5344CB8AC3E}">
        <p14:creationId xmlns:p14="http://schemas.microsoft.com/office/powerpoint/2010/main" val="41804375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sz="1300" dirty="0"/>
              <a:t>	Now we can be glad that most probably do not cheat or lie or fake their conclusions. In fact, the scientific method has a safeguard built into it from the start. Reliable data can only be gleaned from experiments that can be replicated, repeated with the same results. Anyone should be able to conduct the same experiment under the same conditions and achieve the same outcome. If you perform an experiment a thousand times and get the same results a thousand times, then the data is probably correct, even well established. If you get multiple, conflicting outcomes, then the data is not confirmed and needs more work.</a:t>
            </a:r>
          </a:p>
          <a:p>
            <a:endParaRPr lang="en-US" dirty="0"/>
          </a:p>
        </p:txBody>
      </p:sp>
      <p:sp>
        <p:nvSpPr>
          <p:cNvPr id="4" name="Slide Number Placeholder 3"/>
          <p:cNvSpPr>
            <a:spLocks noGrp="1"/>
          </p:cNvSpPr>
          <p:nvPr>
            <p:ph type="sldNum" sz="quarter" idx="10"/>
          </p:nvPr>
        </p:nvSpPr>
        <p:spPr/>
        <p:txBody>
          <a:bodyPr/>
          <a:lstStyle/>
          <a:p>
            <a:fld id="{274F856E-CE0E-4D0B-AA70-9DA9E7DC9C60}" type="slidenum">
              <a:rPr lang="en-US" smtClean="0"/>
              <a:t>8</a:t>
            </a:fld>
            <a:endParaRPr lang="en-US" dirty="0"/>
          </a:p>
        </p:txBody>
      </p:sp>
    </p:spTree>
    <p:extLst>
      <p:ext uri="{BB962C8B-B14F-4D97-AF65-F5344CB8AC3E}">
        <p14:creationId xmlns:p14="http://schemas.microsoft.com/office/powerpoint/2010/main" val="318351163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sz="1300" dirty="0"/>
              <a:t>	Now we can be glad that most probably do not cheat or lie or fake their conclusions. In fact, the scientific method has a safeguard built into it from the start. Reliable data can only be gleaned from experiments that can be replicated, repeated with the same results. Anyone should be able to conduct the same experiment under the same conditions and achieve the same outcome. If you perform an experiment a thousand times and get the same results a thousand times, then the data is probably correct, even well established. If you get multiple, conflicting outcomes, then the data is not confirmed and needs more work.</a:t>
            </a:r>
          </a:p>
          <a:p>
            <a:endParaRPr lang="en-US" dirty="0"/>
          </a:p>
        </p:txBody>
      </p:sp>
      <p:sp>
        <p:nvSpPr>
          <p:cNvPr id="4" name="Slide Number Placeholder 3"/>
          <p:cNvSpPr>
            <a:spLocks noGrp="1"/>
          </p:cNvSpPr>
          <p:nvPr>
            <p:ph type="sldNum" sz="quarter" idx="10"/>
          </p:nvPr>
        </p:nvSpPr>
        <p:spPr/>
        <p:txBody>
          <a:bodyPr/>
          <a:lstStyle/>
          <a:p>
            <a:fld id="{274F856E-CE0E-4D0B-AA70-9DA9E7DC9C60}" type="slidenum">
              <a:rPr lang="en-US" smtClean="0"/>
              <a:t>67</a:t>
            </a:fld>
            <a:endParaRPr lang="en-US" dirty="0"/>
          </a:p>
        </p:txBody>
      </p:sp>
    </p:spTree>
    <p:extLst>
      <p:ext uri="{BB962C8B-B14F-4D97-AF65-F5344CB8AC3E}">
        <p14:creationId xmlns:p14="http://schemas.microsoft.com/office/powerpoint/2010/main" val="106692554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sz="1300" dirty="0"/>
              <a:t>	Now we can be glad that most probably do not cheat or lie or fake their conclusions. In fact, the scientific method has a safeguard built into it from the start. Reliable data can only be gleaned from experiments that can be replicated, repeated with the same results. Anyone should be able to conduct the same experiment under the same conditions and achieve the same outcome. If you perform an experiment a thousand times and get the same results a thousand times, then the data is probably correct, even well established. If you get multiple, conflicting outcomes, then the data is not confirmed and needs more work.</a:t>
            </a:r>
          </a:p>
          <a:p>
            <a:endParaRPr lang="en-US" dirty="0"/>
          </a:p>
        </p:txBody>
      </p:sp>
      <p:sp>
        <p:nvSpPr>
          <p:cNvPr id="4" name="Slide Number Placeholder 3"/>
          <p:cNvSpPr>
            <a:spLocks noGrp="1"/>
          </p:cNvSpPr>
          <p:nvPr>
            <p:ph type="sldNum" sz="quarter" idx="10"/>
          </p:nvPr>
        </p:nvSpPr>
        <p:spPr/>
        <p:txBody>
          <a:bodyPr/>
          <a:lstStyle/>
          <a:p>
            <a:fld id="{274F856E-CE0E-4D0B-AA70-9DA9E7DC9C60}" type="slidenum">
              <a:rPr lang="en-US" smtClean="0"/>
              <a:t>68</a:t>
            </a:fld>
            <a:endParaRPr lang="en-US" dirty="0"/>
          </a:p>
        </p:txBody>
      </p:sp>
    </p:spTree>
    <p:extLst>
      <p:ext uri="{BB962C8B-B14F-4D97-AF65-F5344CB8AC3E}">
        <p14:creationId xmlns:p14="http://schemas.microsoft.com/office/powerpoint/2010/main" val="22514881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sz="1300" dirty="0"/>
              <a:t>	Now we can be glad that most probably do not cheat or lie or fake their conclusions. In fact, the scientific method has a safeguard built into it from the start. Reliable data can only be gleaned from experiments that can be replicated, repeated with the same results. Anyone should be able to conduct the same experiment under the same conditions and achieve the same outcome. If you perform an experiment a thousand times and get the same results a thousand times, then the data is probably correct, even well established. If you get multiple, conflicting outcomes, then the data is not confirmed and needs more work.</a:t>
            </a:r>
          </a:p>
          <a:p>
            <a:endParaRPr lang="en-US" dirty="0"/>
          </a:p>
        </p:txBody>
      </p:sp>
      <p:sp>
        <p:nvSpPr>
          <p:cNvPr id="4" name="Slide Number Placeholder 3"/>
          <p:cNvSpPr>
            <a:spLocks noGrp="1"/>
          </p:cNvSpPr>
          <p:nvPr>
            <p:ph type="sldNum" sz="quarter" idx="10"/>
          </p:nvPr>
        </p:nvSpPr>
        <p:spPr/>
        <p:txBody>
          <a:bodyPr/>
          <a:lstStyle/>
          <a:p>
            <a:fld id="{274F856E-CE0E-4D0B-AA70-9DA9E7DC9C60}" type="slidenum">
              <a:rPr lang="en-US" smtClean="0"/>
              <a:t>69</a:t>
            </a:fld>
            <a:endParaRPr lang="en-US" dirty="0"/>
          </a:p>
        </p:txBody>
      </p:sp>
    </p:spTree>
    <p:extLst>
      <p:ext uri="{BB962C8B-B14F-4D97-AF65-F5344CB8AC3E}">
        <p14:creationId xmlns:p14="http://schemas.microsoft.com/office/powerpoint/2010/main" val="370015645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sz="1300" dirty="0"/>
              <a:t>	Now we can be glad that most probably do not cheat or lie or fake their conclusions. In fact, the scientific method has a safeguard built into it from the start. Reliable data can only be gleaned from experiments that can be replicated, repeated with the same results. Anyone should be able to conduct the same experiment under the same conditions and achieve the same outcome. If you perform an experiment a thousand times and get the same results a thousand times, then the data is probably correct, even well established. If you get multiple, conflicting outcomes, then the data is not confirmed and needs more work.</a:t>
            </a:r>
          </a:p>
          <a:p>
            <a:endParaRPr lang="en-US" dirty="0"/>
          </a:p>
        </p:txBody>
      </p:sp>
      <p:sp>
        <p:nvSpPr>
          <p:cNvPr id="4" name="Slide Number Placeholder 3"/>
          <p:cNvSpPr>
            <a:spLocks noGrp="1"/>
          </p:cNvSpPr>
          <p:nvPr>
            <p:ph type="sldNum" sz="quarter" idx="10"/>
          </p:nvPr>
        </p:nvSpPr>
        <p:spPr/>
        <p:txBody>
          <a:bodyPr/>
          <a:lstStyle/>
          <a:p>
            <a:fld id="{274F856E-CE0E-4D0B-AA70-9DA9E7DC9C60}" type="slidenum">
              <a:rPr lang="en-US" smtClean="0"/>
              <a:t>70</a:t>
            </a:fld>
            <a:endParaRPr lang="en-US" dirty="0"/>
          </a:p>
        </p:txBody>
      </p:sp>
    </p:spTree>
    <p:extLst>
      <p:ext uri="{BB962C8B-B14F-4D97-AF65-F5344CB8AC3E}">
        <p14:creationId xmlns:p14="http://schemas.microsoft.com/office/powerpoint/2010/main" val="327015077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sz="1300" dirty="0"/>
              <a:t>	Now we can be glad that most probably do not cheat or lie or fake their conclusions. In fact, the scientific method has a safeguard built into it from the start. Reliable data can only be gleaned from experiments that can be replicated, repeated with the same results. Anyone should be able to conduct the same experiment under the same conditions and achieve the same outcome. If you perform an experiment a thousand times and get the same results a thousand times, then the data is probably correct, even well established. If you get multiple, conflicting outcomes, then the data is not confirmed and needs more work.</a:t>
            </a:r>
          </a:p>
          <a:p>
            <a:endParaRPr lang="en-US" dirty="0"/>
          </a:p>
        </p:txBody>
      </p:sp>
      <p:sp>
        <p:nvSpPr>
          <p:cNvPr id="4" name="Slide Number Placeholder 3"/>
          <p:cNvSpPr>
            <a:spLocks noGrp="1"/>
          </p:cNvSpPr>
          <p:nvPr>
            <p:ph type="sldNum" sz="quarter" idx="10"/>
          </p:nvPr>
        </p:nvSpPr>
        <p:spPr/>
        <p:txBody>
          <a:bodyPr/>
          <a:lstStyle/>
          <a:p>
            <a:fld id="{274F856E-CE0E-4D0B-AA70-9DA9E7DC9C60}" type="slidenum">
              <a:rPr lang="en-US" smtClean="0"/>
              <a:t>72</a:t>
            </a:fld>
            <a:endParaRPr lang="en-US" dirty="0"/>
          </a:p>
        </p:txBody>
      </p:sp>
    </p:spTree>
    <p:extLst>
      <p:ext uri="{BB962C8B-B14F-4D97-AF65-F5344CB8AC3E}">
        <p14:creationId xmlns:p14="http://schemas.microsoft.com/office/powerpoint/2010/main" val="422017060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sz="1300" dirty="0"/>
              <a:t>	Now we can be glad that most probably do not cheat or lie or fake their conclusions. In fact, the scientific method has a safeguard built into it from the start. Reliable data can only be gleaned from experiments that can be replicated, repeated with the same results. Anyone should be able to conduct the same experiment under the same conditions and achieve the same outcome. If you perform an experiment a thousand times and get the same results a thousand times, then the data is probably correct, even well established. If you get multiple, conflicting outcomes, then the data is not confirmed and needs more work.</a:t>
            </a:r>
          </a:p>
          <a:p>
            <a:endParaRPr lang="en-US" dirty="0"/>
          </a:p>
        </p:txBody>
      </p:sp>
      <p:sp>
        <p:nvSpPr>
          <p:cNvPr id="4" name="Slide Number Placeholder 3"/>
          <p:cNvSpPr>
            <a:spLocks noGrp="1"/>
          </p:cNvSpPr>
          <p:nvPr>
            <p:ph type="sldNum" sz="quarter" idx="10"/>
          </p:nvPr>
        </p:nvSpPr>
        <p:spPr/>
        <p:txBody>
          <a:bodyPr/>
          <a:lstStyle/>
          <a:p>
            <a:fld id="{274F856E-CE0E-4D0B-AA70-9DA9E7DC9C60}" type="slidenum">
              <a:rPr lang="en-US" smtClean="0"/>
              <a:t>73</a:t>
            </a:fld>
            <a:endParaRPr lang="en-US" dirty="0"/>
          </a:p>
        </p:txBody>
      </p:sp>
    </p:spTree>
    <p:extLst>
      <p:ext uri="{BB962C8B-B14F-4D97-AF65-F5344CB8AC3E}">
        <p14:creationId xmlns:p14="http://schemas.microsoft.com/office/powerpoint/2010/main" val="231072032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sz="1300" dirty="0"/>
              <a:t>	Now we can be glad that most probably do not cheat or lie or fake their conclusions. In fact, the scientific method has a safeguard built into it from the start. Reliable data can only be gleaned from experiments that can be replicated, repeated with the same results. Anyone should be able to conduct the same experiment under the same conditions and achieve the same outcome. If you perform an experiment a thousand times and get the same results a thousand times, then the data is probably correct, even well established. If you get multiple, conflicting outcomes, then the data is not confirmed and needs more work.</a:t>
            </a:r>
          </a:p>
          <a:p>
            <a:endParaRPr lang="en-US" dirty="0"/>
          </a:p>
        </p:txBody>
      </p:sp>
      <p:sp>
        <p:nvSpPr>
          <p:cNvPr id="4" name="Slide Number Placeholder 3"/>
          <p:cNvSpPr>
            <a:spLocks noGrp="1"/>
          </p:cNvSpPr>
          <p:nvPr>
            <p:ph type="sldNum" sz="quarter" idx="10"/>
          </p:nvPr>
        </p:nvSpPr>
        <p:spPr/>
        <p:txBody>
          <a:bodyPr/>
          <a:lstStyle/>
          <a:p>
            <a:fld id="{274F856E-CE0E-4D0B-AA70-9DA9E7DC9C60}" type="slidenum">
              <a:rPr lang="en-US" smtClean="0"/>
              <a:t>74</a:t>
            </a:fld>
            <a:endParaRPr lang="en-US" dirty="0"/>
          </a:p>
        </p:txBody>
      </p:sp>
    </p:spTree>
    <p:extLst>
      <p:ext uri="{BB962C8B-B14F-4D97-AF65-F5344CB8AC3E}">
        <p14:creationId xmlns:p14="http://schemas.microsoft.com/office/powerpoint/2010/main" val="236032520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sz="1300" dirty="0"/>
              <a:t>	Now we can be glad that most probably do not cheat or lie or fake their conclusions. In fact, the scientific method has a safeguard built into it from the start. Reliable data can only be gleaned from experiments that can be replicated, repeated with the same results. Anyone should be able to conduct the same experiment under the same conditions and achieve the same outcome. If you perform an experiment a thousand times and get the same results a thousand times, then the data is probably correct, even well established. If you get multiple, conflicting outcomes, then the data is not confirmed and needs more work.</a:t>
            </a:r>
          </a:p>
          <a:p>
            <a:endParaRPr lang="en-US" dirty="0"/>
          </a:p>
        </p:txBody>
      </p:sp>
      <p:sp>
        <p:nvSpPr>
          <p:cNvPr id="4" name="Slide Number Placeholder 3"/>
          <p:cNvSpPr>
            <a:spLocks noGrp="1"/>
          </p:cNvSpPr>
          <p:nvPr>
            <p:ph type="sldNum" sz="quarter" idx="10"/>
          </p:nvPr>
        </p:nvSpPr>
        <p:spPr/>
        <p:txBody>
          <a:bodyPr/>
          <a:lstStyle/>
          <a:p>
            <a:fld id="{274F856E-CE0E-4D0B-AA70-9DA9E7DC9C60}" type="slidenum">
              <a:rPr lang="en-US" smtClean="0"/>
              <a:t>75</a:t>
            </a:fld>
            <a:endParaRPr lang="en-US" dirty="0"/>
          </a:p>
        </p:txBody>
      </p:sp>
    </p:spTree>
    <p:extLst>
      <p:ext uri="{BB962C8B-B14F-4D97-AF65-F5344CB8AC3E}">
        <p14:creationId xmlns:p14="http://schemas.microsoft.com/office/powerpoint/2010/main" val="283415677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sz="1300" dirty="0"/>
              <a:t>	Now we can be glad that most probably do not cheat or lie or fake their conclusions. In fact, the scientific method has a safeguard built into it from the start. Reliable data can only be gleaned from experiments that can be replicated, repeated with the same results. Anyone should be able to conduct the same experiment under the same conditions and achieve the same outcome. If you perform an experiment a thousand times and get the same results a thousand times, then the data is probably correct, even well established. If you get multiple, conflicting outcomes, then the data is not confirmed and needs more work.</a:t>
            </a:r>
          </a:p>
          <a:p>
            <a:endParaRPr lang="en-US" dirty="0"/>
          </a:p>
        </p:txBody>
      </p:sp>
      <p:sp>
        <p:nvSpPr>
          <p:cNvPr id="4" name="Slide Number Placeholder 3"/>
          <p:cNvSpPr>
            <a:spLocks noGrp="1"/>
          </p:cNvSpPr>
          <p:nvPr>
            <p:ph type="sldNum" sz="quarter" idx="10"/>
          </p:nvPr>
        </p:nvSpPr>
        <p:spPr/>
        <p:txBody>
          <a:bodyPr/>
          <a:lstStyle/>
          <a:p>
            <a:fld id="{274F856E-CE0E-4D0B-AA70-9DA9E7DC9C60}" type="slidenum">
              <a:rPr lang="en-US" smtClean="0"/>
              <a:t>76</a:t>
            </a:fld>
            <a:endParaRPr lang="en-US" dirty="0"/>
          </a:p>
        </p:txBody>
      </p:sp>
    </p:spTree>
    <p:extLst>
      <p:ext uri="{BB962C8B-B14F-4D97-AF65-F5344CB8AC3E}">
        <p14:creationId xmlns:p14="http://schemas.microsoft.com/office/powerpoint/2010/main" val="152902498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sz="1300" dirty="0"/>
              <a:t>	Now we can be glad that most probably do not cheat or lie or fake their conclusions. In fact, the scientific method has a safeguard built into it from the start. Reliable data can only be gleaned from experiments that can be replicated, repeated with the same results. Anyone should be able to conduct the same experiment under the same conditions and achieve the same outcome. If you perform an experiment a thousand times and get the same results a thousand times, then the data is probably correct, even well established. If you get multiple, conflicting outcomes, then the data is not confirmed and needs more work.</a:t>
            </a:r>
          </a:p>
          <a:p>
            <a:endParaRPr lang="en-US" dirty="0"/>
          </a:p>
        </p:txBody>
      </p:sp>
      <p:sp>
        <p:nvSpPr>
          <p:cNvPr id="4" name="Slide Number Placeholder 3"/>
          <p:cNvSpPr>
            <a:spLocks noGrp="1"/>
          </p:cNvSpPr>
          <p:nvPr>
            <p:ph type="sldNum" sz="quarter" idx="10"/>
          </p:nvPr>
        </p:nvSpPr>
        <p:spPr/>
        <p:txBody>
          <a:bodyPr/>
          <a:lstStyle/>
          <a:p>
            <a:fld id="{274F856E-CE0E-4D0B-AA70-9DA9E7DC9C60}" type="slidenum">
              <a:rPr lang="en-US" smtClean="0"/>
              <a:t>77</a:t>
            </a:fld>
            <a:endParaRPr lang="en-US" dirty="0"/>
          </a:p>
        </p:txBody>
      </p:sp>
    </p:spTree>
    <p:extLst>
      <p:ext uri="{BB962C8B-B14F-4D97-AF65-F5344CB8AC3E}">
        <p14:creationId xmlns:p14="http://schemas.microsoft.com/office/powerpoint/2010/main" val="24895084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sz="1300" dirty="0"/>
              <a:t>	Now we can be glad that most probably do not cheat or lie or fake their conclusions. In fact, the scientific method has a safeguard built into it from the start. Reliable data can only be gleaned from experiments that can be replicated, repeated with the same results. Anyone should be able to conduct the same experiment under the same conditions and achieve the same outcome. If you perform an experiment a thousand times and get the same results a thousand times, then the data is probably correct, even well established. If you get multiple, conflicting outcomes, then the data is not confirmed and needs more work.</a:t>
            </a:r>
          </a:p>
          <a:p>
            <a:endParaRPr lang="en-US" dirty="0"/>
          </a:p>
        </p:txBody>
      </p:sp>
      <p:sp>
        <p:nvSpPr>
          <p:cNvPr id="4" name="Slide Number Placeholder 3"/>
          <p:cNvSpPr>
            <a:spLocks noGrp="1"/>
          </p:cNvSpPr>
          <p:nvPr>
            <p:ph type="sldNum" sz="quarter" idx="10"/>
          </p:nvPr>
        </p:nvSpPr>
        <p:spPr/>
        <p:txBody>
          <a:bodyPr/>
          <a:lstStyle/>
          <a:p>
            <a:fld id="{274F856E-CE0E-4D0B-AA70-9DA9E7DC9C60}" type="slidenum">
              <a:rPr lang="en-US" smtClean="0"/>
              <a:t>9</a:t>
            </a:fld>
            <a:endParaRPr lang="en-US" dirty="0"/>
          </a:p>
        </p:txBody>
      </p:sp>
    </p:spTree>
    <p:extLst>
      <p:ext uri="{BB962C8B-B14F-4D97-AF65-F5344CB8AC3E}">
        <p14:creationId xmlns:p14="http://schemas.microsoft.com/office/powerpoint/2010/main" val="211278065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sz="1300" dirty="0"/>
              <a:t>	Now we can be glad that most probably do not cheat or lie or fake their conclusions. In fact, the scientific method has a safeguard built into it from the start. Reliable data can only be gleaned from experiments that can be replicated, repeated with the same results. Anyone should be able to conduct the same experiment under the same conditions and achieve the same outcome. If you perform an experiment a thousand times and get the same results a thousand times, then the data is probably correct, even well established. If you get multiple, conflicting outcomes, then the data is not confirmed and needs more work.</a:t>
            </a:r>
          </a:p>
          <a:p>
            <a:endParaRPr lang="en-US" dirty="0"/>
          </a:p>
        </p:txBody>
      </p:sp>
      <p:sp>
        <p:nvSpPr>
          <p:cNvPr id="4" name="Slide Number Placeholder 3"/>
          <p:cNvSpPr>
            <a:spLocks noGrp="1"/>
          </p:cNvSpPr>
          <p:nvPr>
            <p:ph type="sldNum" sz="quarter" idx="10"/>
          </p:nvPr>
        </p:nvSpPr>
        <p:spPr/>
        <p:txBody>
          <a:bodyPr/>
          <a:lstStyle/>
          <a:p>
            <a:fld id="{274F856E-CE0E-4D0B-AA70-9DA9E7DC9C60}" type="slidenum">
              <a:rPr lang="en-US" smtClean="0"/>
              <a:t>78</a:t>
            </a:fld>
            <a:endParaRPr lang="en-US" dirty="0"/>
          </a:p>
        </p:txBody>
      </p:sp>
    </p:spTree>
    <p:extLst>
      <p:ext uri="{BB962C8B-B14F-4D97-AF65-F5344CB8AC3E}">
        <p14:creationId xmlns:p14="http://schemas.microsoft.com/office/powerpoint/2010/main" val="397365679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sz="1300" dirty="0"/>
              <a:t>	Now we can be glad that most probably do not cheat or lie or fake their conclusions. In fact, the scientific method has a safeguard built into it from the start. Reliable data can only be gleaned from experiments that can be replicated, repeated with the same results. Anyone should be able to conduct the same experiment under the same conditions and achieve the same outcome. If you perform an experiment a thousand times and get the same results a thousand times, then the data is probably correct, even well established. If you get multiple, conflicting outcomes, then the data is not confirmed and needs more work.</a:t>
            </a:r>
          </a:p>
          <a:p>
            <a:endParaRPr lang="en-US" dirty="0"/>
          </a:p>
        </p:txBody>
      </p:sp>
      <p:sp>
        <p:nvSpPr>
          <p:cNvPr id="4" name="Slide Number Placeholder 3"/>
          <p:cNvSpPr>
            <a:spLocks noGrp="1"/>
          </p:cNvSpPr>
          <p:nvPr>
            <p:ph type="sldNum" sz="quarter" idx="10"/>
          </p:nvPr>
        </p:nvSpPr>
        <p:spPr/>
        <p:txBody>
          <a:bodyPr/>
          <a:lstStyle/>
          <a:p>
            <a:fld id="{274F856E-CE0E-4D0B-AA70-9DA9E7DC9C60}" type="slidenum">
              <a:rPr lang="en-US" smtClean="0"/>
              <a:t>79</a:t>
            </a:fld>
            <a:endParaRPr lang="en-US" dirty="0"/>
          </a:p>
        </p:txBody>
      </p:sp>
    </p:spTree>
    <p:extLst>
      <p:ext uri="{BB962C8B-B14F-4D97-AF65-F5344CB8AC3E}">
        <p14:creationId xmlns:p14="http://schemas.microsoft.com/office/powerpoint/2010/main" val="233489915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sz="1300" dirty="0"/>
              <a:t>	Now we can be glad that most probably do not cheat or lie or fake their conclusions. In fact, the scientific method has a safeguard built into it from the start. Reliable data can only be gleaned from experiments that can be replicated, repeated with the same results. Anyone should be able to conduct the same experiment under the same conditions and achieve the same outcome. If you perform an experiment a thousand times and get the same results a thousand times, then the data is probably correct, even well established. If you get multiple, conflicting outcomes, then the data is not confirmed and needs more work.</a:t>
            </a:r>
          </a:p>
          <a:p>
            <a:endParaRPr lang="en-US" dirty="0"/>
          </a:p>
        </p:txBody>
      </p:sp>
      <p:sp>
        <p:nvSpPr>
          <p:cNvPr id="4" name="Slide Number Placeholder 3"/>
          <p:cNvSpPr>
            <a:spLocks noGrp="1"/>
          </p:cNvSpPr>
          <p:nvPr>
            <p:ph type="sldNum" sz="quarter" idx="10"/>
          </p:nvPr>
        </p:nvSpPr>
        <p:spPr/>
        <p:txBody>
          <a:bodyPr/>
          <a:lstStyle/>
          <a:p>
            <a:fld id="{274F856E-CE0E-4D0B-AA70-9DA9E7DC9C60}" type="slidenum">
              <a:rPr lang="en-US" smtClean="0"/>
              <a:t>80</a:t>
            </a:fld>
            <a:endParaRPr lang="en-US" dirty="0"/>
          </a:p>
        </p:txBody>
      </p:sp>
    </p:spTree>
    <p:extLst>
      <p:ext uri="{BB962C8B-B14F-4D97-AF65-F5344CB8AC3E}">
        <p14:creationId xmlns:p14="http://schemas.microsoft.com/office/powerpoint/2010/main" val="4067102149"/>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sz="1300" dirty="0"/>
              <a:t>	Now we can be glad that most probably do not cheat or lie or fake their conclusions. In fact, the scientific method has a safeguard built into it from the start. Reliable data can only be gleaned from experiments that can be replicated, repeated with the same results. Anyone should be able to conduct the same experiment under the same conditions and achieve the same outcome. If you perform an experiment a thousand times and get the same results a thousand times, then the data is probably correct, even well established. If you get multiple, conflicting outcomes, then the data is not confirmed and needs more work.</a:t>
            </a:r>
          </a:p>
          <a:p>
            <a:endParaRPr lang="en-US" dirty="0"/>
          </a:p>
        </p:txBody>
      </p:sp>
      <p:sp>
        <p:nvSpPr>
          <p:cNvPr id="4" name="Slide Number Placeholder 3"/>
          <p:cNvSpPr>
            <a:spLocks noGrp="1"/>
          </p:cNvSpPr>
          <p:nvPr>
            <p:ph type="sldNum" sz="quarter" idx="10"/>
          </p:nvPr>
        </p:nvSpPr>
        <p:spPr/>
        <p:txBody>
          <a:bodyPr/>
          <a:lstStyle/>
          <a:p>
            <a:fld id="{274F856E-CE0E-4D0B-AA70-9DA9E7DC9C60}" type="slidenum">
              <a:rPr lang="en-US" smtClean="0"/>
              <a:t>81</a:t>
            </a:fld>
            <a:endParaRPr lang="en-US" dirty="0"/>
          </a:p>
        </p:txBody>
      </p:sp>
    </p:spTree>
    <p:extLst>
      <p:ext uri="{BB962C8B-B14F-4D97-AF65-F5344CB8AC3E}">
        <p14:creationId xmlns:p14="http://schemas.microsoft.com/office/powerpoint/2010/main" val="581677348"/>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sz="1300" dirty="0"/>
              <a:t>	Now we can be glad that most probably do not cheat or lie or fake their conclusions. In fact, the scientific method has a safeguard built into it from the start. Reliable data can only be gleaned from experiments that can be replicated, repeated with the same results. Anyone should be able to conduct the same experiment under the same conditions and achieve the same outcome. If you perform an experiment a thousand times and get the same results a thousand times, then the data is probably correct, even well established. If you get multiple, conflicting outcomes, then the data is not confirmed and needs more work.</a:t>
            </a:r>
          </a:p>
          <a:p>
            <a:endParaRPr lang="en-US" dirty="0"/>
          </a:p>
        </p:txBody>
      </p:sp>
      <p:sp>
        <p:nvSpPr>
          <p:cNvPr id="4" name="Slide Number Placeholder 3"/>
          <p:cNvSpPr>
            <a:spLocks noGrp="1"/>
          </p:cNvSpPr>
          <p:nvPr>
            <p:ph type="sldNum" sz="quarter" idx="10"/>
          </p:nvPr>
        </p:nvSpPr>
        <p:spPr/>
        <p:txBody>
          <a:bodyPr/>
          <a:lstStyle/>
          <a:p>
            <a:fld id="{274F856E-CE0E-4D0B-AA70-9DA9E7DC9C60}" type="slidenum">
              <a:rPr lang="en-US" smtClean="0"/>
              <a:t>82</a:t>
            </a:fld>
            <a:endParaRPr lang="en-US" dirty="0"/>
          </a:p>
        </p:txBody>
      </p:sp>
    </p:spTree>
    <p:extLst>
      <p:ext uri="{BB962C8B-B14F-4D97-AF65-F5344CB8AC3E}">
        <p14:creationId xmlns:p14="http://schemas.microsoft.com/office/powerpoint/2010/main" val="1077617192"/>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sz="1300" dirty="0"/>
              <a:t>	Now we can be glad that most probably do not cheat or lie or fake their conclusions. In fact, the scientific method has a safeguard built into it from the start. Reliable data can only be gleaned from experiments that can be replicated, repeated with the same results. Anyone should be able to conduct the same experiment under the same conditions and achieve the same outcome. If you perform an experiment a thousand times and get the same results a thousand times, then the data is probably correct, even well established. If you get multiple, conflicting outcomes, then the data is not confirmed and needs more work.</a:t>
            </a:r>
          </a:p>
          <a:p>
            <a:endParaRPr lang="en-US" dirty="0"/>
          </a:p>
        </p:txBody>
      </p:sp>
      <p:sp>
        <p:nvSpPr>
          <p:cNvPr id="4" name="Slide Number Placeholder 3"/>
          <p:cNvSpPr>
            <a:spLocks noGrp="1"/>
          </p:cNvSpPr>
          <p:nvPr>
            <p:ph type="sldNum" sz="quarter" idx="10"/>
          </p:nvPr>
        </p:nvSpPr>
        <p:spPr/>
        <p:txBody>
          <a:bodyPr/>
          <a:lstStyle/>
          <a:p>
            <a:fld id="{274F856E-CE0E-4D0B-AA70-9DA9E7DC9C60}" type="slidenum">
              <a:rPr lang="en-US" smtClean="0"/>
              <a:t>83</a:t>
            </a:fld>
            <a:endParaRPr lang="en-US" dirty="0"/>
          </a:p>
        </p:txBody>
      </p:sp>
    </p:spTree>
    <p:extLst>
      <p:ext uri="{BB962C8B-B14F-4D97-AF65-F5344CB8AC3E}">
        <p14:creationId xmlns:p14="http://schemas.microsoft.com/office/powerpoint/2010/main" val="2925548222"/>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sz="1300" dirty="0"/>
              <a:t>	Now we can be glad that most probably do not cheat or lie or fake their conclusions. In fact, the scientific method has a safeguard built into it from the start. Reliable data can only be gleaned from experiments that can be replicated, repeated with the same results. Anyone should be able to conduct the same experiment under the same conditions and achieve the same outcome. If you perform an experiment a thousand times and get the same results a thousand times, then the data is probably correct, even well established. If you get multiple, conflicting outcomes, then the data is not confirmed and needs more work.</a:t>
            </a:r>
          </a:p>
          <a:p>
            <a:endParaRPr lang="en-US" dirty="0"/>
          </a:p>
        </p:txBody>
      </p:sp>
      <p:sp>
        <p:nvSpPr>
          <p:cNvPr id="4" name="Slide Number Placeholder 3"/>
          <p:cNvSpPr>
            <a:spLocks noGrp="1"/>
          </p:cNvSpPr>
          <p:nvPr>
            <p:ph type="sldNum" sz="quarter" idx="10"/>
          </p:nvPr>
        </p:nvSpPr>
        <p:spPr/>
        <p:txBody>
          <a:bodyPr/>
          <a:lstStyle/>
          <a:p>
            <a:fld id="{274F856E-CE0E-4D0B-AA70-9DA9E7DC9C60}" type="slidenum">
              <a:rPr lang="en-US" smtClean="0"/>
              <a:t>85</a:t>
            </a:fld>
            <a:endParaRPr lang="en-US" dirty="0"/>
          </a:p>
        </p:txBody>
      </p:sp>
    </p:spTree>
    <p:extLst>
      <p:ext uri="{BB962C8B-B14F-4D97-AF65-F5344CB8AC3E}">
        <p14:creationId xmlns:p14="http://schemas.microsoft.com/office/powerpoint/2010/main" val="127867192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sz="1300" dirty="0"/>
              <a:t>	Now we can be glad that most probably do not cheat or lie or fake their conclusions. In fact, the scientific method has a safeguard built into it from the start. Reliable data can only be gleaned from experiments that can be replicated, repeated with the same results. Anyone should be able to conduct the same experiment under the same conditions and achieve the same outcome. If you perform an experiment a thousand times and get the same results a thousand times, then the data is probably correct, even well established. If you get multiple, conflicting outcomes, then the data is not confirmed and needs more work.</a:t>
            </a:r>
          </a:p>
          <a:p>
            <a:endParaRPr lang="en-US" dirty="0"/>
          </a:p>
        </p:txBody>
      </p:sp>
      <p:sp>
        <p:nvSpPr>
          <p:cNvPr id="4" name="Slide Number Placeholder 3"/>
          <p:cNvSpPr>
            <a:spLocks noGrp="1"/>
          </p:cNvSpPr>
          <p:nvPr>
            <p:ph type="sldNum" sz="quarter" idx="10"/>
          </p:nvPr>
        </p:nvSpPr>
        <p:spPr/>
        <p:txBody>
          <a:bodyPr/>
          <a:lstStyle/>
          <a:p>
            <a:fld id="{274F856E-CE0E-4D0B-AA70-9DA9E7DC9C60}" type="slidenum">
              <a:rPr lang="en-US" smtClean="0"/>
              <a:t>87</a:t>
            </a:fld>
            <a:endParaRPr lang="en-US" dirty="0"/>
          </a:p>
        </p:txBody>
      </p:sp>
    </p:spTree>
    <p:extLst>
      <p:ext uri="{BB962C8B-B14F-4D97-AF65-F5344CB8AC3E}">
        <p14:creationId xmlns:p14="http://schemas.microsoft.com/office/powerpoint/2010/main" val="212940901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sz="1300" dirty="0"/>
              <a:t>	Now we can be glad that most probably do not cheat or lie or fake their conclusions. In fact, the scientific method has a safeguard built into it from the start. Reliable data can only be gleaned from experiments that can be replicated, repeated with the same results. Anyone should be able to conduct the same experiment under the same conditions and achieve the same outcome. If you perform an experiment a thousand times and get the same results a thousand times, then the data is probably correct, even well established. If you get multiple, conflicting outcomes, then the data is not confirmed and needs more work.</a:t>
            </a:r>
          </a:p>
          <a:p>
            <a:endParaRPr lang="en-US" dirty="0"/>
          </a:p>
        </p:txBody>
      </p:sp>
      <p:sp>
        <p:nvSpPr>
          <p:cNvPr id="4" name="Slide Number Placeholder 3"/>
          <p:cNvSpPr>
            <a:spLocks noGrp="1"/>
          </p:cNvSpPr>
          <p:nvPr>
            <p:ph type="sldNum" sz="quarter" idx="10"/>
          </p:nvPr>
        </p:nvSpPr>
        <p:spPr/>
        <p:txBody>
          <a:bodyPr/>
          <a:lstStyle/>
          <a:p>
            <a:fld id="{274F856E-CE0E-4D0B-AA70-9DA9E7DC9C60}" type="slidenum">
              <a:rPr lang="en-US" smtClean="0"/>
              <a:t>88</a:t>
            </a:fld>
            <a:endParaRPr lang="en-US" dirty="0"/>
          </a:p>
        </p:txBody>
      </p:sp>
    </p:spTree>
    <p:extLst>
      <p:ext uri="{BB962C8B-B14F-4D97-AF65-F5344CB8AC3E}">
        <p14:creationId xmlns:p14="http://schemas.microsoft.com/office/powerpoint/2010/main" val="2207613323"/>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sz="1300" dirty="0"/>
              <a:t>	Now we can be glad that most probably do not cheat or lie or fake their conclusions. In fact, the scientific method has a safeguard built into it from the start. Reliable data can only be gleaned from experiments that can be replicated, repeated with the same results. Anyone should be able to conduct the same experiment under the same conditions and achieve the same outcome. If you perform an experiment a thousand times and get the same results a thousand times, then the data is probably correct, even well established. If you get multiple, conflicting outcomes, then the data is not confirmed and needs more work.</a:t>
            </a:r>
          </a:p>
          <a:p>
            <a:endParaRPr lang="en-US" dirty="0"/>
          </a:p>
        </p:txBody>
      </p:sp>
      <p:sp>
        <p:nvSpPr>
          <p:cNvPr id="4" name="Slide Number Placeholder 3"/>
          <p:cNvSpPr>
            <a:spLocks noGrp="1"/>
          </p:cNvSpPr>
          <p:nvPr>
            <p:ph type="sldNum" sz="quarter" idx="10"/>
          </p:nvPr>
        </p:nvSpPr>
        <p:spPr/>
        <p:txBody>
          <a:bodyPr/>
          <a:lstStyle/>
          <a:p>
            <a:fld id="{274F856E-CE0E-4D0B-AA70-9DA9E7DC9C60}" type="slidenum">
              <a:rPr lang="en-US" smtClean="0"/>
              <a:t>89</a:t>
            </a:fld>
            <a:endParaRPr lang="en-US" dirty="0"/>
          </a:p>
        </p:txBody>
      </p:sp>
    </p:spTree>
    <p:extLst>
      <p:ext uri="{BB962C8B-B14F-4D97-AF65-F5344CB8AC3E}">
        <p14:creationId xmlns:p14="http://schemas.microsoft.com/office/powerpoint/2010/main" val="20753670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sz="1300" dirty="0"/>
              <a:t>	Now we can be glad that most probably do not cheat or lie or fake their conclusions. In fact, the scientific method has a safeguard built into it from the start. Reliable data can only be gleaned from experiments that can be replicated, repeated with the same results. Anyone should be able to conduct the same experiment under the same conditions and achieve the same outcome. If you perform an experiment a thousand times and get the same results a thousand times, then the data is probably correct, even well established. If you get multiple, conflicting outcomes, then the data is not confirmed and needs more work.</a:t>
            </a:r>
          </a:p>
          <a:p>
            <a:endParaRPr lang="en-US" dirty="0"/>
          </a:p>
        </p:txBody>
      </p:sp>
      <p:sp>
        <p:nvSpPr>
          <p:cNvPr id="4" name="Slide Number Placeholder 3"/>
          <p:cNvSpPr>
            <a:spLocks noGrp="1"/>
          </p:cNvSpPr>
          <p:nvPr>
            <p:ph type="sldNum" sz="quarter" idx="10"/>
          </p:nvPr>
        </p:nvSpPr>
        <p:spPr/>
        <p:txBody>
          <a:bodyPr/>
          <a:lstStyle/>
          <a:p>
            <a:fld id="{274F856E-CE0E-4D0B-AA70-9DA9E7DC9C60}" type="slidenum">
              <a:rPr lang="en-US" smtClean="0"/>
              <a:t>11</a:t>
            </a:fld>
            <a:endParaRPr lang="en-US" dirty="0"/>
          </a:p>
        </p:txBody>
      </p:sp>
    </p:spTree>
    <p:extLst>
      <p:ext uri="{BB962C8B-B14F-4D97-AF65-F5344CB8AC3E}">
        <p14:creationId xmlns:p14="http://schemas.microsoft.com/office/powerpoint/2010/main" val="3774623324"/>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sz="1300" dirty="0"/>
              <a:t>	Now we can be glad that most probably do not cheat or lie or fake their conclusions. In fact, the scientific method has a safeguard built into it from the start. Reliable data can only be gleaned from experiments that can be replicated, repeated with the same results. Anyone should be able to conduct the same experiment under the same conditions and achieve the same outcome. If you perform an experiment a thousand times and get the same results a thousand times, then the data is probably correct, even well established. If you get multiple, conflicting outcomes, then the data is not confirmed and needs more work.</a:t>
            </a:r>
          </a:p>
          <a:p>
            <a:endParaRPr lang="en-US" dirty="0"/>
          </a:p>
        </p:txBody>
      </p:sp>
      <p:sp>
        <p:nvSpPr>
          <p:cNvPr id="4" name="Slide Number Placeholder 3"/>
          <p:cNvSpPr>
            <a:spLocks noGrp="1"/>
          </p:cNvSpPr>
          <p:nvPr>
            <p:ph type="sldNum" sz="quarter" idx="10"/>
          </p:nvPr>
        </p:nvSpPr>
        <p:spPr/>
        <p:txBody>
          <a:bodyPr/>
          <a:lstStyle/>
          <a:p>
            <a:fld id="{274F856E-CE0E-4D0B-AA70-9DA9E7DC9C60}" type="slidenum">
              <a:rPr lang="en-US" smtClean="0"/>
              <a:t>90</a:t>
            </a:fld>
            <a:endParaRPr lang="en-US" dirty="0"/>
          </a:p>
        </p:txBody>
      </p:sp>
    </p:spTree>
    <p:extLst>
      <p:ext uri="{BB962C8B-B14F-4D97-AF65-F5344CB8AC3E}">
        <p14:creationId xmlns:p14="http://schemas.microsoft.com/office/powerpoint/2010/main" val="771514640"/>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sz="1300" dirty="0"/>
              <a:t>	Now we can be glad that most probably do not cheat or lie or fake their conclusions. In fact, the scientific method has a safeguard built into it from the start. Reliable data can only be gleaned from experiments that can be replicated, repeated with the same results. Anyone should be able to conduct the same experiment under the same conditions and achieve the same outcome. If you perform an experiment a thousand times and get the same results a thousand times, then the data is probably correct, even well established. If you get multiple, conflicting outcomes, then the data is not confirmed and needs more work.</a:t>
            </a:r>
          </a:p>
          <a:p>
            <a:endParaRPr lang="en-US" dirty="0"/>
          </a:p>
        </p:txBody>
      </p:sp>
      <p:sp>
        <p:nvSpPr>
          <p:cNvPr id="4" name="Slide Number Placeholder 3"/>
          <p:cNvSpPr>
            <a:spLocks noGrp="1"/>
          </p:cNvSpPr>
          <p:nvPr>
            <p:ph type="sldNum" sz="quarter" idx="10"/>
          </p:nvPr>
        </p:nvSpPr>
        <p:spPr/>
        <p:txBody>
          <a:bodyPr/>
          <a:lstStyle/>
          <a:p>
            <a:fld id="{274F856E-CE0E-4D0B-AA70-9DA9E7DC9C60}" type="slidenum">
              <a:rPr lang="en-US" smtClean="0"/>
              <a:t>92</a:t>
            </a:fld>
            <a:endParaRPr lang="en-US" dirty="0"/>
          </a:p>
        </p:txBody>
      </p:sp>
    </p:spTree>
    <p:extLst>
      <p:ext uri="{BB962C8B-B14F-4D97-AF65-F5344CB8AC3E}">
        <p14:creationId xmlns:p14="http://schemas.microsoft.com/office/powerpoint/2010/main" val="1604409367"/>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sz="1300" dirty="0"/>
              <a:t>	Now we can be glad that most probably do not cheat or lie or fake their conclusions. In fact, the scientific method has a safeguard built into it from the start. Reliable data can only be gleaned from experiments that can be replicated, repeated with the same results. Anyone should be able to conduct the same experiment under the same conditions and achieve the same outcome. If you perform an experiment a thousand times and get the same results a thousand times, then the data is probably correct, even well established. If you get multiple, conflicting outcomes, then the data is not confirmed and needs more work.</a:t>
            </a:r>
          </a:p>
          <a:p>
            <a:endParaRPr lang="en-US" dirty="0"/>
          </a:p>
        </p:txBody>
      </p:sp>
      <p:sp>
        <p:nvSpPr>
          <p:cNvPr id="4" name="Slide Number Placeholder 3"/>
          <p:cNvSpPr>
            <a:spLocks noGrp="1"/>
          </p:cNvSpPr>
          <p:nvPr>
            <p:ph type="sldNum" sz="quarter" idx="10"/>
          </p:nvPr>
        </p:nvSpPr>
        <p:spPr/>
        <p:txBody>
          <a:bodyPr/>
          <a:lstStyle/>
          <a:p>
            <a:fld id="{274F856E-CE0E-4D0B-AA70-9DA9E7DC9C60}" type="slidenum">
              <a:rPr lang="en-US" smtClean="0"/>
              <a:t>93</a:t>
            </a:fld>
            <a:endParaRPr lang="en-US" dirty="0"/>
          </a:p>
        </p:txBody>
      </p:sp>
    </p:spTree>
    <p:extLst>
      <p:ext uri="{BB962C8B-B14F-4D97-AF65-F5344CB8AC3E}">
        <p14:creationId xmlns:p14="http://schemas.microsoft.com/office/powerpoint/2010/main" val="3782283890"/>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sz="1300" dirty="0"/>
              <a:t>	Now we can be glad that most probably do not cheat or lie or fake their conclusions. In fact, the scientific method has a safeguard built into it from the start. Reliable data can only be gleaned from experiments that can be replicated, repeated with the same results. Anyone should be able to conduct the same experiment under the same conditions and achieve the same outcome. If you perform an experiment a thousand times and get the same results a thousand times, then the data is probably correct, even well established. If you get multiple, conflicting outcomes, then the data is not confirmed and needs more work.</a:t>
            </a:r>
          </a:p>
          <a:p>
            <a:endParaRPr lang="en-US" dirty="0"/>
          </a:p>
        </p:txBody>
      </p:sp>
      <p:sp>
        <p:nvSpPr>
          <p:cNvPr id="4" name="Slide Number Placeholder 3"/>
          <p:cNvSpPr>
            <a:spLocks noGrp="1"/>
          </p:cNvSpPr>
          <p:nvPr>
            <p:ph type="sldNum" sz="quarter" idx="10"/>
          </p:nvPr>
        </p:nvSpPr>
        <p:spPr/>
        <p:txBody>
          <a:bodyPr/>
          <a:lstStyle/>
          <a:p>
            <a:fld id="{274F856E-CE0E-4D0B-AA70-9DA9E7DC9C60}" type="slidenum">
              <a:rPr lang="en-US" smtClean="0"/>
              <a:t>94</a:t>
            </a:fld>
            <a:endParaRPr lang="en-US" dirty="0"/>
          </a:p>
        </p:txBody>
      </p:sp>
    </p:spTree>
    <p:extLst>
      <p:ext uri="{BB962C8B-B14F-4D97-AF65-F5344CB8AC3E}">
        <p14:creationId xmlns:p14="http://schemas.microsoft.com/office/powerpoint/2010/main" val="1606324812"/>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sz="1300" dirty="0"/>
              <a:t>	Now we can be glad that most probably do not cheat or lie or fake their conclusions. In fact, the scientific method has a safeguard built into it from the start. Reliable data can only be gleaned from experiments that can be replicated, repeated with the same results. Anyone should be able to conduct the same experiment under the same conditions and achieve the same outcome. If you perform an experiment a thousand times and get the same results a thousand times, then the data is probably correct, even well established. If you get multiple, conflicting outcomes, then the data is not confirmed and needs more work.</a:t>
            </a:r>
          </a:p>
          <a:p>
            <a:endParaRPr lang="en-US" dirty="0"/>
          </a:p>
        </p:txBody>
      </p:sp>
      <p:sp>
        <p:nvSpPr>
          <p:cNvPr id="4" name="Slide Number Placeholder 3"/>
          <p:cNvSpPr>
            <a:spLocks noGrp="1"/>
          </p:cNvSpPr>
          <p:nvPr>
            <p:ph type="sldNum" sz="quarter" idx="10"/>
          </p:nvPr>
        </p:nvSpPr>
        <p:spPr/>
        <p:txBody>
          <a:bodyPr/>
          <a:lstStyle/>
          <a:p>
            <a:fld id="{274F856E-CE0E-4D0B-AA70-9DA9E7DC9C60}" type="slidenum">
              <a:rPr lang="en-US" smtClean="0"/>
              <a:t>95</a:t>
            </a:fld>
            <a:endParaRPr lang="en-US" dirty="0"/>
          </a:p>
        </p:txBody>
      </p:sp>
    </p:spTree>
    <p:extLst>
      <p:ext uri="{BB962C8B-B14F-4D97-AF65-F5344CB8AC3E}">
        <p14:creationId xmlns:p14="http://schemas.microsoft.com/office/powerpoint/2010/main" val="1828431048"/>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sz="1300" dirty="0"/>
              <a:t>	Now we can be glad that most probably do not cheat or lie or fake their conclusions. In fact, the scientific method has a safeguard built into it from the start. Reliable data can only be gleaned from experiments that can be replicated, repeated with the same results. Anyone should be able to conduct the same experiment under the same conditions and achieve the same outcome. If you perform an experiment a thousand times and get the same results a thousand times, then the data is probably correct, even well established. If you get multiple, conflicting outcomes, then the data is not confirmed and needs more work.</a:t>
            </a:r>
          </a:p>
          <a:p>
            <a:endParaRPr lang="en-US" dirty="0"/>
          </a:p>
        </p:txBody>
      </p:sp>
      <p:sp>
        <p:nvSpPr>
          <p:cNvPr id="4" name="Slide Number Placeholder 3"/>
          <p:cNvSpPr>
            <a:spLocks noGrp="1"/>
          </p:cNvSpPr>
          <p:nvPr>
            <p:ph type="sldNum" sz="quarter" idx="10"/>
          </p:nvPr>
        </p:nvSpPr>
        <p:spPr/>
        <p:txBody>
          <a:bodyPr/>
          <a:lstStyle/>
          <a:p>
            <a:fld id="{274F856E-CE0E-4D0B-AA70-9DA9E7DC9C60}" type="slidenum">
              <a:rPr lang="en-US" smtClean="0"/>
              <a:t>96</a:t>
            </a:fld>
            <a:endParaRPr lang="en-US" dirty="0"/>
          </a:p>
        </p:txBody>
      </p:sp>
    </p:spTree>
    <p:extLst>
      <p:ext uri="{BB962C8B-B14F-4D97-AF65-F5344CB8AC3E}">
        <p14:creationId xmlns:p14="http://schemas.microsoft.com/office/powerpoint/2010/main" val="2450711"/>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sz="1300" dirty="0"/>
              <a:t>	Now we can be glad that most probably do not cheat or lie or fake their conclusions. In fact, the scientific method has a safeguard built into it from the start. Reliable data can only be gleaned from experiments that can be replicated, repeated with the same results. Anyone should be able to conduct the same experiment under the same conditions and achieve the same outcome. If you perform an experiment a thousand times and get the same results a thousand times, then the data is probably correct, even well established. If you get multiple, conflicting outcomes, then the data is not confirmed and needs more work.</a:t>
            </a:r>
          </a:p>
          <a:p>
            <a:endParaRPr lang="en-US" dirty="0"/>
          </a:p>
        </p:txBody>
      </p:sp>
      <p:sp>
        <p:nvSpPr>
          <p:cNvPr id="4" name="Slide Number Placeholder 3"/>
          <p:cNvSpPr>
            <a:spLocks noGrp="1"/>
          </p:cNvSpPr>
          <p:nvPr>
            <p:ph type="sldNum" sz="quarter" idx="10"/>
          </p:nvPr>
        </p:nvSpPr>
        <p:spPr/>
        <p:txBody>
          <a:bodyPr/>
          <a:lstStyle/>
          <a:p>
            <a:fld id="{274F856E-CE0E-4D0B-AA70-9DA9E7DC9C60}" type="slidenum">
              <a:rPr lang="en-US" smtClean="0"/>
              <a:t>97</a:t>
            </a:fld>
            <a:endParaRPr lang="en-US" dirty="0"/>
          </a:p>
        </p:txBody>
      </p:sp>
    </p:spTree>
    <p:extLst>
      <p:ext uri="{BB962C8B-B14F-4D97-AF65-F5344CB8AC3E}">
        <p14:creationId xmlns:p14="http://schemas.microsoft.com/office/powerpoint/2010/main" val="851330900"/>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sz="1300" dirty="0"/>
              <a:t>	Now we can be glad that most probably do not cheat or lie or fake their conclusions. In fact, the scientific method has a safeguard built into it from the start. Reliable data can only be gleaned from experiments that can be replicated, repeated with the same results. Anyone should be able to conduct the same experiment under the same conditions and achieve the same outcome. If you perform an experiment a thousand times and get the same results a thousand times, then the data is probably correct, even well established. If you get multiple, conflicting outcomes, then the data is not confirmed and needs more work.</a:t>
            </a:r>
          </a:p>
          <a:p>
            <a:endParaRPr lang="en-US" dirty="0"/>
          </a:p>
        </p:txBody>
      </p:sp>
      <p:sp>
        <p:nvSpPr>
          <p:cNvPr id="4" name="Slide Number Placeholder 3"/>
          <p:cNvSpPr>
            <a:spLocks noGrp="1"/>
          </p:cNvSpPr>
          <p:nvPr>
            <p:ph type="sldNum" sz="quarter" idx="10"/>
          </p:nvPr>
        </p:nvSpPr>
        <p:spPr/>
        <p:txBody>
          <a:bodyPr/>
          <a:lstStyle/>
          <a:p>
            <a:fld id="{274F856E-CE0E-4D0B-AA70-9DA9E7DC9C60}" type="slidenum">
              <a:rPr lang="en-US" smtClean="0"/>
              <a:t>98</a:t>
            </a:fld>
            <a:endParaRPr lang="en-US" dirty="0"/>
          </a:p>
        </p:txBody>
      </p:sp>
    </p:spTree>
    <p:extLst>
      <p:ext uri="{BB962C8B-B14F-4D97-AF65-F5344CB8AC3E}">
        <p14:creationId xmlns:p14="http://schemas.microsoft.com/office/powerpoint/2010/main" val="2714749937"/>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sz="1300" dirty="0"/>
              <a:t>	Now we can be glad that most probably do not cheat or lie or fake their conclusions. In fact, the scientific method has a safeguard built into it from the start. Reliable data can only be gleaned from experiments that can be replicated, repeated with the same results. Anyone should be able to conduct the same experiment under the same conditions and achieve the same outcome. If you perform an experiment a thousand times and get the same results a thousand times, then the data is probably correct, even well established. If you get multiple, conflicting outcomes, then the data is not confirmed and needs more work.</a:t>
            </a:r>
          </a:p>
          <a:p>
            <a:endParaRPr lang="en-US" dirty="0"/>
          </a:p>
        </p:txBody>
      </p:sp>
      <p:sp>
        <p:nvSpPr>
          <p:cNvPr id="4" name="Slide Number Placeholder 3"/>
          <p:cNvSpPr>
            <a:spLocks noGrp="1"/>
          </p:cNvSpPr>
          <p:nvPr>
            <p:ph type="sldNum" sz="quarter" idx="10"/>
          </p:nvPr>
        </p:nvSpPr>
        <p:spPr/>
        <p:txBody>
          <a:bodyPr/>
          <a:lstStyle/>
          <a:p>
            <a:fld id="{274F856E-CE0E-4D0B-AA70-9DA9E7DC9C60}" type="slidenum">
              <a:rPr lang="en-US" smtClean="0"/>
              <a:t>99</a:t>
            </a:fld>
            <a:endParaRPr lang="en-US" dirty="0"/>
          </a:p>
        </p:txBody>
      </p:sp>
    </p:spTree>
    <p:extLst>
      <p:ext uri="{BB962C8B-B14F-4D97-AF65-F5344CB8AC3E}">
        <p14:creationId xmlns:p14="http://schemas.microsoft.com/office/powerpoint/2010/main" val="485998469"/>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sz="1300" dirty="0"/>
              <a:t>	Now we can be glad that most probably do not cheat or lie or fake their conclusions. In fact, the scientific method has a safeguard built into it from the start. Reliable data can only be gleaned from experiments that can be replicated, repeated with the same results. Anyone should be able to conduct the same experiment under the same conditions and achieve the same outcome. If you perform an experiment a thousand times and get the same results a thousand times, then the data is probably correct, even well established. If you get multiple, conflicting outcomes, then the data is not confirmed and needs more work.</a:t>
            </a:r>
          </a:p>
          <a:p>
            <a:endParaRPr lang="en-US" dirty="0"/>
          </a:p>
        </p:txBody>
      </p:sp>
      <p:sp>
        <p:nvSpPr>
          <p:cNvPr id="4" name="Slide Number Placeholder 3"/>
          <p:cNvSpPr>
            <a:spLocks noGrp="1"/>
          </p:cNvSpPr>
          <p:nvPr>
            <p:ph type="sldNum" sz="quarter" idx="10"/>
          </p:nvPr>
        </p:nvSpPr>
        <p:spPr/>
        <p:txBody>
          <a:bodyPr/>
          <a:lstStyle/>
          <a:p>
            <a:fld id="{274F856E-CE0E-4D0B-AA70-9DA9E7DC9C60}" type="slidenum">
              <a:rPr lang="en-US" smtClean="0"/>
              <a:t>100</a:t>
            </a:fld>
            <a:endParaRPr lang="en-US" dirty="0"/>
          </a:p>
        </p:txBody>
      </p:sp>
    </p:spTree>
    <p:extLst>
      <p:ext uri="{BB962C8B-B14F-4D97-AF65-F5344CB8AC3E}">
        <p14:creationId xmlns:p14="http://schemas.microsoft.com/office/powerpoint/2010/main" val="1542483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sz="1300" dirty="0"/>
              <a:t>	Now we can be glad that most probably do not cheat or lie or fake their conclusions. In fact, the scientific method has a safeguard built into it from the start. Reliable data can only be gleaned from experiments that can be replicated, repeated with the same results. Anyone should be able to conduct the same experiment under the same conditions and achieve the same outcome. If you perform an experiment a thousand times and get the same results a thousand times, then the data is probably correct, even well established. If you get multiple, conflicting outcomes, then the data is not confirmed and needs more work.</a:t>
            </a:r>
          </a:p>
          <a:p>
            <a:endParaRPr lang="en-US" dirty="0"/>
          </a:p>
        </p:txBody>
      </p:sp>
      <p:sp>
        <p:nvSpPr>
          <p:cNvPr id="4" name="Slide Number Placeholder 3"/>
          <p:cNvSpPr>
            <a:spLocks noGrp="1"/>
          </p:cNvSpPr>
          <p:nvPr>
            <p:ph type="sldNum" sz="quarter" idx="10"/>
          </p:nvPr>
        </p:nvSpPr>
        <p:spPr/>
        <p:txBody>
          <a:bodyPr/>
          <a:lstStyle/>
          <a:p>
            <a:fld id="{274F856E-CE0E-4D0B-AA70-9DA9E7DC9C60}" type="slidenum">
              <a:rPr lang="en-US" smtClean="0"/>
              <a:t>12</a:t>
            </a:fld>
            <a:endParaRPr lang="en-US" dirty="0"/>
          </a:p>
        </p:txBody>
      </p:sp>
    </p:spTree>
    <p:extLst>
      <p:ext uri="{BB962C8B-B14F-4D97-AF65-F5344CB8AC3E}">
        <p14:creationId xmlns:p14="http://schemas.microsoft.com/office/powerpoint/2010/main" val="3219829639"/>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sz="1300" dirty="0"/>
              <a:t>	Now we can be glad that most probably do not cheat or lie or fake their conclusions. In fact, the scientific method has a safeguard built into it from the start. Reliable data can only be gleaned from experiments that can be replicated, repeated with the same results. Anyone should be able to conduct the same experiment under the same conditions and achieve the same outcome. If you perform an experiment a thousand times and get the same results a thousand times, then the data is probably correct, even well established. If you get multiple, conflicting outcomes, then the data is not confirmed and needs more work.</a:t>
            </a:r>
          </a:p>
          <a:p>
            <a:endParaRPr lang="en-US" dirty="0"/>
          </a:p>
        </p:txBody>
      </p:sp>
      <p:sp>
        <p:nvSpPr>
          <p:cNvPr id="4" name="Slide Number Placeholder 3"/>
          <p:cNvSpPr>
            <a:spLocks noGrp="1"/>
          </p:cNvSpPr>
          <p:nvPr>
            <p:ph type="sldNum" sz="quarter" idx="10"/>
          </p:nvPr>
        </p:nvSpPr>
        <p:spPr/>
        <p:txBody>
          <a:bodyPr/>
          <a:lstStyle/>
          <a:p>
            <a:fld id="{274F856E-CE0E-4D0B-AA70-9DA9E7DC9C60}" type="slidenum">
              <a:rPr lang="en-US" smtClean="0"/>
              <a:t>101</a:t>
            </a:fld>
            <a:endParaRPr lang="en-US" dirty="0"/>
          </a:p>
        </p:txBody>
      </p:sp>
    </p:spTree>
    <p:extLst>
      <p:ext uri="{BB962C8B-B14F-4D97-AF65-F5344CB8AC3E}">
        <p14:creationId xmlns:p14="http://schemas.microsoft.com/office/powerpoint/2010/main" val="3755398251"/>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sz="1300" dirty="0"/>
              <a:t>	Now we can be glad that most probably do not cheat or lie or fake their conclusions. In fact, the scientific method has a safeguard built into it from the start. Reliable data can only be gleaned from experiments that can be replicated, repeated with the same results. Anyone should be able to conduct the same experiment under the same conditions and achieve the same outcome. If you perform an experiment a thousand times and get the same results a thousand times, then the data is probably correct, even well established. If you get multiple, conflicting outcomes, then the data is not confirmed and needs more work.</a:t>
            </a:r>
          </a:p>
          <a:p>
            <a:endParaRPr lang="en-US" dirty="0"/>
          </a:p>
        </p:txBody>
      </p:sp>
      <p:sp>
        <p:nvSpPr>
          <p:cNvPr id="4" name="Slide Number Placeholder 3"/>
          <p:cNvSpPr>
            <a:spLocks noGrp="1"/>
          </p:cNvSpPr>
          <p:nvPr>
            <p:ph type="sldNum" sz="quarter" idx="10"/>
          </p:nvPr>
        </p:nvSpPr>
        <p:spPr/>
        <p:txBody>
          <a:bodyPr/>
          <a:lstStyle/>
          <a:p>
            <a:fld id="{274F856E-CE0E-4D0B-AA70-9DA9E7DC9C60}" type="slidenum">
              <a:rPr lang="en-US" smtClean="0"/>
              <a:t>102</a:t>
            </a:fld>
            <a:endParaRPr lang="en-US" dirty="0"/>
          </a:p>
        </p:txBody>
      </p:sp>
    </p:spTree>
    <p:extLst>
      <p:ext uri="{BB962C8B-B14F-4D97-AF65-F5344CB8AC3E}">
        <p14:creationId xmlns:p14="http://schemas.microsoft.com/office/powerpoint/2010/main" val="3352890874"/>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sz="1300" dirty="0"/>
              <a:t>	Now we can be glad that most probably do not cheat or lie or fake their conclusions. In fact, the scientific method has a safeguard built into it from the start. Reliable data can only be gleaned from experiments that can be replicated, repeated with the same results. Anyone should be able to conduct the same experiment under the same conditions and achieve the same outcome. If you perform an experiment a thousand times and get the same results a thousand times, then the data is probably correct, even well established. If you get multiple, conflicting outcomes, then the data is not confirmed and needs more work.</a:t>
            </a:r>
          </a:p>
          <a:p>
            <a:endParaRPr lang="en-US" dirty="0"/>
          </a:p>
        </p:txBody>
      </p:sp>
      <p:sp>
        <p:nvSpPr>
          <p:cNvPr id="4" name="Slide Number Placeholder 3"/>
          <p:cNvSpPr>
            <a:spLocks noGrp="1"/>
          </p:cNvSpPr>
          <p:nvPr>
            <p:ph type="sldNum" sz="quarter" idx="10"/>
          </p:nvPr>
        </p:nvSpPr>
        <p:spPr/>
        <p:txBody>
          <a:bodyPr/>
          <a:lstStyle/>
          <a:p>
            <a:fld id="{274F856E-CE0E-4D0B-AA70-9DA9E7DC9C60}" type="slidenum">
              <a:rPr lang="en-US" smtClean="0"/>
              <a:t>103</a:t>
            </a:fld>
            <a:endParaRPr lang="en-US" dirty="0"/>
          </a:p>
        </p:txBody>
      </p:sp>
    </p:spTree>
    <p:extLst>
      <p:ext uri="{BB962C8B-B14F-4D97-AF65-F5344CB8AC3E}">
        <p14:creationId xmlns:p14="http://schemas.microsoft.com/office/powerpoint/2010/main" val="3831984311"/>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sz="1300" dirty="0"/>
              <a:t>	Now we can be glad that most probably do not cheat or lie or fake their conclusions. In fact, the scientific method has a safeguard built into it from the start. Reliable data can only be gleaned from experiments that can be replicated, repeated with the same results. Anyone should be able to conduct the same experiment under the same conditions and achieve the same outcome. If you perform an experiment a thousand times and get the same results a thousand times, then the data is probably correct, even well established. If you get multiple, conflicting outcomes, then the data is not confirmed and needs more work.</a:t>
            </a:r>
          </a:p>
          <a:p>
            <a:endParaRPr lang="en-US" dirty="0"/>
          </a:p>
        </p:txBody>
      </p:sp>
      <p:sp>
        <p:nvSpPr>
          <p:cNvPr id="4" name="Slide Number Placeholder 3"/>
          <p:cNvSpPr>
            <a:spLocks noGrp="1"/>
          </p:cNvSpPr>
          <p:nvPr>
            <p:ph type="sldNum" sz="quarter" idx="10"/>
          </p:nvPr>
        </p:nvSpPr>
        <p:spPr/>
        <p:txBody>
          <a:bodyPr/>
          <a:lstStyle/>
          <a:p>
            <a:fld id="{274F856E-CE0E-4D0B-AA70-9DA9E7DC9C60}" type="slidenum">
              <a:rPr lang="en-US" smtClean="0"/>
              <a:t>104</a:t>
            </a:fld>
            <a:endParaRPr lang="en-US" dirty="0"/>
          </a:p>
        </p:txBody>
      </p:sp>
    </p:spTree>
    <p:extLst>
      <p:ext uri="{BB962C8B-B14F-4D97-AF65-F5344CB8AC3E}">
        <p14:creationId xmlns:p14="http://schemas.microsoft.com/office/powerpoint/2010/main" val="2715408665"/>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sz="1300" dirty="0"/>
              <a:t>	Now we can be glad that most probably do not cheat or lie or fake their conclusions. In fact, the scientific method has a safeguard built into it from the start. Reliable data can only be gleaned from experiments that can be replicated, repeated with the same results. Anyone should be able to conduct the same experiment under the same conditions and achieve the same outcome. If you perform an experiment a thousand times and get the same results a thousand times, then the data is probably correct, even well established. If you get multiple, conflicting outcomes, then the data is not confirmed and needs more work.</a:t>
            </a:r>
          </a:p>
          <a:p>
            <a:endParaRPr lang="en-US" dirty="0"/>
          </a:p>
        </p:txBody>
      </p:sp>
      <p:sp>
        <p:nvSpPr>
          <p:cNvPr id="4" name="Slide Number Placeholder 3"/>
          <p:cNvSpPr>
            <a:spLocks noGrp="1"/>
          </p:cNvSpPr>
          <p:nvPr>
            <p:ph type="sldNum" sz="quarter" idx="10"/>
          </p:nvPr>
        </p:nvSpPr>
        <p:spPr/>
        <p:txBody>
          <a:bodyPr/>
          <a:lstStyle/>
          <a:p>
            <a:fld id="{274F856E-CE0E-4D0B-AA70-9DA9E7DC9C60}" type="slidenum">
              <a:rPr lang="en-US" smtClean="0"/>
              <a:t>105</a:t>
            </a:fld>
            <a:endParaRPr lang="en-US" dirty="0"/>
          </a:p>
        </p:txBody>
      </p:sp>
    </p:spTree>
    <p:extLst>
      <p:ext uri="{BB962C8B-B14F-4D97-AF65-F5344CB8AC3E}">
        <p14:creationId xmlns:p14="http://schemas.microsoft.com/office/powerpoint/2010/main" val="3511765425"/>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sz="1300" dirty="0"/>
              <a:t>	Now we can be glad that most probably do not cheat or lie or fake their conclusions. In fact, the scientific method has a safeguard built into it from the start. Reliable data can only be gleaned from experiments that can be replicated, repeated with the same results. Anyone should be able to conduct the same experiment under the same conditions and achieve the same outcome. If you perform an experiment a thousand times and get the same results a thousand times, then the data is probably correct, even well established. If you get multiple, conflicting outcomes, then the data is not confirmed and needs more work.</a:t>
            </a:r>
          </a:p>
          <a:p>
            <a:endParaRPr lang="en-US" dirty="0"/>
          </a:p>
        </p:txBody>
      </p:sp>
      <p:sp>
        <p:nvSpPr>
          <p:cNvPr id="4" name="Slide Number Placeholder 3"/>
          <p:cNvSpPr>
            <a:spLocks noGrp="1"/>
          </p:cNvSpPr>
          <p:nvPr>
            <p:ph type="sldNum" sz="quarter" idx="10"/>
          </p:nvPr>
        </p:nvSpPr>
        <p:spPr/>
        <p:txBody>
          <a:bodyPr/>
          <a:lstStyle/>
          <a:p>
            <a:fld id="{274F856E-CE0E-4D0B-AA70-9DA9E7DC9C60}" type="slidenum">
              <a:rPr lang="en-US" smtClean="0"/>
              <a:t>106</a:t>
            </a:fld>
            <a:endParaRPr lang="en-US" dirty="0"/>
          </a:p>
        </p:txBody>
      </p:sp>
    </p:spTree>
    <p:extLst>
      <p:ext uri="{BB962C8B-B14F-4D97-AF65-F5344CB8AC3E}">
        <p14:creationId xmlns:p14="http://schemas.microsoft.com/office/powerpoint/2010/main" val="1861360388"/>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sz="1300" dirty="0"/>
              <a:t>	Now we can be glad that most probably do not cheat or lie or fake their conclusions. In fact, the scientific method has a safeguard built into it from the start. Reliable data can only be gleaned from experiments that can be replicated, repeated with the same results. Anyone should be able to conduct the same experiment under the same conditions and achieve the same outcome. If you perform an experiment a thousand times and get the same results a thousand times, then the data is probably correct, even well established. If you get multiple, conflicting outcomes, then the data is not confirmed and needs more work.</a:t>
            </a:r>
          </a:p>
          <a:p>
            <a:endParaRPr lang="en-US" dirty="0"/>
          </a:p>
        </p:txBody>
      </p:sp>
      <p:sp>
        <p:nvSpPr>
          <p:cNvPr id="4" name="Slide Number Placeholder 3"/>
          <p:cNvSpPr>
            <a:spLocks noGrp="1"/>
          </p:cNvSpPr>
          <p:nvPr>
            <p:ph type="sldNum" sz="quarter" idx="10"/>
          </p:nvPr>
        </p:nvSpPr>
        <p:spPr/>
        <p:txBody>
          <a:bodyPr/>
          <a:lstStyle/>
          <a:p>
            <a:fld id="{274F856E-CE0E-4D0B-AA70-9DA9E7DC9C60}" type="slidenum">
              <a:rPr lang="en-US" smtClean="0"/>
              <a:t>107</a:t>
            </a:fld>
            <a:endParaRPr lang="en-US" dirty="0"/>
          </a:p>
        </p:txBody>
      </p:sp>
    </p:spTree>
    <p:extLst>
      <p:ext uri="{BB962C8B-B14F-4D97-AF65-F5344CB8AC3E}">
        <p14:creationId xmlns:p14="http://schemas.microsoft.com/office/powerpoint/2010/main" val="4244102482"/>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sz="1300" dirty="0"/>
              <a:t>	Now we can be glad that most probably do not cheat or lie or fake their conclusions. In fact, the scientific method has a safeguard built into it from the start. Reliable data can only be gleaned from experiments that can be replicated, repeated with the same results. Anyone should be able to conduct the same experiment under the same conditions and achieve the same outcome. If you perform an experiment a thousand times and get the same results a thousand times, then the data is probably correct, even well established. If you get multiple, conflicting outcomes, then the data is not confirmed and needs more work.</a:t>
            </a:r>
          </a:p>
          <a:p>
            <a:endParaRPr lang="en-US" dirty="0"/>
          </a:p>
        </p:txBody>
      </p:sp>
      <p:sp>
        <p:nvSpPr>
          <p:cNvPr id="4" name="Slide Number Placeholder 3"/>
          <p:cNvSpPr>
            <a:spLocks noGrp="1"/>
          </p:cNvSpPr>
          <p:nvPr>
            <p:ph type="sldNum" sz="quarter" idx="10"/>
          </p:nvPr>
        </p:nvSpPr>
        <p:spPr/>
        <p:txBody>
          <a:bodyPr/>
          <a:lstStyle/>
          <a:p>
            <a:fld id="{274F856E-CE0E-4D0B-AA70-9DA9E7DC9C60}" type="slidenum">
              <a:rPr lang="en-US" smtClean="0"/>
              <a:t>108</a:t>
            </a:fld>
            <a:endParaRPr lang="en-US" dirty="0"/>
          </a:p>
        </p:txBody>
      </p:sp>
    </p:spTree>
    <p:extLst>
      <p:ext uri="{BB962C8B-B14F-4D97-AF65-F5344CB8AC3E}">
        <p14:creationId xmlns:p14="http://schemas.microsoft.com/office/powerpoint/2010/main" val="3484001152"/>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sz="1300" dirty="0"/>
              <a:t>	Now we can be glad that most probably do not cheat or lie or fake their conclusions. In fact, the scientific method has a safeguard built into it from the start. Reliable data can only be gleaned from experiments that can be replicated, repeated with the same results. Anyone should be able to conduct the same experiment under the same conditions and achieve the same outcome. If you perform an experiment a thousand times and get the same results a thousand times, then the data is probably correct, even well established. If you get multiple, conflicting outcomes, then the data is not confirmed and needs more work.</a:t>
            </a:r>
          </a:p>
          <a:p>
            <a:endParaRPr lang="en-US" dirty="0"/>
          </a:p>
        </p:txBody>
      </p:sp>
      <p:sp>
        <p:nvSpPr>
          <p:cNvPr id="4" name="Slide Number Placeholder 3"/>
          <p:cNvSpPr>
            <a:spLocks noGrp="1"/>
          </p:cNvSpPr>
          <p:nvPr>
            <p:ph type="sldNum" sz="quarter" idx="10"/>
          </p:nvPr>
        </p:nvSpPr>
        <p:spPr/>
        <p:txBody>
          <a:bodyPr/>
          <a:lstStyle/>
          <a:p>
            <a:fld id="{274F856E-CE0E-4D0B-AA70-9DA9E7DC9C60}" type="slidenum">
              <a:rPr lang="en-US" smtClean="0"/>
              <a:t>109</a:t>
            </a:fld>
            <a:endParaRPr lang="en-US" dirty="0"/>
          </a:p>
        </p:txBody>
      </p:sp>
    </p:spTree>
    <p:extLst>
      <p:ext uri="{BB962C8B-B14F-4D97-AF65-F5344CB8AC3E}">
        <p14:creationId xmlns:p14="http://schemas.microsoft.com/office/powerpoint/2010/main" val="2305786485"/>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sz="1300" dirty="0"/>
              <a:t>	Now we can be glad that most probably do not cheat or lie or fake their conclusions. In fact, the scientific method has a safeguard built into it from the start. Reliable data can only be gleaned from experiments that can be replicated, repeated with the same results. Anyone should be able to conduct the same experiment under the same conditions and achieve the same outcome. If you perform an experiment a thousand times and get the same results a thousand times, then the data is probably correct, even well established. If you get multiple, conflicting outcomes, then the data is not confirmed and needs more work.</a:t>
            </a:r>
          </a:p>
          <a:p>
            <a:endParaRPr lang="en-US" dirty="0"/>
          </a:p>
        </p:txBody>
      </p:sp>
      <p:sp>
        <p:nvSpPr>
          <p:cNvPr id="4" name="Slide Number Placeholder 3"/>
          <p:cNvSpPr>
            <a:spLocks noGrp="1"/>
          </p:cNvSpPr>
          <p:nvPr>
            <p:ph type="sldNum" sz="quarter" idx="10"/>
          </p:nvPr>
        </p:nvSpPr>
        <p:spPr/>
        <p:txBody>
          <a:bodyPr/>
          <a:lstStyle/>
          <a:p>
            <a:fld id="{274F856E-CE0E-4D0B-AA70-9DA9E7DC9C60}" type="slidenum">
              <a:rPr lang="en-US" smtClean="0"/>
              <a:t>110</a:t>
            </a:fld>
            <a:endParaRPr lang="en-US" dirty="0"/>
          </a:p>
        </p:txBody>
      </p:sp>
    </p:spTree>
    <p:extLst>
      <p:ext uri="{BB962C8B-B14F-4D97-AF65-F5344CB8AC3E}">
        <p14:creationId xmlns:p14="http://schemas.microsoft.com/office/powerpoint/2010/main" val="24051116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sz="1300" dirty="0"/>
              <a:t>	Now we can be glad that most probably do not cheat or lie or fake their conclusions. In fact, the scientific method has a safeguard built into it from the start. Reliable data can only be gleaned from experiments that can be replicated, repeated with the same results. Anyone should be able to conduct the same experiment under the same conditions and achieve the same outcome. If you perform an experiment a thousand times and get the same results a thousand times, then the data is probably correct, even well established. If you get multiple, conflicting outcomes, then the data is not confirmed and needs more work.</a:t>
            </a:r>
          </a:p>
          <a:p>
            <a:endParaRPr lang="en-US" dirty="0"/>
          </a:p>
        </p:txBody>
      </p:sp>
      <p:sp>
        <p:nvSpPr>
          <p:cNvPr id="4" name="Slide Number Placeholder 3"/>
          <p:cNvSpPr>
            <a:spLocks noGrp="1"/>
          </p:cNvSpPr>
          <p:nvPr>
            <p:ph type="sldNum" sz="quarter" idx="10"/>
          </p:nvPr>
        </p:nvSpPr>
        <p:spPr/>
        <p:txBody>
          <a:bodyPr/>
          <a:lstStyle/>
          <a:p>
            <a:fld id="{274F856E-CE0E-4D0B-AA70-9DA9E7DC9C60}" type="slidenum">
              <a:rPr lang="en-US" smtClean="0"/>
              <a:t>15</a:t>
            </a:fld>
            <a:endParaRPr lang="en-US" dirty="0"/>
          </a:p>
        </p:txBody>
      </p:sp>
    </p:spTree>
    <p:extLst>
      <p:ext uri="{BB962C8B-B14F-4D97-AF65-F5344CB8AC3E}">
        <p14:creationId xmlns:p14="http://schemas.microsoft.com/office/powerpoint/2010/main" val="1217753488"/>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sz="1300" dirty="0"/>
              <a:t>	Now we can be glad that most probably do not cheat or lie or fake their conclusions. In fact, the scientific method has a safeguard built into it from the start. Reliable data can only be gleaned from experiments that can be replicated, repeated with the same results. Anyone should be able to conduct the same experiment under the same conditions and achieve the same outcome. If you perform an experiment a thousand times and get the same results a thousand times, then the data is probably correct, even well established. If you get multiple, conflicting outcomes, then the data is not confirmed and needs more work.</a:t>
            </a:r>
          </a:p>
          <a:p>
            <a:endParaRPr lang="en-US" dirty="0"/>
          </a:p>
        </p:txBody>
      </p:sp>
      <p:sp>
        <p:nvSpPr>
          <p:cNvPr id="4" name="Slide Number Placeholder 3"/>
          <p:cNvSpPr>
            <a:spLocks noGrp="1"/>
          </p:cNvSpPr>
          <p:nvPr>
            <p:ph type="sldNum" sz="quarter" idx="10"/>
          </p:nvPr>
        </p:nvSpPr>
        <p:spPr/>
        <p:txBody>
          <a:bodyPr/>
          <a:lstStyle/>
          <a:p>
            <a:fld id="{274F856E-CE0E-4D0B-AA70-9DA9E7DC9C60}" type="slidenum">
              <a:rPr lang="en-US" smtClean="0"/>
              <a:t>112</a:t>
            </a:fld>
            <a:endParaRPr lang="en-US" dirty="0"/>
          </a:p>
        </p:txBody>
      </p:sp>
    </p:spTree>
    <p:extLst>
      <p:ext uri="{BB962C8B-B14F-4D97-AF65-F5344CB8AC3E}">
        <p14:creationId xmlns:p14="http://schemas.microsoft.com/office/powerpoint/2010/main" val="3609941598"/>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sz="1300" dirty="0"/>
              <a:t>	Now we can be glad that most probably do not cheat or lie or fake their conclusions. In fact, the scientific method has a safeguard built into it from the start. Reliable data can only be gleaned from experiments that can be replicated, repeated with the same results. Anyone should be able to conduct the same experiment under the same conditions and achieve the same outcome. If you perform an experiment a thousand times and get the same results a thousand times, then the data is probably correct, even well established. If you get multiple, conflicting outcomes, then the data is not confirmed and needs more work.</a:t>
            </a:r>
          </a:p>
          <a:p>
            <a:endParaRPr lang="en-US" dirty="0"/>
          </a:p>
        </p:txBody>
      </p:sp>
      <p:sp>
        <p:nvSpPr>
          <p:cNvPr id="4" name="Slide Number Placeholder 3"/>
          <p:cNvSpPr>
            <a:spLocks noGrp="1"/>
          </p:cNvSpPr>
          <p:nvPr>
            <p:ph type="sldNum" sz="quarter" idx="10"/>
          </p:nvPr>
        </p:nvSpPr>
        <p:spPr/>
        <p:txBody>
          <a:bodyPr/>
          <a:lstStyle/>
          <a:p>
            <a:fld id="{274F856E-CE0E-4D0B-AA70-9DA9E7DC9C60}" type="slidenum">
              <a:rPr lang="en-US" smtClean="0"/>
              <a:t>113</a:t>
            </a:fld>
            <a:endParaRPr lang="en-US" dirty="0"/>
          </a:p>
        </p:txBody>
      </p:sp>
    </p:spTree>
    <p:extLst>
      <p:ext uri="{BB962C8B-B14F-4D97-AF65-F5344CB8AC3E}">
        <p14:creationId xmlns:p14="http://schemas.microsoft.com/office/powerpoint/2010/main" val="3294375614"/>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sz="1300" dirty="0"/>
              <a:t>	Now we can be glad that most probably do not cheat or lie or fake their conclusions. In fact, the scientific method has a safeguard built into it from the start. Reliable data can only be gleaned from experiments that can be replicated, repeated with the same results. Anyone should be able to conduct the same experiment under the same conditions and achieve the same outcome. If you perform an experiment a thousand times and get the same results a thousand times, then the data is probably correct, even well established. If you get multiple, conflicting outcomes, then the data is not confirmed and needs more work.</a:t>
            </a:r>
          </a:p>
          <a:p>
            <a:endParaRPr lang="en-US" dirty="0"/>
          </a:p>
        </p:txBody>
      </p:sp>
      <p:sp>
        <p:nvSpPr>
          <p:cNvPr id="4" name="Slide Number Placeholder 3"/>
          <p:cNvSpPr>
            <a:spLocks noGrp="1"/>
          </p:cNvSpPr>
          <p:nvPr>
            <p:ph type="sldNum" sz="quarter" idx="10"/>
          </p:nvPr>
        </p:nvSpPr>
        <p:spPr/>
        <p:txBody>
          <a:bodyPr/>
          <a:lstStyle/>
          <a:p>
            <a:fld id="{274F856E-CE0E-4D0B-AA70-9DA9E7DC9C60}" type="slidenum">
              <a:rPr lang="en-US" smtClean="0"/>
              <a:t>114</a:t>
            </a:fld>
            <a:endParaRPr lang="en-US" dirty="0"/>
          </a:p>
        </p:txBody>
      </p:sp>
    </p:spTree>
    <p:extLst>
      <p:ext uri="{BB962C8B-B14F-4D97-AF65-F5344CB8AC3E}">
        <p14:creationId xmlns:p14="http://schemas.microsoft.com/office/powerpoint/2010/main" val="4156259873"/>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sz="1300" dirty="0"/>
              <a:t>	Now we can be glad that most probably do not cheat or lie or fake their conclusions. In fact, the scientific method has a safeguard built into it from the start. Reliable data can only be gleaned from experiments that can be replicated, repeated with the same results. Anyone should be able to conduct the same experiment under the same conditions and achieve the same outcome. If you perform an experiment a thousand times and get the same results a thousand times, then the data is probably correct, even well established. If you get multiple, conflicting outcomes, then the data is not confirmed and needs more work.</a:t>
            </a:r>
          </a:p>
          <a:p>
            <a:endParaRPr lang="en-US" dirty="0"/>
          </a:p>
        </p:txBody>
      </p:sp>
      <p:sp>
        <p:nvSpPr>
          <p:cNvPr id="4" name="Slide Number Placeholder 3"/>
          <p:cNvSpPr>
            <a:spLocks noGrp="1"/>
          </p:cNvSpPr>
          <p:nvPr>
            <p:ph type="sldNum" sz="quarter" idx="10"/>
          </p:nvPr>
        </p:nvSpPr>
        <p:spPr/>
        <p:txBody>
          <a:bodyPr/>
          <a:lstStyle/>
          <a:p>
            <a:fld id="{274F856E-CE0E-4D0B-AA70-9DA9E7DC9C60}" type="slidenum">
              <a:rPr lang="en-US" smtClean="0"/>
              <a:t>115</a:t>
            </a:fld>
            <a:endParaRPr lang="en-US" dirty="0"/>
          </a:p>
        </p:txBody>
      </p:sp>
    </p:spTree>
    <p:extLst>
      <p:ext uri="{BB962C8B-B14F-4D97-AF65-F5344CB8AC3E}">
        <p14:creationId xmlns:p14="http://schemas.microsoft.com/office/powerpoint/2010/main" val="2393365362"/>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sz="1300" dirty="0"/>
              <a:t>	Now we can be glad that most probably do not cheat or lie or fake their conclusions. In fact, the scientific method has a safeguard built into it from the start. Reliable data can only be gleaned from experiments that can be replicated, repeated with the same results. Anyone should be able to conduct the same experiment under the same conditions and achieve the same outcome. If you perform an experiment a thousand times and get the same results a thousand times, then the data is probably correct, even well established. If you get multiple, conflicting outcomes, then the data is not confirmed and needs more work.</a:t>
            </a:r>
          </a:p>
          <a:p>
            <a:endParaRPr lang="en-US" dirty="0"/>
          </a:p>
        </p:txBody>
      </p:sp>
      <p:sp>
        <p:nvSpPr>
          <p:cNvPr id="4" name="Slide Number Placeholder 3"/>
          <p:cNvSpPr>
            <a:spLocks noGrp="1"/>
          </p:cNvSpPr>
          <p:nvPr>
            <p:ph type="sldNum" sz="quarter" idx="10"/>
          </p:nvPr>
        </p:nvSpPr>
        <p:spPr/>
        <p:txBody>
          <a:bodyPr/>
          <a:lstStyle/>
          <a:p>
            <a:fld id="{274F856E-CE0E-4D0B-AA70-9DA9E7DC9C60}" type="slidenum">
              <a:rPr lang="en-US" smtClean="0"/>
              <a:t>116</a:t>
            </a:fld>
            <a:endParaRPr lang="en-US" dirty="0"/>
          </a:p>
        </p:txBody>
      </p:sp>
    </p:spTree>
    <p:extLst>
      <p:ext uri="{BB962C8B-B14F-4D97-AF65-F5344CB8AC3E}">
        <p14:creationId xmlns:p14="http://schemas.microsoft.com/office/powerpoint/2010/main" val="4221725700"/>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sz="1300" dirty="0"/>
              <a:t>	Now we can be glad that most probably do not cheat or lie or fake their conclusions. In fact, the scientific method has a safeguard built into it from the start. Reliable data can only be gleaned from experiments that can be replicated, repeated with the same results. Anyone should be able to conduct the same experiment under the same conditions and achieve the same outcome. If you perform an experiment a thousand times and get the same results a thousand times, then the data is probably correct, even well established. If you get multiple, conflicting outcomes, then the data is not confirmed and needs more work.</a:t>
            </a:r>
          </a:p>
          <a:p>
            <a:endParaRPr lang="en-US" dirty="0"/>
          </a:p>
        </p:txBody>
      </p:sp>
      <p:sp>
        <p:nvSpPr>
          <p:cNvPr id="4" name="Slide Number Placeholder 3"/>
          <p:cNvSpPr>
            <a:spLocks noGrp="1"/>
          </p:cNvSpPr>
          <p:nvPr>
            <p:ph type="sldNum" sz="quarter" idx="10"/>
          </p:nvPr>
        </p:nvSpPr>
        <p:spPr/>
        <p:txBody>
          <a:bodyPr/>
          <a:lstStyle/>
          <a:p>
            <a:fld id="{274F856E-CE0E-4D0B-AA70-9DA9E7DC9C60}" type="slidenum">
              <a:rPr lang="en-US" smtClean="0"/>
              <a:t>118</a:t>
            </a:fld>
            <a:endParaRPr lang="en-US" dirty="0"/>
          </a:p>
        </p:txBody>
      </p:sp>
    </p:spTree>
    <p:extLst>
      <p:ext uri="{BB962C8B-B14F-4D97-AF65-F5344CB8AC3E}">
        <p14:creationId xmlns:p14="http://schemas.microsoft.com/office/powerpoint/2010/main" val="2205307484"/>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sz="1300" dirty="0"/>
              <a:t>	Now we can be glad that most probably do not cheat or lie or fake their conclusions. In fact, the scientific method has a safeguard built into it from the start. Reliable data can only be gleaned from experiments that can be replicated, repeated with the same results. Anyone should be able to conduct the same experiment under the same conditions and achieve the same outcome. If you perform an experiment a thousand times and get the same results a thousand times, then the data is probably correct, even well established. If you get multiple, conflicting outcomes, then the data is not confirmed and needs more work.</a:t>
            </a:r>
          </a:p>
          <a:p>
            <a:endParaRPr lang="en-US" dirty="0"/>
          </a:p>
        </p:txBody>
      </p:sp>
      <p:sp>
        <p:nvSpPr>
          <p:cNvPr id="4" name="Slide Number Placeholder 3"/>
          <p:cNvSpPr>
            <a:spLocks noGrp="1"/>
          </p:cNvSpPr>
          <p:nvPr>
            <p:ph type="sldNum" sz="quarter" idx="10"/>
          </p:nvPr>
        </p:nvSpPr>
        <p:spPr/>
        <p:txBody>
          <a:bodyPr/>
          <a:lstStyle/>
          <a:p>
            <a:fld id="{274F856E-CE0E-4D0B-AA70-9DA9E7DC9C60}" type="slidenum">
              <a:rPr lang="en-US" smtClean="0"/>
              <a:t>119</a:t>
            </a:fld>
            <a:endParaRPr lang="en-US" dirty="0"/>
          </a:p>
        </p:txBody>
      </p:sp>
    </p:spTree>
    <p:extLst>
      <p:ext uri="{BB962C8B-B14F-4D97-AF65-F5344CB8AC3E}">
        <p14:creationId xmlns:p14="http://schemas.microsoft.com/office/powerpoint/2010/main" val="181478821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B61BEF0D-F0BB-DE4B-95CE-6DB70DBA9567}" type="datetimeFigureOut">
              <a:rPr lang="en-US" dirty="0"/>
              <a:pPr/>
              <a:t>6/28/2023</a:t>
            </a:fld>
            <a:endParaRPr lang="en-US" dirty="0"/>
          </a:p>
        </p:txBody>
      </p:sp>
      <p:sp>
        <p:nvSpPr>
          <p:cNvPr id="5" name="Footer Placeholder 4"/>
          <p:cNvSpPr>
            <a:spLocks noGrp="1"/>
          </p:cNvSpPr>
          <p:nvPr>
            <p:ph type="ftr" sz="quarter" idx="11"/>
          </p:nvPr>
        </p:nvSpPr>
        <p:spPr>
          <a:xfrm>
            <a:off x="3962399" y="5870575"/>
            <a:ext cx="4893958" cy="377825"/>
          </a:xfrm>
        </p:spPr>
        <p:txBody>
          <a:bodyPr/>
          <a:lstStyle/>
          <a:p>
            <a:endParaRPr lang="en-US" dirty="0"/>
          </a:p>
        </p:txBody>
      </p:sp>
      <p:sp>
        <p:nvSpPr>
          <p:cNvPr id="6" name="Slide Number Placeholder 5"/>
          <p:cNvSpPr>
            <a:spLocks noGrp="1"/>
          </p:cNvSpPr>
          <p:nvPr>
            <p:ph type="sldNum" sz="quarter" idx="12"/>
          </p:nvPr>
        </p:nvSpPr>
        <p:spPr>
          <a:xfrm>
            <a:off x="10608958" y="5870575"/>
            <a:ext cx="551167" cy="377825"/>
          </a:xfrm>
        </p:spPr>
        <p:txBody>
          <a:bodyPr/>
          <a:lstStyle/>
          <a:p>
            <a:fld id="{D57F1E4F-1CFF-5643-939E-217C01CDF565}"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6/28/2023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6/28/2023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6" name="Picture 1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5" name="TextBox 14"/>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1" name="TextBox 10"/>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6/28/2023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6/28/2023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6/28/2023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6/28/2023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6/28/2023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8" name="Title 1"/>
          <p:cNvSpPr>
            <a:spLocks noGrp="1"/>
          </p:cNvSpPr>
          <p:nvPr>
            <p:ph type="title"/>
          </p:nvPr>
        </p:nvSpPr>
        <p:spPr>
          <a:xfrm>
            <a:off x="685801" y="609600"/>
            <a:ext cx="10131425" cy="1456267"/>
          </a:xfrm>
        </p:spPr>
        <p:txBody>
          <a:bodyPr/>
          <a:lstStyle/>
          <a:p>
            <a:r>
              <a:rPr lang="en-US" smtClean="0"/>
              <a:t>Click to edit Master title style</a:t>
            </a:r>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6/28/2023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6/28/2023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6/28/2023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6/28/2023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6/28/2023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6/28/2023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B61BEF0D-F0BB-DE4B-95CE-6DB70DBA9567}" type="datetimeFigureOut">
              <a:rPr lang="en-US" dirty="0"/>
              <a:pPr/>
              <a:t>6/28/2023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6/28/2023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6/28/2023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6/28/2023</a:t>
            </a:fld>
            <a:endParaRPr lang="en-US" dirty="0"/>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8" r:id="rId14"/>
    <p:sldLayoutId id="2147483667" r:id="rId15"/>
    <p:sldLayoutId id="2147483658" r:id="rId16"/>
    <p:sldLayoutId id="214748365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80.xml"/><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84.xml"/><Relationship Id="rId1" Type="http://schemas.openxmlformats.org/officeDocument/2006/relationships/slideLayout" Target="../slideLayouts/slideLayout7.xml"/><Relationship Id="rId4" Type="http://schemas.openxmlformats.org/officeDocument/2006/relationships/image" Target="../media/image43.png"/></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91.xml"/><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68.xml"/><Relationship Id="rId1" Type="http://schemas.openxmlformats.org/officeDocument/2006/relationships/slideLayout" Target="../slideLayouts/slideLayout7.xml"/><Relationship Id="rId4" Type="http://schemas.openxmlformats.org/officeDocument/2006/relationships/image" Target="../media/image39.png"/></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“Understanding the popular mind”</a:t>
            </a:r>
            <a:endParaRPr lang="en-US" dirty="0"/>
          </a:p>
        </p:txBody>
      </p:sp>
      <p:sp>
        <p:nvSpPr>
          <p:cNvPr id="3" name="Subtitle 2"/>
          <p:cNvSpPr>
            <a:spLocks noGrp="1"/>
          </p:cNvSpPr>
          <p:nvPr>
            <p:ph type="subTitle" idx="1"/>
          </p:nvPr>
        </p:nvSpPr>
        <p:spPr>
          <a:xfrm>
            <a:off x="3429000" y="4385732"/>
            <a:ext cx="7731125" cy="1809006"/>
          </a:xfrm>
        </p:spPr>
        <p:txBody>
          <a:bodyPr>
            <a:normAutofit/>
          </a:bodyPr>
          <a:lstStyle/>
          <a:p>
            <a:r>
              <a:rPr lang="en-US" sz="2800" dirty="0" smtClean="0"/>
              <a:t>2. restoring BIBLICAL MARRIAGE</a:t>
            </a:r>
          </a:p>
        </p:txBody>
      </p:sp>
    </p:spTree>
    <p:extLst>
      <p:ext uri="{BB962C8B-B14F-4D97-AF65-F5344CB8AC3E}">
        <p14:creationId xmlns:p14="http://schemas.microsoft.com/office/powerpoint/2010/main" val="30079497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46834"/>
            <a:ext cx="12191999" cy="6764331"/>
          </a:xfrm>
          <a:prstGeom prst="rect">
            <a:avLst/>
          </a:prstGeom>
        </p:spPr>
      </p:pic>
    </p:spTree>
    <p:extLst>
      <p:ext uri="{BB962C8B-B14F-4D97-AF65-F5344CB8AC3E}">
        <p14:creationId xmlns:p14="http://schemas.microsoft.com/office/powerpoint/2010/main" val="315744974"/>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0913" y="746975"/>
            <a:ext cx="11114467" cy="4893647"/>
          </a:xfrm>
          <a:prstGeom prst="rect">
            <a:avLst/>
          </a:prstGeom>
          <a:noFill/>
        </p:spPr>
        <p:txBody>
          <a:bodyPr wrap="square" rtlCol="0">
            <a:spAutoFit/>
          </a:bodyPr>
          <a:lstStyle/>
          <a:p>
            <a:r>
              <a:rPr lang="en-US" sz="2400" b="1" dirty="0"/>
              <a:t>4. SACRIFICIAL SERVICE</a:t>
            </a:r>
            <a:endParaRPr lang="en-US" sz="2400" dirty="0"/>
          </a:p>
          <a:p>
            <a:r>
              <a:rPr lang="en-US" sz="2400" dirty="0"/>
              <a:t> </a:t>
            </a:r>
          </a:p>
          <a:p>
            <a:r>
              <a:rPr lang="en-US" sz="2400" dirty="0"/>
              <a:t>	And if you ask most anyone on the street they will tell you that it’s better to be waited on than to be the waiter. </a:t>
            </a:r>
            <a:endParaRPr lang="en-US" sz="2400" dirty="0" smtClean="0"/>
          </a:p>
          <a:p>
            <a:r>
              <a:rPr lang="en-US" sz="2400" dirty="0"/>
              <a:t>	</a:t>
            </a:r>
            <a:r>
              <a:rPr lang="en-US" sz="2400" dirty="0" smtClean="0"/>
              <a:t>People </a:t>
            </a:r>
            <a:r>
              <a:rPr lang="en-US" sz="2400" dirty="0"/>
              <a:t>do not usually pay large sums of money plus tips to go to a restaurant and take peoples’ orders. </a:t>
            </a:r>
          </a:p>
          <a:p>
            <a:r>
              <a:rPr lang="en-US" sz="2400" dirty="0"/>
              <a:t>	But Jesus sets the upside down world right side up. </a:t>
            </a:r>
            <a:endParaRPr lang="en-US" sz="2400" dirty="0" smtClean="0"/>
          </a:p>
          <a:p>
            <a:r>
              <a:rPr lang="en-US" sz="2400" dirty="0"/>
              <a:t>	</a:t>
            </a:r>
            <a:r>
              <a:rPr lang="en-US" sz="2400" dirty="0" smtClean="0"/>
              <a:t>“</a:t>
            </a:r>
            <a:r>
              <a:rPr lang="en-US" sz="2400" i="1" baseline="30000" dirty="0"/>
              <a:t>26</a:t>
            </a:r>
            <a:r>
              <a:rPr lang="en-US" sz="2400" i="1" dirty="0"/>
              <a:t> But not so with you. Rather, let the greatest among you become as the youngest, and the leader as one who serves.”</a:t>
            </a:r>
            <a:r>
              <a:rPr lang="en-US" sz="2400" dirty="0"/>
              <a:t> (Luke 22:26) </a:t>
            </a:r>
            <a:endParaRPr lang="en-US" sz="2400" dirty="0" smtClean="0"/>
          </a:p>
          <a:p>
            <a:r>
              <a:rPr lang="en-US" sz="2400" dirty="0"/>
              <a:t>	</a:t>
            </a:r>
            <a:r>
              <a:rPr lang="en-US" sz="2400" dirty="0" smtClean="0"/>
              <a:t>The </a:t>
            </a:r>
            <a:r>
              <a:rPr lang="en-US" sz="2400" dirty="0"/>
              <a:t>phrase “servant leader” may </a:t>
            </a:r>
            <a:r>
              <a:rPr lang="en-US" sz="2400" dirty="0" smtClean="0"/>
              <a:t>sound </a:t>
            </a:r>
            <a:r>
              <a:rPr lang="en-US" sz="2400" dirty="0"/>
              <a:t>like an oxymoron, a contradiction in terms like “accurate estimate,” “civil war,” or “old news.” </a:t>
            </a:r>
            <a:endParaRPr lang="en-US" sz="2400" dirty="0" smtClean="0"/>
          </a:p>
          <a:p>
            <a:r>
              <a:rPr lang="en-US" sz="2400" dirty="0"/>
              <a:t>	</a:t>
            </a:r>
            <a:r>
              <a:rPr lang="en-US" sz="2400" dirty="0" smtClean="0"/>
              <a:t>Or </a:t>
            </a:r>
            <a:r>
              <a:rPr lang="en-US" sz="2400" dirty="0"/>
              <a:t>someone might </a:t>
            </a:r>
            <a:r>
              <a:rPr lang="en-US" sz="2400" dirty="0" smtClean="0"/>
              <a:t>falsely say</a:t>
            </a:r>
            <a:r>
              <a:rPr lang="en-US" sz="2400" dirty="0"/>
              <a:t>, “I’m a servant leader. I serve others by doing the hard work of telling them what they have to do.” </a:t>
            </a:r>
          </a:p>
        </p:txBody>
      </p:sp>
    </p:spTree>
    <p:extLst>
      <p:ext uri="{BB962C8B-B14F-4D97-AF65-F5344CB8AC3E}">
        <p14:creationId xmlns:p14="http://schemas.microsoft.com/office/powerpoint/2010/main" val="2119688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0913" y="746975"/>
            <a:ext cx="11114467" cy="3416320"/>
          </a:xfrm>
          <a:prstGeom prst="rect">
            <a:avLst/>
          </a:prstGeom>
          <a:noFill/>
        </p:spPr>
        <p:txBody>
          <a:bodyPr wrap="square" rtlCol="0">
            <a:spAutoFit/>
          </a:bodyPr>
          <a:lstStyle/>
          <a:p>
            <a:r>
              <a:rPr lang="en-US" sz="2400" b="1" dirty="0"/>
              <a:t>4. SACRIFICIAL SERVICE</a:t>
            </a:r>
            <a:endParaRPr lang="en-US" sz="2400" dirty="0"/>
          </a:p>
          <a:p>
            <a:r>
              <a:rPr lang="en-US" sz="2400" dirty="0"/>
              <a:t> </a:t>
            </a:r>
          </a:p>
          <a:p>
            <a:r>
              <a:rPr lang="en-US" sz="2400" dirty="0"/>
              <a:t>	That was not our Lord’s view of things. </a:t>
            </a:r>
            <a:endParaRPr lang="en-US" sz="2400" dirty="0" smtClean="0"/>
          </a:p>
          <a:p>
            <a:r>
              <a:rPr lang="en-US" sz="2400" dirty="0"/>
              <a:t>	</a:t>
            </a:r>
            <a:r>
              <a:rPr lang="en-US" sz="2400" dirty="0" smtClean="0"/>
              <a:t>Jesus </a:t>
            </a:r>
            <a:r>
              <a:rPr lang="en-US" sz="2400" dirty="0"/>
              <a:t>approached others as a real servant, to serve others. </a:t>
            </a:r>
            <a:endParaRPr lang="en-US" sz="2400" dirty="0" smtClean="0"/>
          </a:p>
          <a:p>
            <a:r>
              <a:rPr lang="en-US" sz="2400" dirty="0"/>
              <a:t>	</a:t>
            </a:r>
            <a:r>
              <a:rPr lang="en-US" sz="2400" dirty="0" smtClean="0"/>
              <a:t>“</a:t>
            </a:r>
            <a:r>
              <a:rPr lang="en-US" sz="2400" i="1" baseline="30000" dirty="0"/>
              <a:t>27</a:t>
            </a:r>
            <a:r>
              <a:rPr lang="en-US" sz="2400" i="1" dirty="0"/>
              <a:t> For who is the greater, one who reclines at table or one who serves? Is it not the one who reclines at table? But I am among you as the one who serves.”</a:t>
            </a:r>
            <a:r>
              <a:rPr lang="en-US" sz="2400" dirty="0"/>
              <a:t> </a:t>
            </a:r>
            <a:endParaRPr lang="en-US" sz="2400" dirty="0" smtClean="0"/>
          </a:p>
          <a:p>
            <a:r>
              <a:rPr lang="en-US" sz="2400" dirty="0"/>
              <a:t>	</a:t>
            </a:r>
            <a:r>
              <a:rPr lang="en-US" sz="2400" dirty="0" smtClean="0"/>
              <a:t>He </a:t>
            </a:r>
            <a:r>
              <a:rPr lang="en-US" sz="2400" dirty="0"/>
              <a:t>did not say, “I’m serving you by giving you orders, even the right orders, the best orders!” </a:t>
            </a:r>
            <a:endParaRPr lang="en-US" sz="2400" dirty="0" smtClean="0"/>
          </a:p>
          <a:p>
            <a:r>
              <a:rPr lang="en-US" sz="2400" dirty="0"/>
              <a:t>	</a:t>
            </a:r>
            <a:r>
              <a:rPr lang="en-US" sz="2400" dirty="0" smtClean="0"/>
              <a:t>He </a:t>
            </a:r>
            <a:r>
              <a:rPr lang="en-US" sz="2400" dirty="0"/>
              <a:t>taught, but he also served in lowly </a:t>
            </a:r>
            <a:r>
              <a:rPr lang="en-US" sz="2400" dirty="0" smtClean="0"/>
              <a:t>humility. </a:t>
            </a:r>
          </a:p>
        </p:txBody>
      </p:sp>
      <p:pic>
        <p:nvPicPr>
          <p:cNvPr id="3" name="Picture 2"/>
          <p:cNvPicPr>
            <a:picLocks noChangeAspect="1"/>
          </p:cNvPicPr>
          <p:nvPr/>
        </p:nvPicPr>
        <p:blipFill>
          <a:blip r:embed="rId3"/>
          <a:stretch>
            <a:fillRect/>
          </a:stretch>
        </p:blipFill>
        <p:spPr>
          <a:xfrm>
            <a:off x="4271110" y="4458602"/>
            <a:ext cx="2571750" cy="1771650"/>
          </a:xfrm>
          <a:prstGeom prst="rect">
            <a:avLst/>
          </a:prstGeom>
        </p:spPr>
      </p:pic>
    </p:spTree>
    <p:extLst>
      <p:ext uri="{BB962C8B-B14F-4D97-AF65-F5344CB8AC3E}">
        <p14:creationId xmlns:p14="http://schemas.microsoft.com/office/powerpoint/2010/main" val="551873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0913" y="746975"/>
            <a:ext cx="11114467" cy="4154984"/>
          </a:xfrm>
          <a:prstGeom prst="rect">
            <a:avLst/>
          </a:prstGeom>
          <a:noFill/>
        </p:spPr>
        <p:txBody>
          <a:bodyPr wrap="square" rtlCol="0">
            <a:spAutoFit/>
          </a:bodyPr>
          <a:lstStyle/>
          <a:p>
            <a:r>
              <a:rPr lang="en-US" sz="2400" b="1" dirty="0"/>
              <a:t>4. SACRIFICIAL SERVICE</a:t>
            </a:r>
            <a:endParaRPr lang="en-US" sz="2400" dirty="0"/>
          </a:p>
          <a:p>
            <a:r>
              <a:rPr lang="en-US" sz="2400" dirty="0"/>
              <a:t> </a:t>
            </a:r>
          </a:p>
          <a:p>
            <a:r>
              <a:rPr lang="en-US" sz="2400" dirty="0"/>
              <a:t>	</a:t>
            </a:r>
            <a:r>
              <a:rPr lang="en-US" sz="2400" dirty="0" smtClean="0"/>
              <a:t>John </a:t>
            </a:r>
            <a:r>
              <a:rPr lang="en-US" sz="2400" dirty="0"/>
              <a:t>who was there in the upper room the night Jesus was betrayed reminds us that everyone was sitting around with dirty, stinky feet. </a:t>
            </a:r>
            <a:endParaRPr lang="en-US" sz="2400" dirty="0" smtClean="0"/>
          </a:p>
          <a:p>
            <a:r>
              <a:rPr lang="en-US" sz="2400" dirty="0"/>
              <a:t>	</a:t>
            </a:r>
            <a:r>
              <a:rPr lang="en-US" sz="2400" dirty="0" smtClean="0"/>
              <a:t>You </a:t>
            </a:r>
            <a:r>
              <a:rPr lang="en-US" sz="2400" dirty="0"/>
              <a:t>could not begin the banquet in that foul condition. </a:t>
            </a:r>
            <a:endParaRPr lang="en-US" sz="2400" dirty="0" smtClean="0"/>
          </a:p>
          <a:p>
            <a:r>
              <a:rPr lang="en-US" sz="2400" dirty="0"/>
              <a:t>	</a:t>
            </a:r>
            <a:r>
              <a:rPr lang="en-US" sz="2400" dirty="0" smtClean="0"/>
              <a:t>And </a:t>
            </a:r>
            <a:r>
              <a:rPr lang="en-US" sz="2400" dirty="0"/>
              <a:t>Jesus did not simply say, “I have the right directions for you. I remember that it is Philip’s turn to wash feet, so, Philip, have at it.” </a:t>
            </a:r>
            <a:endParaRPr lang="en-US" sz="2400" dirty="0" smtClean="0"/>
          </a:p>
          <a:p>
            <a:r>
              <a:rPr lang="en-US" sz="2400" dirty="0"/>
              <a:t>	</a:t>
            </a:r>
            <a:r>
              <a:rPr lang="en-US" sz="2400" dirty="0" smtClean="0"/>
              <a:t>No</a:t>
            </a:r>
            <a:r>
              <a:rPr lang="en-US" sz="2400" dirty="0"/>
              <a:t>, Jesus quietly picked up a basin and towel and washed all of their dirty feet, including, presumably, Judas, and lastly his own feet. </a:t>
            </a:r>
            <a:endParaRPr lang="en-US" sz="2400" dirty="0" smtClean="0"/>
          </a:p>
          <a:p>
            <a:r>
              <a:rPr lang="en-US" sz="2400" dirty="0"/>
              <a:t>	</a:t>
            </a:r>
            <a:r>
              <a:rPr lang="en-US" sz="2400" dirty="0" smtClean="0"/>
              <a:t>He </a:t>
            </a:r>
            <a:r>
              <a:rPr lang="en-US" sz="2400" dirty="0"/>
              <a:t>had come to serve them. The next day he would serve all of his people as those feet and his hands would be nailed to a cross for us. </a:t>
            </a:r>
          </a:p>
        </p:txBody>
      </p:sp>
    </p:spTree>
    <p:extLst>
      <p:ext uri="{BB962C8B-B14F-4D97-AF65-F5344CB8AC3E}">
        <p14:creationId xmlns:p14="http://schemas.microsoft.com/office/powerpoint/2010/main" val="4179484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0913" y="746975"/>
            <a:ext cx="11114467" cy="2677656"/>
          </a:xfrm>
          <a:prstGeom prst="rect">
            <a:avLst/>
          </a:prstGeom>
          <a:noFill/>
        </p:spPr>
        <p:txBody>
          <a:bodyPr wrap="square" rtlCol="0">
            <a:spAutoFit/>
          </a:bodyPr>
          <a:lstStyle/>
          <a:p>
            <a:r>
              <a:rPr lang="en-US" sz="2400" b="1" dirty="0"/>
              <a:t>4. SACRIFICIAL SERVICE</a:t>
            </a:r>
            <a:endParaRPr lang="en-US" sz="2400" dirty="0"/>
          </a:p>
          <a:p>
            <a:r>
              <a:rPr lang="en-US" sz="2400" dirty="0"/>
              <a:t> </a:t>
            </a:r>
          </a:p>
          <a:p>
            <a:r>
              <a:rPr lang="en-US" sz="2400" dirty="0"/>
              <a:t>	Some natives in a missionary country regularly traveled fifteen miles on foot out of their way to go to a Christian hospital. </a:t>
            </a:r>
            <a:endParaRPr lang="en-US" sz="2400" dirty="0" smtClean="0"/>
          </a:p>
          <a:p>
            <a:r>
              <a:rPr lang="en-US" sz="2400" dirty="0"/>
              <a:t>	</a:t>
            </a:r>
            <a:r>
              <a:rPr lang="en-US" sz="2400" dirty="0" smtClean="0"/>
              <a:t>Perplexed</a:t>
            </a:r>
            <a:r>
              <a:rPr lang="en-US" sz="2400" dirty="0"/>
              <a:t>, the Christian doctor asked them, “Why do you do it? The government hospital is close to you, and the medicine is the same. Why don’t you go there?”</a:t>
            </a:r>
          </a:p>
          <a:p>
            <a:r>
              <a:rPr lang="en-US" sz="2400" dirty="0"/>
              <a:t>	That natives answered: “The medicine is the same, but the hands are different.”</a:t>
            </a:r>
          </a:p>
        </p:txBody>
      </p:sp>
    </p:spTree>
    <p:extLst>
      <p:ext uri="{BB962C8B-B14F-4D97-AF65-F5344CB8AC3E}">
        <p14:creationId xmlns:p14="http://schemas.microsoft.com/office/powerpoint/2010/main" val="539862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0913" y="746975"/>
            <a:ext cx="11114467" cy="4524315"/>
          </a:xfrm>
          <a:prstGeom prst="rect">
            <a:avLst/>
          </a:prstGeom>
          <a:noFill/>
        </p:spPr>
        <p:txBody>
          <a:bodyPr wrap="square" rtlCol="0">
            <a:spAutoFit/>
          </a:bodyPr>
          <a:lstStyle/>
          <a:p>
            <a:r>
              <a:rPr lang="en-US" sz="2400" b="1" dirty="0"/>
              <a:t>4. SACRIFICIAL SERVICE</a:t>
            </a:r>
            <a:endParaRPr lang="en-US" sz="2400" dirty="0"/>
          </a:p>
          <a:p>
            <a:r>
              <a:rPr lang="en-US" sz="2400" dirty="0"/>
              <a:t> </a:t>
            </a:r>
          </a:p>
          <a:p>
            <a:r>
              <a:rPr lang="en-US" sz="2400" dirty="0"/>
              <a:t>	We can make two errors when it comes to this matter of service. </a:t>
            </a:r>
            <a:endParaRPr lang="en-US" sz="2400" dirty="0" smtClean="0"/>
          </a:p>
          <a:p>
            <a:r>
              <a:rPr lang="en-US" sz="2400" dirty="0"/>
              <a:t>	</a:t>
            </a:r>
            <a:r>
              <a:rPr lang="en-US" sz="2400" dirty="0" smtClean="0"/>
              <a:t>The </a:t>
            </a:r>
            <a:r>
              <a:rPr lang="en-US" sz="2400" dirty="0"/>
              <a:t>first is to imagine that the service is just to help others in need, that that is the ultimate goal. But </a:t>
            </a:r>
            <a:r>
              <a:rPr lang="en-US" sz="2400" dirty="0" smtClean="0"/>
              <a:t>it’s </a:t>
            </a:r>
            <a:r>
              <a:rPr lang="en-US" sz="2400" dirty="0"/>
              <a:t>not. </a:t>
            </a:r>
            <a:endParaRPr lang="en-US" sz="2400" dirty="0" smtClean="0"/>
          </a:p>
          <a:p>
            <a:r>
              <a:rPr lang="en-US" sz="2400" dirty="0"/>
              <a:t>	</a:t>
            </a:r>
            <a:r>
              <a:rPr lang="en-US" sz="2400" dirty="0" smtClean="0"/>
              <a:t>The goal </a:t>
            </a:r>
            <a:r>
              <a:rPr lang="en-US" sz="2400" dirty="0"/>
              <a:t>is to honor Christ by imitating him, for he came as a servant. </a:t>
            </a:r>
            <a:endParaRPr lang="en-US" sz="2400" dirty="0" smtClean="0"/>
          </a:p>
          <a:p>
            <a:r>
              <a:rPr lang="en-US" sz="2400" dirty="0"/>
              <a:t>	</a:t>
            </a:r>
            <a:r>
              <a:rPr lang="en-US" sz="2400" dirty="0" smtClean="0"/>
              <a:t>The </a:t>
            </a:r>
            <a:r>
              <a:rPr lang="en-US" sz="2400" dirty="0"/>
              <a:t>other mistake is to think that serving others </a:t>
            </a:r>
            <a:r>
              <a:rPr lang="en-US" sz="2400" b="1" i="1" dirty="0"/>
              <a:t>now</a:t>
            </a:r>
            <a:r>
              <a:rPr lang="en-US" sz="2400" dirty="0"/>
              <a:t> is a mere ticket or springboard to </a:t>
            </a:r>
            <a:r>
              <a:rPr lang="en-US" sz="2400" dirty="0" smtClean="0"/>
              <a:t>greatness </a:t>
            </a:r>
            <a:r>
              <a:rPr lang="en-US" sz="2400" b="1" i="1" dirty="0" smtClean="0"/>
              <a:t>later,</a:t>
            </a:r>
            <a:r>
              <a:rPr lang="en-US" sz="2400" dirty="0" smtClean="0"/>
              <a:t> in the end. </a:t>
            </a:r>
            <a:r>
              <a:rPr lang="en-US" sz="2400" dirty="0"/>
              <a:t>It is not. </a:t>
            </a:r>
            <a:endParaRPr lang="en-US" sz="2400" dirty="0" smtClean="0"/>
          </a:p>
          <a:p>
            <a:r>
              <a:rPr lang="en-US" sz="2400" dirty="0"/>
              <a:t>	</a:t>
            </a:r>
            <a:r>
              <a:rPr lang="en-US" sz="2400" dirty="0" smtClean="0"/>
              <a:t>What’s </a:t>
            </a:r>
            <a:r>
              <a:rPr lang="en-US" sz="2400" dirty="0"/>
              <a:t>abundantly clear </a:t>
            </a:r>
            <a:r>
              <a:rPr lang="en-US" sz="2400" dirty="0" smtClean="0"/>
              <a:t>is that </a:t>
            </a:r>
            <a:r>
              <a:rPr lang="en-US" sz="2400" dirty="0"/>
              <a:t>serving </a:t>
            </a:r>
            <a:r>
              <a:rPr lang="en-US" sz="2400" u="sng" dirty="0"/>
              <a:t>is the greatness</a:t>
            </a:r>
            <a:r>
              <a:rPr lang="en-US" sz="2400" dirty="0"/>
              <a:t>. </a:t>
            </a:r>
            <a:endParaRPr lang="en-US" sz="2400" dirty="0" smtClean="0"/>
          </a:p>
          <a:p>
            <a:r>
              <a:rPr lang="en-US" sz="2400" dirty="0"/>
              <a:t>	</a:t>
            </a:r>
            <a:r>
              <a:rPr lang="en-US" sz="2400" dirty="0" smtClean="0"/>
              <a:t>As </a:t>
            </a:r>
            <a:r>
              <a:rPr lang="en-US" sz="2400" dirty="0"/>
              <a:t>biblical scholar Leon Morris writes: “Jesus is not saying that if His followers wish to rise to great heights in the church they must first prove themselves in a lowly place. He is saying that faithful service in a lowly place is itself true greatness.” </a:t>
            </a:r>
          </a:p>
        </p:txBody>
      </p:sp>
    </p:spTree>
    <p:extLst>
      <p:ext uri="{BB962C8B-B14F-4D97-AF65-F5344CB8AC3E}">
        <p14:creationId xmlns:p14="http://schemas.microsoft.com/office/powerpoint/2010/main" val="3023666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0913" y="746975"/>
            <a:ext cx="11114467" cy="3046988"/>
          </a:xfrm>
          <a:prstGeom prst="rect">
            <a:avLst/>
          </a:prstGeom>
          <a:noFill/>
        </p:spPr>
        <p:txBody>
          <a:bodyPr wrap="square" rtlCol="0">
            <a:spAutoFit/>
          </a:bodyPr>
          <a:lstStyle/>
          <a:p>
            <a:r>
              <a:rPr lang="en-US" sz="2400" b="1" dirty="0"/>
              <a:t>4. SACRIFICIAL SERVICE</a:t>
            </a:r>
            <a:endParaRPr lang="en-US" sz="2400" dirty="0"/>
          </a:p>
          <a:p>
            <a:r>
              <a:rPr lang="en-US" sz="2400" dirty="0"/>
              <a:t> </a:t>
            </a:r>
          </a:p>
          <a:p>
            <a:r>
              <a:rPr lang="en-US" sz="2400" dirty="0"/>
              <a:t>	And there is no place more conducive than the family to learning the demands of sacrificial service. </a:t>
            </a:r>
            <a:endParaRPr lang="en-US" sz="2400" dirty="0" smtClean="0"/>
          </a:p>
          <a:p>
            <a:r>
              <a:rPr lang="en-US" sz="2400" dirty="0"/>
              <a:t>	</a:t>
            </a:r>
            <a:r>
              <a:rPr lang="en-US" sz="2400" dirty="0" smtClean="0"/>
              <a:t>Shortly </a:t>
            </a:r>
            <a:r>
              <a:rPr lang="en-US" sz="2400" dirty="0"/>
              <a:t>after getting married and setting up housekeeping, I </a:t>
            </a:r>
            <a:r>
              <a:rPr lang="en-US" sz="2400" dirty="0" smtClean="0"/>
              <a:t>learned </a:t>
            </a:r>
            <a:r>
              <a:rPr lang="en-US" sz="2400" dirty="0"/>
              <a:t>how selfish I was, and how that would never work in a marriage. </a:t>
            </a:r>
            <a:endParaRPr lang="en-US" sz="2400" dirty="0" smtClean="0"/>
          </a:p>
          <a:p>
            <a:r>
              <a:rPr lang="en-US" sz="2400" dirty="0"/>
              <a:t>	</a:t>
            </a:r>
            <a:r>
              <a:rPr lang="en-US" sz="2400" dirty="0" smtClean="0"/>
              <a:t>Then</a:t>
            </a:r>
            <a:r>
              <a:rPr lang="en-US" sz="2400" dirty="0"/>
              <a:t>, shortly after having children, I </a:t>
            </a:r>
            <a:r>
              <a:rPr lang="en-US" sz="2400" dirty="0" smtClean="0"/>
              <a:t>really learned </a:t>
            </a:r>
            <a:r>
              <a:rPr lang="en-US" sz="2400" dirty="0"/>
              <a:t>how selfish I </a:t>
            </a:r>
            <a:r>
              <a:rPr lang="en-US" sz="2400" dirty="0" smtClean="0"/>
              <a:t>was</a:t>
            </a:r>
            <a:r>
              <a:rPr lang="en-US" sz="2400" dirty="0"/>
              <a:t>, and how that would never work in raising children.	</a:t>
            </a:r>
          </a:p>
        </p:txBody>
      </p:sp>
      <p:pic>
        <p:nvPicPr>
          <p:cNvPr id="3" name="Picture 2"/>
          <p:cNvPicPr>
            <a:picLocks noChangeAspect="1"/>
          </p:cNvPicPr>
          <p:nvPr/>
        </p:nvPicPr>
        <p:blipFill>
          <a:blip r:embed="rId3"/>
          <a:stretch>
            <a:fillRect/>
          </a:stretch>
        </p:blipFill>
        <p:spPr>
          <a:xfrm>
            <a:off x="1917984" y="4078253"/>
            <a:ext cx="3414412" cy="2272136"/>
          </a:xfrm>
          <a:prstGeom prst="rect">
            <a:avLst/>
          </a:prstGeom>
        </p:spPr>
      </p:pic>
      <p:pic>
        <p:nvPicPr>
          <p:cNvPr id="4" name="Picture 3"/>
          <p:cNvPicPr>
            <a:picLocks noChangeAspect="1"/>
          </p:cNvPicPr>
          <p:nvPr/>
        </p:nvPicPr>
        <p:blipFill>
          <a:blip r:embed="rId4"/>
          <a:stretch>
            <a:fillRect/>
          </a:stretch>
        </p:blipFill>
        <p:spPr>
          <a:xfrm>
            <a:off x="6243386" y="4078252"/>
            <a:ext cx="2948739" cy="2340269"/>
          </a:xfrm>
          <a:prstGeom prst="rect">
            <a:avLst/>
          </a:prstGeom>
        </p:spPr>
      </p:pic>
    </p:spTree>
    <p:extLst>
      <p:ext uri="{BB962C8B-B14F-4D97-AF65-F5344CB8AC3E}">
        <p14:creationId xmlns:p14="http://schemas.microsoft.com/office/powerpoint/2010/main" val="3501510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0913" y="746975"/>
            <a:ext cx="11114467" cy="4524315"/>
          </a:xfrm>
          <a:prstGeom prst="rect">
            <a:avLst/>
          </a:prstGeom>
          <a:noFill/>
        </p:spPr>
        <p:txBody>
          <a:bodyPr wrap="square" rtlCol="0">
            <a:spAutoFit/>
          </a:bodyPr>
          <a:lstStyle/>
          <a:p>
            <a:r>
              <a:rPr lang="en-US" sz="2400" b="1" dirty="0"/>
              <a:t>5. WITNESS-EVANGELISM</a:t>
            </a:r>
          </a:p>
          <a:p>
            <a:r>
              <a:rPr lang="en-US" sz="2400" dirty="0"/>
              <a:t> </a:t>
            </a:r>
          </a:p>
          <a:p>
            <a:r>
              <a:rPr lang="en-US" sz="2400" dirty="0"/>
              <a:t>	God also designed marriage as a most effective tool of evangelism, of showing the world the glory of the </a:t>
            </a:r>
            <a:r>
              <a:rPr lang="en-US" sz="2400" dirty="0" smtClean="0"/>
              <a:t>gospel of Christ. </a:t>
            </a:r>
          </a:p>
          <a:p>
            <a:r>
              <a:rPr lang="en-US" sz="2400" dirty="0"/>
              <a:t>	</a:t>
            </a:r>
            <a:r>
              <a:rPr lang="en-US" sz="2400" dirty="0" smtClean="0"/>
              <a:t>We </a:t>
            </a:r>
            <a:r>
              <a:rPr lang="en-US" sz="2400" dirty="0"/>
              <a:t>have discussed that marriage text in Ephesians 5 already, but we also need to see the larger picture</a:t>
            </a:r>
            <a:r>
              <a:rPr lang="en-US" sz="2400" dirty="0" smtClean="0"/>
              <a:t>. </a:t>
            </a:r>
          </a:p>
          <a:p>
            <a:r>
              <a:rPr lang="en-US" sz="2400" dirty="0"/>
              <a:t>	</a:t>
            </a:r>
            <a:r>
              <a:rPr lang="en-US" sz="2400" dirty="0" smtClean="0"/>
              <a:t>In Ephesians 5, </a:t>
            </a:r>
            <a:r>
              <a:rPr lang="en-US" sz="2400" dirty="0"/>
              <a:t>Christian marriage is </a:t>
            </a:r>
            <a:r>
              <a:rPr lang="en-US" sz="2400" dirty="0" smtClean="0"/>
              <a:t>a living </a:t>
            </a:r>
            <a:r>
              <a:rPr lang="en-US" sz="2400" dirty="0"/>
              <a:t>portrayal of the relationship between Christ and his church. </a:t>
            </a:r>
            <a:r>
              <a:rPr lang="en-US" sz="2400" dirty="0" smtClean="0"/>
              <a:t>In fact, Paul indicates that this demonstration is the real purpose for God giving marriage in the first place! </a:t>
            </a:r>
          </a:p>
          <a:p>
            <a:r>
              <a:rPr lang="en-US" sz="2400" dirty="0" smtClean="0"/>
              <a:t>	The </a:t>
            </a:r>
            <a:r>
              <a:rPr lang="en-US" sz="2400" dirty="0"/>
              <a:t>husband is to assume the role of Christ in sacrificially giving himself for his wife. </a:t>
            </a:r>
            <a:endParaRPr lang="en-US" sz="2400" dirty="0" smtClean="0"/>
          </a:p>
          <a:p>
            <a:r>
              <a:rPr lang="en-US" sz="2400" dirty="0"/>
              <a:t>	</a:t>
            </a:r>
            <a:r>
              <a:rPr lang="en-US" sz="2400" dirty="0" smtClean="0"/>
              <a:t>The </a:t>
            </a:r>
            <a:r>
              <a:rPr lang="en-US" sz="2400" dirty="0"/>
              <a:t>wife is to assume the role of the church in sacrificially submitting to her husband as the church does to Christ. </a:t>
            </a:r>
          </a:p>
        </p:txBody>
      </p:sp>
    </p:spTree>
    <p:extLst>
      <p:ext uri="{BB962C8B-B14F-4D97-AF65-F5344CB8AC3E}">
        <p14:creationId xmlns:p14="http://schemas.microsoft.com/office/powerpoint/2010/main" val="389138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0913" y="746975"/>
            <a:ext cx="11114467" cy="2308324"/>
          </a:xfrm>
          <a:prstGeom prst="rect">
            <a:avLst/>
          </a:prstGeom>
          <a:noFill/>
        </p:spPr>
        <p:txBody>
          <a:bodyPr wrap="square" rtlCol="0">
            <a:spAutoFit/>
          </a:bodyPr>
          <a:lstStyle/>
          <a:p>
            <a:r>
              <a:rPr lang="en-US" sz="2400" b="1" dirty="0"/>
              <a:t>5. WITNESS-EVANGELISM</a:t>
            </a:r>
          </a:p>
          <a:p>
            <a:r>
              <a:rPr lang="en-US" sz="2400" dirty="0"/>
              <a:t> </a:t>
            </a:r>
          </a:p>
          <a:p>
            <a:r>
              <a:rPr lang="en-US" sz="2400" dirty="0"/>
              <a:t>	And in the harmony and </a:t>
            </a:r>
            <a:r>
              <a:rPr lang="en-US" sz="2400" dirty="0" err="1"/>
              <a:t>complimentarity</a:t>
            </a:r>
            <a:r>
              <a:rPr lang="en-US" sz="2400" dirty="0"/>
              <a:t> of this divinely designed relationship, the world </a:t>
            </a:r>
            <a:r>
              <a:rPr lang="en-US" sz="2400" dirty="0" smtClean="0"/>
              <a:t>will </a:t>
            </a:r>
            <a:r>
              <a:rPr lang="en-US" sz="2400" dirty="0"/>
              <a:t>witness something unique and unattainable for fallen sinners. </a:t>
            </a:r>
            <a:endParaRPr lang="en-US" sz="2400" dirty="0" smtClean="0"/>
          </a:p>
          <a:p>
            <a:r>
              <a:rPr lang="en-US" sz="2400" dirty="0"/>
              <a:t>	</a:t>
            </a:r>
            <a:r>
              <a:rPr lang="en-US" sz="2400" dirty="0" smtClean="0"/>
              <a:t>And their </a:t>
            </a:r>
            <a:r>
              <a:rPr lang="en-US" sz="2400" dirty="0"/>
              <a:t>intended response is holy envy and desire: “If that’s what following Christ is like, I want </a:t>
            </a:r>
            <a:r>
              <a:rPr lang="en-US" sz="2400" dirty="0" smtClean="0"/>
              <a:t>in!” </a:t>
            </a:r>
            <a:endParaRPr lang="en-US" sz="2400" dirty="0"/>
          </a:p>
        </p:txBody>
      </p:sp>
    </p:spTree>
    <p:extLst>
      <p:ext uri="{BB962C8B-B14F-4D97-AF65-F5344CB8AC3E}">
        <p14:creationId xmlns:p14="http://schemas.microsoft.com/office/powerpoint/2010/main" val="317432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0913" y="746975"/>
            <a:ext cx="11114467" cy="5632311"/>
          </a:xfrm>
          <a:prstGeom prst="rect">
            <a:avLst/>
          </a:prstGeom>
          <a:noFill/>
        </p:spPr>
        <p:txBody>
          <a:bodyPr wrap="square" rtlCol="0">
            <a:spAutoFit/>
          </a:bodyPr>
          <a:lstStyle/>
          <a:p>
            <a:r>
              <a:rPr lang="en-US" sz="2400" b="1" dirty="0"/>
              <a:t>5. WITNESS-EVANGELISM</a:t>
            </a:r>
          </a:p>
          <a:p>
            <a:r>
              <a:rPr lang="en-US" sz="2400" dirty="0"/>
              <a:t> </a:t>
            </a:r>
          </a:p>
          <a:p>
            <a:r>
              <a:rPr lang="en-US" sz="2400" dirty="0"/>
              <a:t>	Everywhere, we are told, the church is in freefall in our land. </a:t>
            </a:r>
            <a:endParaRPr lang="en-US" sz="2400" dirty="0" smtClean="0"/>
          </a:p>
          <a:p>
            <a:r>
              <a:rPr lang="en-US" sz="2400" dirty="0"/>
              <a:t>	</a:t>
            </a:r>
            <a:r>
              <a:rPr lang="en-US" sz="2400" dirty="0" smtClean="0"/>
              <a:t>Church </a:t>
            </a:r>
            <a:r>
              <a:rPr lang="en-US" sz="2400" dirty="0"/>
              <a:t>membership and </a:t>
            </a:r>
            <a:r>
              <a:rPr lang="en-US" sz="2400" dirty="0" smtClean="0"/>
              <a:t>church attendance </a:t>
            </a:r>
            <a:r>
              <a:rPr lang="en-US" sz="2400" dirty="0"/>
              <a:t>are in sharp decline, almost across the boards. </a:t>
            </a:r>
            <a:endParaRPr lang="en-US" sz="2400" dirty="0" smtClean="0"/>
          </a:p>
          <a:p>
            <a:r>
              <a:rPr lang="en-US" sz="2400" dirty="0"/>
              <a:t>	</a:t>
            </a:r>
            <a:r>
              <a:rPr lang="en-US" sz="2400" dirty="0" smtClean="0"/>
              <a:t>There </a:t>
            </a:r>
            <a:r>
              <a:rPr lang="en-US" sz="2400" dirty="0"/>
              <a:t>are certainly many factors contributing to this, one of which is that nominal, merely cultural Christians are becoming more honest about their spiritual disinterest. </a:t>
            </a:r>
            <a:endParaRPr lang="en-US" sz="2400" dirty="0" smtClean="0"/>
          </a:p>
          <a:p>
            <a:r>
              <a:rPr lang="en-US" sz="2400" dirty="0"/>
              <a:t>	</a:t>
            </a:r>
            <a:r>
              <a:rPr lang="en-US" sz="2400" dirty="0" smtClean="0"/>
              <a:t>But </a:t>
            </a:r>
            <a:r>
              <a:rPr lang="en-US" sz="2400" dirty="0"/>
              <a:t>I’m convinced that another factor is the muted witness of unbiblical </a:t>
            </a:r>
            <a:r>
              <a:rPr lang="en-US" sz="2400" dirty="0" smtClean="0"/>
              <a:t>marriage, marriage </a:t>
            </a:r>
            <a:r>
              <a:rPr lang="en-US" sz="2400" dirty="0"/>
              <a:t>that is based on expressive individualism rather than </a:t>
            </a:r>
            <a:r>
              <a:rPr lang="en-US" sz="2400" dirty="0" smtClean="0"/>
              <a:t>on biblical </a:t>
            </a:r>
            <a:r>
              <a:rPr lang="en-US" sz="2400" dirty="0"/>
              <a:t>love. </a:t>
            </a:r>
            <a:r>
              <a:rPr lang="en-US" sz="2400" dirty="0" smtClean="0"/>
              <a:t>Christians are not offering a better alternative to the world.</a:t>
            </a:r>
          </a:p>
          <a:p>
            <a:r>
              <a:rPr lang="en-US" sz="2400" dirty="0"/>
              <a:t>	</a:t>
            </a:r>
            <a:r>
              <a:rPr lang="en-US" sz="2400" dirty="0" smtClean="0"/>
              <a:t>Some </a:t>
            </a:r>
            <a:r>
              <a:rPr lang="en-US" sz="2400" dirty="0"/>
              <a:t>have joked that we should allow same-sex marriage: they have a right to be as miserable as the rest of us. </a:t>
            </a:r>
            <a:endParaRPr lang="en-US" sz="2400" dirty="0" smtClean="0"/>
          </a:p>
          <a:p>
            <a:r>
              <a:rPr lang="en-US" sz="2400" dirty="0"/>
              <a:t>	</a:t>
            </a:r>
            <a:r>
              <a:rPr lang="en-US" sz="2400" dirty="0" smtClean="0"/>
              <a:t>Humor </a:t>
            </a:r>
            <a:r>
              <a:rPr lang="en-US" sz="2400" dirty="0"/>
              <a:t>only works if there is a grain of truth in it. </a:t>
            </a:r>
            <a:endParaRPr lang="en-US" sz="2400" dirty="0" smtClean="0"/>
          </a:p>
          <a:p>
            <a:r>
              <a:rPr lang="en-US" sz="2400" dirty="0"/>
              <a:t>	</a:t>
            </a:r>
            <a:r>
              <a:rPr lang="en-US" sz="2400" dirty="0" smtClean="0"/>
              <a:t>Biblical </a:t>
            </a:r>
            <a:r>
              <a:rPr lang="en-US" sz="2400" dirty="0"/>
              <a:t>marriage will consciously seek to portray the divine drama of the </a:t>
            </a:r>
            <a:r>
              <a:rPr lang="en-US" sz="2400" dirty="0" smtClean="0"/>
              <a:t>loving, life-giving relationship </a:t>
            </a:r>
            <a:r>
              <a:rPr lang="en-US" sz="2400" dirty="0"/>
              <a:t>between Christ and his church. </a:t>
            </a:r>
          </a:p>
        </p:txBody>
      </p:sp>
    </p:spTree>
    <p:extLst>
      <p:ext uri="{BB962C8B-B14F-4D97-AF65-F5344CB8AC3E}">
        <p14:creationId xmlns:p14="http://schemas.microsoft.com/office/powerpoint/2010/main" val="3160397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0913" y="746975"/>
            <a:ext cx="11114467" cy="3416320"/>
          </a:xfrm>
          <a:prstGeom prst="rect">
            <a:avLst/>
          </a:prstGeom>
          <a:noFill/>
        </p:spPr>
        <p:txBody>
          <a:bodyPr wrap="square" rtlCol="0">
            <a:spAutoFit/>
          </a:bodyPr>
          <a:lstStyle/>
          <a:p>
            <a:r>
              <a:rPr lang="en-US" sz="2400" b="1" dirty="0"/>
              <a:t>6. WORSHIP</a:t>
            </a:r>
            <a:endParaRPr lang="en-US" sz="2400" dirty="0"/>
          </a:p>
          <a:p>
            <a:r>
              <a:rPr lang="en-US" sz="2400" dirty="0"/>
              <a:t> </a:t>
            </a:r>
          </a:p>
          <a:p>
            <a:r>
              <a:rPr lang="en-US" sz="2400" dirty="0"/>
              <a:t>	Worship is an essential factor in biblical marriage. </a:t>
            </a:r>
            <a:endParaRPr lang="en-US" sz="2400" dirty="0" smtClean="0"/>
          </a:p>
          <a:p>
            <a:r>
              <a:rPr lang="en-US" sz="2400" dirty="0"/>
              <a:t>	</a:t>
            </a:r>
            <a:r>
              <a:rPr lang="en-US" sz="2400" dirty="0" smtClean="0"/>
              <a:t>Now </a:t>
            </a:r>
            <a:r>
              <a:rPr lang="en-US" sz="2400" dirty="0"/>
              <a:t>it is obvious that Christians will base their lives on the seven day cycle that includes one day of rest and worship. </a:t>
            </a:r>
            <a:endParaRPr lang="en-US" sz="2400" dirty="0" smtClean="0"/>
          </a:p>
          <a:p>
            <a:r>
              <a:rPr lang="en-US" sz="2400" dirty="0"/>
              <a:t>	</a:t>
            </a:r>
            <a:r>
              <a:rPr lang="en-US" sz="2400" dirty="0" smtClean="0"/>
              <a:t>And </a:t>
            </a:r>
            <a:r>
              <a:rPr lang="en-US" sz="2400" dirty="0"/>
              <a:t>the Christian marriage and family will find worship, both corporate and family worship to be an essential aspect of their life. </a:t>
            </a:r>
            <a:endParaRPr lang="en-US" sz="2400" dirty="0" smtClean="0"/>
          </a:p>
          <a:p>
            <a:r>
              <a:rPr lang="en-US" sz="2400" dirty="0"/>
              <a:t>	</a:t>
            </a:r>
            <a:r>
              <a:rPr lang="en-US" sz="2400" dirty="0" smtClean="0"/>
              <a:t>Worship </a:t>
            </a:r>
            <a:r>
              <a:rPr lang="en-US" sz="2400" dirty="0"/>
              <a:t>is what God made us for, to delight and admire his </a:t>
            </a:r>
            <a:r>
              <a:rPr lang="en-US" sz="2400" dirty="0" smtClean="0"/>
              <a:t>goodness </a:t>
            </a:r>
            <a:r>
              <a:rPr lang="en-US" sz="2400" dirty="0"/>
              <a:t>which he shares with those who will open their eyes to the wonder of his wisdom and way. </a:t>
            </a:r>
          </a:p>
        </p:txBody>
      </p:sp>
    </p:spTree>
    <p:extLst>
      <p:ext uri="{BB962C8B-B14F-4D97-AF65-F5344CB8AC3E}">
        <p14:creationId xmlns:p14="http://schemas.microsoft.com/office/powerpoint/2010/main" val="3536470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0913" y="746975"/>
            <a:ext cx="11114467" cy="2308324"/>
          </a:xfrm>
          <a:prstGeom prst="rect">
            <a:avLst/>
          </a:prstGeom>
          <a:noFill/>
        </p:spPr>
        <p:txBody>
          <a:bodyPr wrap="square" rtlCol="0">
            <a:spAutoFit/>
          </a:bodyPr>
          <a:lstStyle/>
          <a:p>
            <a:r>
              <a:rPr lang="en-US" sz="2400" b="1" dirty="0" smtClean="0"/>
              <a:t>INTRODUCTION: MARRIAGE REDEFINED</a:t>
            </a:r>
            <a:endParaRPr lang="en-US" sz="2400" dirty="0"/>
          </a:p>
          <a:p>
            <a:endParaRPr lang="en-US" sz="2400" dirty="0" smtClean="0"/>
          </a:p>
          <a:p>
            <a:r>
              <a:rPr lang="en-US" sz="2400" dirty="0"/>
              <a:t>	But what we must see is that the codification of gay marriage in our land was not a sudden development. </a:t>
            </a:r>
            <a:endParaRPr lang="en-US" sz="2400" dirty="0" smtClean="0"/>
          </a:p>
          <a:p>
            <a:r>
              <a:rPr lang="en-US" sz="2400" dirty="0"/>
              <a:t>	</a:t>
            </a:r>
            <a:r>
              <a:rPr lang="en-US" sz="2400" dirty="0" smtClean="0"/>
              <a:t>It </a:t>
            </a:r>
            <a:r>
              <a:rPr lang="en-US" sz="2400" dirty="0"/>
              <a:t>has been the fruit of a long, steady, inexorable march toward the redefinition of marriage. </a:t>
            </a:r>
          </a:p>
        </p:txBody>
      </p:sp>
    </p:spTree>
    <p:extLst>
      <p:ext uri="{BB962C8B-B14F-4D97-AF65-F5344CB8AC3E}">
        <p14:creationId xmlns:p14="http://schemas.microsoft.com/office/powerpoint/2010/main" val="2159011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0913" y="746975"/>
            <a:ext cx="11114467" cy="1200329"/>
          </a:xfrm>
          <a:prstGeom prst="rect">
            <a:avLst/>
          </a:prstGeom>
          <a:noFill/>
        </p:spPr>
        <p:txBody>
          <a:bodyPr wrap="square" rtlCol="0">
            <a:spAutoFit/>
          </a:bodyPr>
          <a:lstStyle/>
          <a:p>
            <a:r>
              <a:rPr lang="en-US" sz="2400" b="1" dirty="0"/>
              <a:t>6. WORSHIP</a:t>
            </a:r>
            <a:endParaRPr lang="en-US" sz="2400" dirty="0"/>
          </a:p>
          <a:p>
            <a:r>
              <a:rPr lang="en-US" sz="2400" dirty="0"/>
              <a:t> </a:t>
            </a:r>
          </a:p>
          <a:p>
            <a:r>
              <a:rPr lang="en-US" sz="2400" dirty="0"/>
              <a:t>	But marriage itself will lead wife and husband into deeper, richer worship. </a:t>
            </a:r>
            <a:endParaRPr lang="en-US" sz="2400" dirty="0" smtClean="0"/>
          </a:p>
        </p:txBody>
      </p:sp>
    </p:spTree>
    <p:extLst>
      <p:ext uri="{BB962C8B-B14F-4D97-AF65-F5344CB8AC3E}">
        <p14:creationId xmlns:p14="http://schemas.microsoft.com/office/powerpoint/2010/main" val="710543759"/>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7001" y="0"/>
            <a:ext cx="12021953" cy="6262240"/>
          </a:xfrm>
          <a:prstGeom prst="rect">
            <a:avLst/>
          </a:prstGeom>
        </p:spPr>
      </p:pic>
    </p:spTree>
    <p:extLst>
      <p:ext uri="{BB962C8B-B14F-4D97-AF65-F5344CB8AC3E}">
        <p14:creationId xmlns:p14="http://schemas.microsoft.com/office/powerpoint/2010/main" val="534759703"/>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0913" y="746975"/>
            <a:ext cx="11114467" cy="4154984"/>
          </a:xfrm>
          <a:prstGeom prst="rect">
            <a:avLst/>
          </a:prstGeom>
          <a:noFill/>
        </p:spPr>
        <p:txBody>
          <a:bodyPr wrap="square" rtlCol="0">
            <a:spAutoFit/>
          </a:bodyPr>
          <a:lstStyle/>
          <a:p>
            <a:r>
              <a:rPr lang="en-US" sz="2400" b="1" dirty="0"/>
              <a:t>6. WORSHIP</a:t>
            </a:r>
            <a:endParaRPr lang="en-US" sz="2400" dirty="0"/>
          </a:p>
          <a:p>
            <a:r>
              <a:rPr lang="en-US" sz="2400" dirty="0"/>
              <a:t> </a:t>
            </a:r>
          </a:p>
          <a:p>
            <a:r>
              <a:rPr lang="en-US" sz="2400" dirty="0"/>
              <a:t>	</a:t>
            </a:r>
            <a:r>
              <a:rPr lang="en-US" sz="2400" dirty="0" smtClean="0"/>
              <a:t>As spouses </a:t>
            </a:r>
            <a:r>
              <a:rPr lang="en-US" sz="2400" dirty="0"/>
              <a:t>witness the wisdom of God’s unique design of our race as male and female, as we see and experience the complementarity of husband and wife sharing not only their lives together, but working together as uniquely gifted in raising their children, as we advance through the various stages of marriage and enter into the maturity of love and faithfulness, and as we find ourselves and each other growing in Christlikeness, defeating sin and self, and attaining the stature of the character of Christ, the result will be gratitude and thanks. </a:t>
            </a:r>
            <a:endParaRPr lang="en-US" sz="2400" dirty="0" smtClean="0"/>
          </a:p>
          <a:p>
            <a:r>
              <a:rPr lang="en-US" sz="2400" dirty="0"/>
              <a:t>	</a:t>
            </a:r>
            <a:r>
              <a:rPr lang="en-US" sz="2400" dirty="0" smtClean="0"/>
              <a:t>Psalm </a:t>
            </a:r>
            <a:r>
              <a:rPr lang="en-US" sz="2400" dirty="0"/>
              <a:t>68:6 says: </a:t>
            </a:r>
            <a:r>
              <a:rPr lang="en-US" sz="2400" i="1" dirty="0"/>
              <a:t>“God settles the solitary in a home….”</a:t>
            </a:r>
            <a:r>
              <a:rPr lang="en-US" sz="2400" dirty="0"/>
              <a:t> </a:t>
            </a:r>
            <a:endParaRPr lang="en-US" sz="2400" dirty="0" smtClean="0"/>
          </a:p>
          <a:p>
            <a:r>
              <a:rPr lang="en-US" sz="2400" dirty="0"/>
              <a:t>	</a:t>
            </a:r>
            <a:r>
              <a:rPr lang="en-US" sz="2400" dirty="0" smtClean="0"/>
              <a:t>And </a:t>
            </a:r>
            <a:r>
              <a:rPr lang="en-US" sz="2400" dirty="0"/>
              <a:t>when we experience God’s goodness in this regard, the result is </a:t>
            </a:r>
            <a:r>
              <a:rPr lang="en-US" sz="2400" dirty="0" smtClean="0"/>
              <a:t>worship. </a:t>
            </a:r>
            <a:endParaRPr lang="en-US" sz="2400" dirty="0"/>
          </a:p>
        </p:txBody>
      </p:sp>
    </p:spTree>
    <p:extLst>
      <p:ext uri="{BB962C8B-B14F-4D97-AF65-F5344CB8AC3E}">
        <p14:creationId xmlns:p14="http://schemas.microsoft.com/office/powerpoint/2010/main" val="2198710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0913" y="746975"/>
            <a:ext cx="11114467" cy="2308324"/>
          </a:xfrm>
          <a:prstGeom prst="rect">
            <a:avLst/>
          </a:prstGeom>
          <a:noFill/>
        </p:spPr>
        <p:txBody>
          <a:bodyPr wrap="square" rtlCol="0">
            <a:spAutoFit/>
          </a:bodyPr>
          <a:lstStyle/>
          <a:p>
            <a:r>
              <a:rPr lang="en-US" sz="2400" b="1" dirty="0"/>
              <a:t>6. WORSHIP</a:t>
            </a:r>
            <a:endParaRPr lang="en-US" sz="2400" dirty="0"/>
          </a:p>
          <a:p>
            <a:r>
              <a:rPr lang="en-US" sz="2400" dirty="0"/>
              <a:t> </a:t>
            </a:r>
          </a:p>
          <a:p>
            <a:r>
              <a:rPr lang="en-US" sz="2400" dirty="0"/>
              <a:t>	We bring our gratitude for these benefits to worship, to offer our thanks as a sacrifice of praise. </a:t>
            </a:r>
            <a:endParaRPr lang="en-US" sz="2400" dirty="0" smtClean="0"/>
          </a:p>
          <a:p>
            <a:r>
              <a:rPr lang="en-US" sz="2400" dirty="0"/>
              <a:t>	</a:t>
            </a:r>
            <a:r>
              <a:rPr lang="en-US" sz="2400" dirty="0" smtClean="0"/>
              <a:t>We </a:t>
            </a:r>
            <a:r>
              <a:rPr lang="en-US" sz="2400" dirty="0"/>
              <a:t>bring our astonishment at the wisdom of God in making us male and female, and declare the goodness of this as witnessed in marriage as an act of adoration. </a:t>
            </a:r>
          </a:p>
        </p:txBody>
      </p:sp>
      <p:pic>
        <p:nvPicPr>
          <p:cNvPr id="3" name="Picture 2"/>
          <p:cNvPicPr>
            <a:picLocks noChangeAspect="1"/>
          </p:cNvPicPr>
          <p:nvPr/>
        </p:nvPicPr>
        <p:blipFill>
          <a:blip r:embed="rId3"/>
          <a:stretch>
            <a:fillRect/>
          </a:stretch>
        </p:blipFill>
        <p:spPr>
          <a:xfrm>
            <a:off x="3352148" y="3240856"/>
            <a:ext cx="5041081" cy="3354610"/>
          </a:xfrm>
          <a:prstGeom prst="rect">
            <a:avLst/>
          </a:prstGeom>
        </p:spPr>
      </p:pic>
    </p:spTree>
    <p:extLst>
      <p:ext uri="{BB962C8B-B14F-4D97-AF65-F5344CB8AC3E}">
        <p14:creationId xmlns:p14="http://schemas.microsoft.com/office/powerpoint/2010/main" val="1848687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0913" y="746975"/>
            <a:ext cx="11114467" cy="5262979"/>
          </a:xfrm>
          <a:prstGeom prst="rect">
            <a:avLst/>
          </a:prstGeom>
          <a:noFill/>
        </p:spPr>
        <p:txBody>
          <a:bodyPr wrap="square" rtlCol="0">
            <a:spAutoFit/>
          </a:bodyPr>
          <a:lstStyle/>
          <a:p>
            <a:r>
              <a:rPr lang="en-US" sz="2400" b="1" dirty="0"/>
              <a:t>7. ANTICIPATION</a:t>
            </a:r>
          </a:p>
          <a:p>
            <a:r>
              <a:rPr lang="en-US" sz="2400" dirty="0"/>
              <a:t> </a:t>
            </a:r>
          </a:p>
          <a:p>
            <a:r>
              <a:rPr lang="en-US" sz="2400" dirty="0"/>
              <a:t>	A seventh hallmark of biblical marriage is anticipation. </a:t>
            </a:r>
            <a:endParaRPr lang="en-US" sz="2400" dirty="0" smtClean="0"/>
          </a:p>
          <a:p>
            <a:r>
              <a:rPr lang="en-US" sz="2400" dirty="0"/>
              <a:t>	</a:t>
            </a:r>
            <a:r>
              <a:rPr lang="en-US" sz="2400" dirty="0" smtClean="0"/>
              <a:t>Everything </a:t>
            </a:r>
            <a:r>
              <a:rPr lang="en-US" sz="2400" dirty="0"/>
              <a:t>in this life </a:t>
            </a:r>
            <a:r>
              <a:rPr lang="en-US" sz="2400" dirty="0" smtClean="0"/>
              <a:t>exists </a:t>
            </a:r>
            <a:r>
              <a:rPr lang="en-US" sz="2400" dirty="0"/>
              <a:t>with a view toward the next, and marriage is no exception. </a:t>
            </a:r>
            <a:endParaRPr lang="en-US" sz="2400" dirty="0" smtClean="0"/>
          </a:p>
          <a:p>
            <a:r>
              <a:rPr lang="en-US" sz="2400" dirty="0"/>
              <a:t>	</a:t>
            </a:r>
            <a:r>
              <a:rPr lang="en-US" sz="2400" dirty="0" smtClean="0"/>
              <a:t>When </a:t>
            </a:r>
            <a:r>
              <a:rPr lang="en-US" sz="2400" dirty="0"/>
              <a:t>the biblical writers under the inspiration of the Holy Spirit struggled portray the glories of the life to come, they </a:t>
            </a:r>
            <a:r>
              <a:rPr lang="en-US" sz="2400" dirty="0" smtClean="0"/>
              <a:t>most often </a:t>
            </a:r>
            <a:r>
              <a:rPr lang="en-US" sz="2400" dirty="0"/>
              <a:t>settled upon the analogy of marriage. </a:t>
            </a:r>
            <a:endParaRPr lang="en-US" sz="2400" dirty="0" smtClean="0"/>
          </a:p>
          <a:p>
            <a:r>
              <a:rPr lang="en-US" sz="2400" dirty="0"/>
              <a:t>	</a:t>
            </a:r>
            <a:r>
              <a:rPr lang="en-US" sz="2400" dirty="0" smtClean="0"/>
              <a:t>Even </a:t>
            </a:r>
            <a:r>
              <a:rPr lang="en-US" sz="2400" dirty="0"/>
              <a:t>our Lord Jesus Christ compared the joys of the life to come as a </a:t>
            </a:r>
            <a:r>
              <a:rPr lang="en-US" sz="2400" dirty="0" smtClean="0"/>
              <a:t>“wedding banquet.” Such banquets were often week-long celebrations, </a:t>
            </a:r>
            <a:r>
              <a:rPr lang="en-US" sz="2400" dirty="0"/>
              <a:t>a blowout festival that involved the entire village. </a:t>
            </a:r>
            <a:r>
              <a:rPr lang="en-US" sz="2400" dirty="0" smtClean="0"/>
              <a:t>It would commonly remain as the most memorable and delightful week in that couple’s life. </a:t>
            </a:r>
          </a:p>
          <a:p>
            <a:r>
              <a:rPr lang="en-US" sz="2400" dirty="0"/>
              <a:t>	Revelation 19 describes the great joys of heaven in as “the marriage supper of the Lamb.” The same text declares: “Blessed are those who are invited.” </a:t>
            </a:r>
          </a:p>
          <a:p>
            <a:endParaRPr lang="en-US" sz="2400" dirty="0"/>
          </a:p>
        </p:txBody>
      </p:sp>
    </p:spTree>
    <p:extLst>
      <p:ext uri="{BB962C8B-B14F-4D97-AF65-F5344CB8AC3E}">
        <p14:creationId xmlns:p14="http://schemas.microsoft.com/office/powerpoint/2010/main" val="2483369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0913" y="746975"/>
            <a:ext cx="11114467" cy="4893647"/>
          </a:xfrm>
          <a:prstGeom prst="rect">
            <a:avLst/>
          </a:prstGeom>
          <a:noFill/>
        </p:spPr>
        <p:txBody>
          <a:bodyPr wrap="square" rtlCol="0">
            <a:spAutoFit/>
          </a:bodyPr>
          <a:lstStyle/>
          <a:p>
            <a:r>
              <a:rPr lang="en-US" sz="2400" b="1" dirty="0"/>
              <a:t>7. ANTICIPATION</a:t>
            </a:r>
          </a:p>
          <a:p>
            <a:r>
              <a:rPr lang="en-US" sz="2400" dirty="0"/>
              <a:t> </a:t>
            </a:r>
          </a:p>
          <a:p>
            <a:r>
              <a:rPr lang="en-US" sz="2400" dirty="0"/>
              <a:t>	And supremely, the whole Bible depicts the union of the believer with God, with Christ, in terms of the union of husband and wife in marriage. </a:t>
            </a:r>
            <a:endParaRPr lang="en-US" sz="2400" dirty="0" smtClean="0"/>
          </a:p>
          <a:p>
            <a:r>
              <a:rPr lang="en-US" sz="2400" dirty="0"/>
              <a:t>	</a:t>
            </a:r>
            <a:r>
              <a:rPr lang="en-US" sz="2400" dirty="0" smtClean="0"/>
              <a:t>Here </a:t>
            </a:r>
            <a:r>
              <a:rPr lang="en-US" sz="2400" dirty="0"/>
              <a:t>is another strong incentive to reject the self-seeking barrenness of the revisionist view of marriage and to fully embrace the conjugal view. </a:t>
            </a:r>
            <a:endParaRPr lang="en-US" sz="2400" dirty="0" smtClean="0"/>
          </a:p>
          <a:p>
            <a:r>
              <a:rPr lang="en-US" sz="2400" dirty="0"/>
              <a:t>	</a:t>
            </a:r>
            <a:r>
              <a:rPr lang="en-US" sz="2400" dirty="0" smtClean="0"/>
              <a:t>For </a:t>
            </a:r>
            <a:r>
              <a:rPr lang="en-US" sz="2400" dirty="0"/>
              <a:t>such a conjugal view </a:t>
            </a:r>
            <a:r>
              <a:rPr lang="en-US" sz="2400" dirty="0" smtClean="0"/>
              <a:t>involves </a:t>
            </a:r>
            <a:r>
              <a:rPr lang="en-US" sz="2400" dirty="0"/>
              <a:t>a “comprehensive union of persons.” </a:t>
            </a:r>
            <a:endParaRPr lang="en-US" sz="2400" dirty="0" smtClean="0"/>
          </a:p>
          <a:p>
            <a:r>
              <a:rPr lang="en-US" sz="2400" dirty="0"/>
              <a:t>	</a:t>
            </a:r>
            <a:r>
              <a:rPr lang="en-US" sz="2400" dirty="0" smtClean="0"/>
              <a:t>“</a:t>
            </a:r>
            <a:r>
              <a:rPr lang="en-US" sz="2400" dirty="0"/>
              <a:t>It unites two people in their most basic dimensions, in their minds </a:t>
            </a:r>
            <a:r>
              <a:rPr lang="en-US" sz="2400" i="1" dirty="0"/>
              <a:t>and </a:t>
            </a:r>
            <a:r>
              <a:rPr lang="en-US" sz="2400" dirty="0"/>
              <a:t>bodies; second, it unites them with respect to procreation, family life, and its broad domestic sharing; and third, it unites them permanently and exclusively.” (</a:t>
            </a:r>
            <a:r>
              <a:rPr lang="en-US" sz="2400" i="1" dirty="0"/>
              <a:t>What Is Marriage?</a:t>
            </a:r>
            <a:r>
              <a:rPr lang="en-US" sz="2400" dirty="0"/>
              <a:t> p. 23) </a:t>
            </a:r>
            <a:endParaRPr lang="en-US" sz="2400" dirty="0" smtClean="0"/>
          </a:p>
          <a:p>
            <a:r>
              <a:rPr lang="en-US" sz="2400" dirty="0"/>
              <a:t>	</a:t>
            </a:r>
            <a:r>
              <a:rPr lang="en-US" sz="2400" dirty="0" smtClean="0"/>
              <a:t>I </a:t>
            </a:r>
            <a:r>
              <a:rPr lang="en-US" sz="2400" dirty="0"/>
              <a:t>know the authors of that book agreed to make their case for conjugal marriage on a non-religious basis, but that definition is a pretty good description of </a:t>
            </a:r>
            <a:r>
              <a:rPr lang="en-US" sz="2400" b="1" i="1" dirty="0"/>
              <a:t>biblical</a:t>
            </a:r>
            <a:r>
              <a:rPr lang="en-US" sz="2400" dirty="0"/>
              <a:t> marriage. </a:t>
            </a:r>
          </a:p>
        </p:txBody>
      </p:sp>
    </p:spTree>
    <p:extLst>
      <p:ext uri="{BB962C8B-B14F-4D97-AF65-F5344CB8AC3E}">
        <p14:creationId xmlns:p14="http://schemas.microsoft.com/office/powerpoint/2010/main" val="1367179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0913" y="746975"/>
            <a:ext cx="11114467" cy="2308324"/>
          </a:xfrm>
          <a:prstGeom prst="rect">
            <a:avLst/>
          </a:prstGeom>
          <a:noFill/>
        </p:spPr>
        <p:txBody>
          <a:bodyPr wrap="square" rtlCol="0">
            <a:spAutoFit/>
          </a:bodyPr>
          <a:lstStyle/>
          <a:p>
            <a:r>
              <a:rPr lang="en-US" sz="2400" b="1" dirty="0"/>
              <a:t>7. ANTICIPATION</a:t>
            </a:r>
          </a:p>
          <a:p>
            <a:r>
              <a:rPr lang="en-US" sz="2400" dirty="0"/>
              <a:t> </a:t>
            </a:r>
          </a:p>
          <a:p>
            <a:r>
              <a:rPr lang="en-US" sz="2400" dirty="0"/>
              <a:t>	And what we must see is that biblical marriage most clearly depicts the union of the believer and of the church with her Lord, a union that is comprehensive, of the whole person, of mind and affection, leading to wonderful fruitfulness, a union that is both permanent and exclusive. </a:t>
            </a:r>
          </a:p>
        </p:txBody>
      </p:sp>
    </p:spTree>
    <p:extLst>
      <p:ext uri="{BB962C8B-B14F-4D97-AF65-F5344CB8AC3E}">
        <p14:creationId xmlns:p14="http://schemas.microsoft.com/office/powerpoint/2010/main" val="3420039914"/>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656573" y="-10427"/>
            <a:ext cx="6862812" cy="6862812"/>
          </a:xfrm>
          <a:prstGeom prst="rect">
            <a:avLst/>
          </a:prstGeom>
        </p:spPr>
      </p:pic>
    </p:spTree>
    <p:extLst>
      <p:ext uri="{BB962C8B-B14F-4D97-AF65-F5344CB8AC3E}">
        <p14:creationId xmlns:p14="http://schemas.microsoft.com/office/powerpoint/2010/main" val="4213165869"/>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0913" y="746975"/>
            <a:ext cx="11114467" cy="4893647"/>
          </a:xfrm>
          <a:prstGeom prst="rect">
            <a:avLst/>
          </a:prstGeom>
          <a:noFill/>
        </p:spPr>
        <p:txBody>
          <a:bodyPr wrap="square" rtlCol="0">
            <a:spAutoFit/>
          </a:bodyPr>
          <a:lstStyle/>
          <a:p>
            <a:r>
              <a:rPr lang="en-US" sz="2400" b="1" dirty="0" smtClean="0"/>
              <a:t>EPILOGUE: THE NEED FOR THE RENEWAL OF OUR MINDS</a:t>
            </a:r>
            <a:endParaRPr lang="en-US" sz="2400" b="1" dirty="0"/>
          </a:p>
          <a:p>
            <a:r>
              <a:rPr lang="en-US" sz="2400" dirty="0"/>
              <a:t> </a:t>
            </a:r>
          </a:p>
          <a:p>
            <a:r>
              <a:rPr lang="en-US" sz="2400" dirty="0"/>
              <a:t>	There are many elements of expressive individualism that </a:t>
            </a:r>
            <a:r>
              <a:rPr lang="en-US" sz="2400" dirty="0" smtClean="0"/>
              <a:t>have </a:t>
            </a:r>
            <a:r>
              <a:rPr lang="en-US" sz="2400" dirty="0"/>
              <a:t>crept into our hearts even as followers of Christ. </a:t>
            </a:r>
            <a:endParaRPr lang="en-US" sz="2400" dirty="0" smtClean="0"/>
          </a:p>
          <a:p>
            <a:r>
              <a:rPr lang="en-US" sz="2400" dirty="0"/>
              <a:t>	T</a:t>
            </a:r>
            <a:r>
              <a:rPr lang="en-US" sz="2400" dirty="0" smtClean="0"/>
              <a:t>hese </a:t>
            </a:r>
            <a:r>
              <a:rPr lang="en-US" sz="2400" dirty="0"/>
              <a:t>distortions and lies must be exposed by the clarity and divine truth of God’s Word and excised through repentance and the renewal of our minds. </a:t>
            </a:r>
          </a:p>
          <a:p>
            <a:r>
              <a:rPr lang="en-US" sz="2400" dirty="0"/>
              <a:t>	And this is especially true with it comes to that central institution of marriage. </a:t>
            </a:r>
            <a:endParaRPr lang="en-US" sz="2400" dirty="0" smtClean="0"/>
          </a:p>
          <a:p>
            <a:r>
              <a:rPr lang="en-US" sz="2400" dirty="0"/>
              <a:t>	</a:t>
            </a:r>
            <a:r>
              <a:rPr lang="en-US" sz="2400" dirty="0" smtClean="0"/>
              <a:t>The advent and now codification of gay </a:t>
            </a:r>
            <a:r>
              <a:rPr lang="en-US" sz="2400" dirty="0"/>
              <a:t>marriage, same-sex marriage should be no surprise once we </a:t>
            </a:r>
            <a:r>
              <a:rPr lang="en-US" sz="2400" dirty="0" smtClean="0"/>
              <a:t>started </a:t>
            </a:r>
            <a:r>
              <a:rPr lang="en-US" sz="2400" dirty="0"/>
              <a:t>down the path of expressive individualism. </a:t>
            </a:r>
            <a:endParaRPr lang="en-US" sz="2400" dirty="0" smtClean="0"/>
          </a:p>
          <a:p>
            <a:r>
              <a:rPr lang="en-US" sz="2400" dirty="0"/>
              <a:t>	</a:t>
            </a:r>
            <a:r>
              <a:rPr lang="en-US" sz="2400" dirty="0" smtClean="0"/>
              <a:t>It </a:t>
            </a:r>
            <a:r>
              <a:rPr lang="en-US" sz="2400" dirty="0"/>
              <a:t>is the Christian family that can offer the most striking contrast to the revisionist view. </a:t>
            </a:r>
            <a:endParaRPr lang="en-US" sz="2400" dirty="0" smtClean="0"/>
          </a:p>
          <a:p>
            <a:r>
              <a:rPr lang="en-US" sz="2400" dirty="0"/>
              <a:t>	</a:t>
            </a:r>
            <a:r>
              <a:rPr lang="en-US" sz="2400" dirty="0" smtClean="0"/>
              <a:t>And </a:t>
            </a:r>
            <a:r>
              <a:rPr lang="en-US" sz="2400" dirty="0"/>
              <a:t>may God enable us to provide a lifeline to the hapless lost drowning in the surging sea of sin and self. </a:t>
            </a:r>
          </a:p>
        </p:txBody>
      </p:sp>
    </p:spTree>
    <p:extLst>
      <p:ext uri="{BB962C8B-B14F-4D97-AF65-F5344CB8AC3E}">
        <p14:creationId xmlns:p14="http://schemas.microsoft.com/office/powerpoint/2010/main" val="2452224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0913" y="746975"/>
            <a:ext cx="11114467" cy="5016758"/>
          </a:xfrm>
          <a:prstGeom prst="rect">
            <a:avLst/>
          </a:prstGeom>
          <a:noFill/>
        </p:spPr>
        <p:txBody>
          <a:bodyPr wrap="square" rtlCol="0">
            <a:spAutoFit/>
          </a:bodyPr>
          <a:lstStyle/>
          <a:p>
            <a:pPr algn="ctr"/>
            <a:r>
              <a:rPr lang="en-US" sz="4000" dirty="0"/>
              <a:t>2023 SUMMER SEMINARS HOSPERS PCA</a:t>
            </a:r>
          </a:p>
          <a:p>
            <a:r>
              <a:rPr lang="en-US" sz="4000" dirty="0"/>
              <a:t> </a:t>
            </a:r>
            <a:endParaRPr lang="en-US" sz="4000" dirty="0" smtClean="0"/>
          </a:p>
          <a:p>
            <a:r>
              <a:rPr lang="en-US" sz="4000" dirty="0" smtClean="0"/>
              <a:t>“</a:t>
            </a:r>
            <a:r>
              <a:rPr lang="en-US" sz="4000" dirty="0"/>
              <a:t>Understanding the Popular </a:t>
            </a:r>
            <a:r>
              <a:rPr lang="en-US" sz="4000" dirty="0" smtClean="0"/>
              <a:t>Mind”</a:t>
            </a:r>
            <a:endParaRPr lang="en-US" sz="4000" dirty="0"/>
          </a:p>
          <a:p>
            <a:r>
              <a:rPr lang="en-US" sz="4000" dirty="0"/>
              <a:t> </a:t>
            </a:r>
          </a:p>
          <a:p>
            <a:r>
              <a:rPr lang="en-US" sz="4000" dirty="0"/>
              <a:t>June </a:t>
            </a:r>
            <a:r>
              <a:rPr lang="en-US" sz="4000" dirty="0" smtClean="0"/>
              <a:t>20 	“</a:t>
            </a:r>
            <a:r>
              <a:rPr lang="en-US" sz="4000" dirty="0"/>
              <a:t>Responding to the Social Imaginary”</a:t>
            </a:r>
          </a:p>
          <a:p>
            <a:r>
              <a:rPr lang="en-US" sz="4000" dirty="0"/>
              <a:t>June 27 	“Restoring Biblical Marriage”  </a:t>
            </a:r>
          </a:p>
          <a:p>
            <a:r>
              <a:rPr lang="en-US" sz="4000" dirty="0"/>
              <a:t>July 18    </a:t>
            </a:r>
            <a:r>
              <a:rPr lang="en-US" sz="4000" dirty="0" smtClean="0"/>
              <a:t>“</a:t>
            </a:r>
            <a:r>
              <a:rPr lang="en-US" sz="4000" dirty="0"/>
              <a:t>Is the Church Witnessing a</a:t>
            </a:r>
            <a:r>
              <a:rPr lang="en-US" sz="4000" i="1" dirty="0"/>
              <a:t> ‘New Apostolic </a:t>
            </a:r>
            <a:r>
              <a:rPr lang="en-US" sz="4000" i="1" dirty="0" smtClean="0"/>
              <a:t>						Reformation</a:t>
            </a:r>
            <a:r>
              <a:rPr lang="en-US" sz="4000" i="1" dirty="0"/>
              <a:t>’</a:t>
            </a:r>
            <a:r>
              <a:rPr lang="en-US" sz="4000" dirty="0"/>
              <a:t>?”</a:t>
            </a:r>
          </a:p>
        </p:txBody>
      </p:sp>
    </p:spTree>
    <p:extLst>
      <p:ext uri="{BB962C8B-B14F-4D97-AF65-F5344CB8AC3E}">
        <p14:creationId xmlns:p14="http://schemas.microsoft.com/office/powerpoint/2010/main" val="196070961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0913" y="746975"/>
            <a:ext cx="11114467" cy="1938992"/>
          </a:xfrm>
          <a:prstGeom prst="rect">
            <a:avLst/>
          </a:prstGeom>
          <a:noFill/>
        </p:spPr>
        <p:txBody>
          <a:bodyPr wrap="square" rtlCol="0">
            <a:spAutoFit/>
          </a:bodyPr>
          <a:lstStyle/>
          <a:p>
            <a:r>
              <a:rPr lang="en-US" sz="2400" b="1" dirty="0" smtClean="0"/>
              <a:t>INTRODUCTION: MARRIAGE REDEFINED</a:t>
            </a:r>
            <a:endParaRPr lang="en-US" sz="2400" dirty="0"/>
          </a:p>
          <a:p>
            <a:endParaRPr lang="en-US" sz="2400" dirty="0" smtClean="0"/>
          </a:p>
          <a:p>
            <a:r>
              <a:rPr lang="en-US" sz="2400" dirty="0"/>
              <a:t>	In 2012, three years before Obergefell, scholars </a:t>
            </a:r>
            <a:r>
              <a:rPr lang="en-US" sz="2400" dirty="0" err="1"/>
              <a:t>Sherif</a:t>
            </a:r>
            <a:r>
              <a:rPr lang="en-US" sz="2400" dirty="0"/>
              <a:t> </a:t>
            </a:r>
            <a:r>
              <a:rPr lang="en-US" sz="2400" dirty="0" err="1"/>
              <a:t>Girgas</a:t>
            </a:r>
            <a:r>
              <a:rPr lang="en-US" sz="2400" dirty="0"/>
              <a:t>, Ryan T. Anderson, and Robert P. George composed an argument for understanding marriage as one man and one woman, in a short book titled </a:t>
            </a:r>
            <a:r>
              <a:rPr lang="en-US" sz="2400" i="1" dirty="0"/>
              <a:t>What is Marriage? Man and Woman: A Defense.</a:t>
            </a:r>
            <a:r>
              <a:rPr lang="en-US" sz="2400" dirty="0"/>
              <a:t> </a:t>
            </a:r>
            <a:endParaRPr lang="en-US" sz="2400" dirty="0" smtClean="0"/>
          </a:p>
        </p:txBody>
      </p:sp>
    </p:spTree>
    <p:extLst>
      <p:ext uri="{BB962C8B-B14F-4D97-AF65-F5344CB8AC3E}">
        <p14:creationId xmlns:p14="http://schemas.microsoft.com/office/powerpoint/2010/main" val="171543123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5240"/>
            <a:ext cx="12219214" cy="6842760"/>
          </a:xfrm>
          <a:prstGeom prst="rect">
            <a:avLst/>
          </a:prstGeom>
        </p:spPr>
      </p:pic>
    </p:spTree>
    <p:extLst>
      <p:ext uri="{BB962C8B-B14F-4D97-AF65-F5344CB8AC3E}">
        <p14:creationId xmlns:p14="http://schemas.microsoft.com/office/powerpoint/2010/main" val="67424302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090737" y="320842"/>
            <a:ext cx="4090737" cy="6340642"/>
          </a:xfrm>
          <a:prstGeom prst="rect">
            <a:avLst/>
          </a:prstGeom>
        </p:spPr>
      </p:pic>
    </p:spTree>
    <p:extLst>
      <p:ext uri="{BB962C8B-B14F-4D97-AF65-F5344CB8AC3E}">
        <p14:creationId xmlns:p14="http://schemas.microsoft.com/office/powerpoint/2010/main" val="105617421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0913" y="746975"/>
            <a:ext cx="11114467" cy="3046988"/>
          </a:xfrm>
          <a:prstGeom prst="rect">
            <a:avLst/>
          </a:prstGeom>
          <a:noFill/>
        </p:spPr>
        <p:txBody>
          <a:bodyPr wrap="square" rtlCol="0">
            <a:spAutoFit/>
          </a:bodyPr>
          <a:lstStyle/>
          <a:p>
            <a:r>
              <a:rPr lang="en-US" sz="2400" b="1" dirty="0" smtClean="0"/>
              <a:t>INTRODUCTION: MARRIAGE REDEFINED</a:t>
            </a:r>
            <a:endParaRPr lang="en-US" sz="2400" dirty="0"/>
          </a:p>
          <a:p>
            <a:endParaRPr lang="en-US" sz="2400" dirty="0" smtClean="0"/>
          </a:p>
          <a:p>
            <a:r>
              <a:rPr lang="en-US" sz="2400" dirty="0"/>
              <a:t>	</a:t>
            </a:r>
            <a:r>
              <a:rPr lang="en-US" sz="2400" dirty="0" smtClean="0"/>
              <a:t>Though </a:t>
            </a:r>
            <a:r>
              <a:rPr lang="en-US" sz="2400" dirty="0"/>
              <a:t>some, perhaps all of the authors were personally religious, they made a strictly non-religious case, and they did not appeal to the overwhelming historical record. </a:t>
            </a:r>
          </a:p>
          <a:p>
            <a:r>
              <a:rPr lang="en-US" sz="2400" dirty="0"/>
              <a:t>	They distinguished between what they called “conjugal marriage” (comparable to the historic view) and “revisionist marriage,” its current replacement. </a:t>
            </a:r>
            <a:endParaRPr lang="en-US" sz="2400" dirty="0" smtClean="0"/>
          </a:p>
          <a:p>
            <a:r>
              <a:rPr lang="en-US" sz="2400" dirty="0"/>
              <a:t>	</a:t>
            </a:r>
            <a:r>
              <a:rPr lang="en-US" sz="2400" dirty="0" smtClean="0"/>
              <a:t>I </a:t>
            </a:r>
            <a:r>
              <a:rPr lang="en-US" sz="2400" dirty="0"/>
              <a:t>want to spend some time defining the two. </a:t>
            </a:r>
          </a:p>
        </p:txBody>
      </p:sp>
    </p:spTree>
    <p:extLst>
      <p:ext uri="{BB962C8B-B14F-4D97-AF65-F5344CB8AC3E}">
        <p14:creationId xmlns:p14="http://schemas.microsoft.com/office/powerpoint/2010/main" val="2420836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0913" y="746975"/>
            <a:ext cx="11114467" cy="3046988"/>
          </a:xfrm>
          <a:prstGeom prst="rect">
            <a:avLst/>
          </a:prstGeom>
          <a:noFill/>
        </p:spPr>
        <p:txBody>
          <a:bodyPr wrap="square" rtlCol="0">
            <a:spAutoFit/>
          </a:bodyPr>
          <a:lstStyle/>
          <a:p>
            <a:r>
              <a:rPr lang="en-US" sz="2400" b="1" dirty="0" smtClean="0"/>
              <a:t>INTRODUCTION: MARRIAGE REDEFINED</a:t>
            </a:r>
            <a:endParaRPr lang="en-US" sz="2400" dirty="0"/>
          </a:p>
          <a:p>
            <a:endParaRPr lang="en-US" sz="2400" dirty="0" smtClean="0"/>
          </a:p>
          <a:p>
            <a:r>
              <a:rPr lang="en-US" sz="2400" dirty="0"/>
              <a:t>	“The </a:t>
            </a:r>
            <a:r>
              <a:rPr lang="en-US" sz="2400" i="1" dirty="0"/>
              <a:t>conjugal</a:t>
            </a:r>
            <a:r>
              <a:rPr lang="en-US" sz="2400" dirty="0"/>
              <a:t> view of marriage has long informed the law—along with the literature, art, philosophy, religion, and social practice—of our civilization. It is a vision of marriage as a bodily as well as an emotional and spiritual bond, distinguished thus by its comprehensiveness, which is, like all love, </a:t>
            </a:r>
            <a:r>
              <a:rPr lang="en-US" sz="2400" i="1" dirty="0"/>
              <a:t>effusive</a:t>
            </a:r>
            <a:r>
              <a:rPr lang="en-US" sz="2400" dirty="0"/>
              <a:t>: flowing out into the wide sharing of family life and ahead to lifelong fidelity. In marriage, so understood, the world rests its hope and finds ultimate renewal.</a:t>
            </a:r>
          </a:p>
        </p:txBody>
      </p:sp>
    </p:spTree>
    <p:extLst>
      <p:ext uri="{BB962C8B-B14F-4D97-AF65-F5344CB8AC3E}">
        <p14:creationId xmlns:p14="http://schemas.microsoft.com/office/powerpoint/2010/main" val="416405132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0913" y="746975"/>
            <a:ext cx="11114467" cy="3046988"/>
          </a:xfrm>
          <a:prstGeom prst="rect">
            <a:avLst/>
          </a:prstGeom>
          <a:noFill/>
        </p:spPr>
        <p:txBody>
          <a:bodyPr wrap="square" rtlCol="0">
            <a:spAutoFit/>
          </a:bodyPr>
          <a:lstStyle/>
          <a:p>
            <a:r>
              <a:rPr lang="en-US" sz="2400" b="1" dirty="0" smtClean="0"/>
              <a:t>INTRODUCTION: MARRIAGE REDEFINED</a:t>
            </a:r>
            <a:endParaRPr lang="en-US" sz="2400" dirty="0"/>
          </a:p>
          <a:p>
            <a:endParaRPr lang="en-US" sz="2400" dirty="0" smtClean="0"/>
          </a:p>
          <a:p>
            <a:r>
              <a:rPr lang="en-US" sz="2400" dirty="0"/>
              <a:t>	“A second, </a:t>
            </a:r>
            <a:r>
              <a:rPr lang="en-US" sz="2400" i="1" dirty="0"/>
              <a:t>revisionist</a:t>
            </a:r>
            <a:r>
              <a:rPr lang="en-US" sz="2400" dirty="0"/>
              <a:t> view has informed the marriage policy reforms of the last several decades. It is a vision of marriage as, in essence, a loving emotional bond, one distinguished by its intensity—a bond that needn’t point beyond the partners, in which fidelity is ultimately subject to one’s own desires. In marriage, so understood, partners seek emotional fulfillment, and remain as long as they find it.” </a:t>
            </a:r>
            <a:r>
              <a:rPr lang="en-US" sz="2400" dirty="0" smtClean="0"/>
              <a:t>(p. 1-2</a:t>
            </a:r>
            <a:r>
              <a:rPr lang="en-US" sz="2400" dirty="0"/>
              <a:t>) </a:t>
            </a:r>
            <a:endParaRPr lang="en-US" sz="2400" dirty="0" smtClean="0"/>
          </a:p>
          <a:p>
            <a:r>
              <a:rPr lang="en-US" sz="2400" dirty="0"/>
              <a:t>	</a:t>
            </a:r>
            <a:r>
              <a:rPr lang="en-US" sz="2400" dirty="0" smtClean="0"/>
              <a:t>Or </a:t>
            </a:r>
            <a:r>
              <a:rPr lang="en-US" sz="2400" dirty="0"/>
              <a:t>as Carl Trueman puts it: “marriage as a sentimental bond.” </a:t>
            </a:r>
          </a:p>
        </p:txBody>
      </p:sp>
    </p:spTree>
    <p:extLst>
      <p:ext uri="{BB962C8B-B14F-4D97-AF65-F5344CB8AC3E}">
        <p14:creationId xmlns:p14="http://schemas.microsoft.com/office/powerpoint/2010/main" val="20474150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0913" y="746975"/>
            <a:ext cx="11114467" cy="4524315"/>
          </a:xfrm>
          <a:prstGeom prst="rect">
            <a:avLst/>
          </a:prstGeom>
          <a:noFill/>
        </p:spPr>
        <p:txBody>
          <a:bodyPr wrap="square" rtlCol="0">
            <a:spAutoFit/>
          </a:bodyPr>
          <a:lstStyle/>
          <a:p>
            <a:r>
              <a:rPr lang="en-US" sz="2400" b="1" dirty="0" smtClean="0"/>
              <a:t>INTRODUCTION: MARRIAGE REDEFINED</a:t>
            </a:r>
            <a:endParaRPr lang="en-US" sz="2400" dirty="0"/>
          </a:p>
          <a:p>
            <a:endParaRPr lang="en-US" sz="2400" dirty="0" smtClean="0"/>
          </a:p>
          <a:p>
            <a:r>
              <a:rPr lang="en-US" sz="2400" dirty="0"/>
              <a:t>	And one of the significant observations they draw is that under the revisionist view “marriage” only differs from other relationships, friendships, roommates, partnerships, etc</a:t>
            </a:r>
            <a:r>
              <a:rPr lang="en-US" sz="2400" dirty="0" smtClean="0"/>
              <a:t>., </a:t>
            </a:r>
            <a:r>
              <a:rPr lang="en-US" sz="2400" dirty="0"/>
              <a:t>by its </a:t>
            </a:r>
            <a:r>
              <a:rPr lang="en-US" sz="2400" dirty="0" smtClean="0"/>
              <a:t>degree of emotional </a:t>
            </a:r>
            <a:r>
              <a:rPr lang="en-US" sz="2400" dirty="0"/>
              <a:t>intensity. </a:t>
            </a:r>
            <a:endParaRPr lang="en-US" sz="2400" dirty="0" smtClean="0"/>
          </a:p>
          <a:p>
            <a:r>
              <a:rPr lang="en-US" sz="2400" dirty="0"/>
              <a:t>	</a:t>
            </a:r>
            <a:r>
              <a:rPr lang="en-US" sz="2400" dirty="0" smtClean="0"/>
              <a:t>There </a:t>
            </a:r>
            <a:r>
              <a:rPr lang="en-US" sz="2400" dirty="0"/>
              <a:t>is no essential </a:t>
            </a:r>
            <a:r>
              <a:rPr lang="en-US" sz="2400" dirty="0" smtClean="0"/>
              <a:t>difference</a:t>
            </a:r>
            <a:r>
              <a:rPr lang="en-US" sz="2400" dirty="0"/>
              <a:t> </a:t>
            </a:r>
            <a:r>
              <a:rPr lang="en-US" sz="2400" dirty="0" smtClean="0"/>
              <a:t>between revisionist marriage and mere friendship.</a:t>
            </a:r>
          </a:p>
          <a:p>
            <a:r>
              <a:rPr lang="en-US" sz="2400" dirty="0"/>
              <a:t>	</a:t>
            </a:r>
            <a:r>
              <a:rPr lang="en-US" sz="2400" dirty="0" smtClean="0"/>
              <a:t>So </a:t>
            </a:r>
            <a:r>
              <a:rPr lang="en-US" sz="2400" dirty="0"/>
              <a:t>why, they ask, is “marriage” necessary in the revisionist sense? </a:t>
            </a:r>
            <a:r>
              <a:rPr lang="en-US" sz="2400" dirty="0" smtClean="0"/>
              <a:t>No matter how you try to dress it up, such </a:t>
            </a:r>
            <a:r>
              <a:rPr lang="en-US" sz="2400" dirty="0"/>
              <a:t>a “marriage” differs from other relationships only by </a:t>
            </a:r>
            <a:r>
              <a:rPr lang="en-US" sz="2400" dirty="0" smtClean="0"/>
              <a:t>the degree of the intensity of feeling. </a:t>
            </a:r>
          </a:p>
          <a:p>
            <a:r>
              <a:rPr lang="en-US" sz="2400" dirty="0"/>
              <a:t>	</a:t>
            </a:r>
            <a:r>
              <a:rPr lang="en-US" sz="2400" dirty="0" smtClean="0"/>
              <a:t>What interest does the government have in regulating friendships? The government does not try to legislate other such friendships. What makes this different? </a:t>
            </a:r>
          </a:p>
          <a:p>
            <a:r>
              <a:rPr lang="en-US" sz="2400" dirty="0"/>
              <a:t>	</a:t>
            </a:r>
            <a:r>
              <a:rPr lang="en-US" sz="2400" dirty="0" smtClean="0"/>
              <a:t>(Answer, nothing.)  </a:t>
            </a:r>
            <a:endParaRPr lang="en-US" sz="2400" dirty="0"/>
          </a:p>
        </p:txBody>
      </p:sp>
    </p:spTree>
    <p:extLst>
      <p:ext uri="{BB962C8B-B14F-4D97-AF65-F5344CB8AC3E}">
        <p14:creationId xmlns:p14="http://schemas.microsoft.com/office/powerpoint/2010/main" val="2473898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0913" y="746975"/>
            <a:ext cx="11114467" cy="2677656"/>
          </a:xfrm>
          <a:prstGeom prst="rect">
            <a:avLst/>
          </a:prstGeom>
          <a:noFill/>
        </p:spPr>
        <p:txBody>
          <a:bodyPr wrap="square" rtlCol="0">
            <a:spAutoFit/>
          </a:bodyPr>
          <a:lstStyle/>
          <a:p>
            <a:r>
              <a:rPr lang="en-US" sz="2400" b="1" dirty="0" smtClean="0"/>
              <a:t>INTRODUCTION: MARRIAGE REDEFINED</a:t>
            </a:r>
            <a:endParaRPr lang="en-US" sz="2400" dirty="0"/>
          </a:p>
          <a:p>
            <a:endParaRPr lang="en-US" sz="2400" dirty="0" smtClean="0"/>
          </a:p>
          <a:p>
            <a:r>
              <a:rPr lang="en-US" sz="2400" dirty="0"/>
              <a:t>	If you were with us last week for our first summer seminar, you can easily detect in this revisionist vision of marriage the fingerprints of expressive individualism, the current, dominant, and pervasive social imaginary or worldview. </a:t>
            </a:r>
            <a:endParaRPr lang="en-US" sz="2400" dirty="0" smtClean="0"/>
          </a:p>
          <a:p>
            <a:r>
              <a:rPr lang="en-US" sz="2400" dirty="0"/>
              <a:t>	</a:t>
            </a:r>
            <a:r>
              <a:rPr lang="en-US" sz="2400" dirty="0" smtClean="0"/>
              <a:t>Reformed Theologian Carl Trueman has written a couple of books, helpfully explaining these concepts and our times.</a:t>
            </a:r>
          </a:p>
        </p:txBody>
      </p:sp>
    </p:spTree>
    <p:extLst>
      <p:ext uri="{BB962C8B-B14F-4D97-AF65-F5344CB8AC3E}">
        <p14:creationId xmlns:p14="http://schemas.microsoft.com/office/powerpoint/2010/main" val="3218924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0913" y="746975"/>
            <a:ext cx="11114467" cy="5016758"/>
          </a:xfrm>
          <a:prstGeom prst="rect">
            <a:avLst/>
          </a:prstGeom>
          <a:noFill/>
        </p:spPr>
        <p:txBody>
          <a:bodyPr wrap="square" rtlCol="0">
            <a:spAutoFit/>
          </a:bodyPr>
          <a:lstStyle/>
          <a:p>
            <a:pPr algn="ctr"/>
            <a:r>
              <a:rPr lang="en-US" sz="4000" dirty="0"/>
              <a:t>2023 SUMMER SEMINARS HOSPERS PCA</a:t>
            </a:r>
          </a:p>
          <a:p>
            <a:r>
              <a:rPr lang="en-US" sz="4000" dirty="0"/>
              <a:t> </a:t>
            </a:r>
            <a:endParaRPr lang="en-US" sz="4000" dirty="0" smtClean="0"/>
          </a:p>
          <a:p>
            <a:r>
              <a:rPr lang="en-US" sz="4000" dirty="0" smtClean="0"/>
              <a:t>“</a:t>
            </a:r>
            <a:r>
              <a:rPr lang="en-US" sz="4000" dirty="0"/>
              <a:t>Understanding the Popular </a:t>
            </a:r>
            <a:r>
              <a:rPr lang="en-US" sz="4000" dirty="0" smtClean="0"/>
              <a:t>Mind”</a:t>
            </a:r>
            <a:endParaRPr lang="en-US" sz="4000" dirty="0"/>
          </a:p>
          <a:p>
            <a:r>
              <a:rPr lang="en-US" sz="4000" dirty="0"/>
              <a:t> </a:t>
            </a:r>
          </a:p>
          <a:p>
            <a:r>
              <a:rPr lang="en-US" sz="4000" dirty="0"/>
              <a:t>June </a:t>
            </a:r>
            <a:r>
              <a:rPr lang="en-US" sz="4000" dirty="0" smtClean="0"/>
              <a:t>20 	“</a:t>
            </a:r>
            <a:r>
              <a:rPr lang="en-US" sz="4000" dirty="0"/>
              <a:t>Responding to the Social Imaginary”</a:t>
            </a:r>
          </a:p>
          <a:p>
            <a:r>
              <a:rPr lang="en-US" sz="4000" dirty="0"/>
              <a:t>June 27 	“Restoring Biblical Marriage”  </a:t>
            </a:r>
          </a:p>
          <a:p>
            <a:r>
              <a:rPr lang="en-US" sz="4000" dirty="0"/>
              <a:t>July 18    </a:t>
            </a:r>
            <a:r>
              <a:rPr lang="en-US" sz="4000" dirty="0" smtClean="0"/>
              <a:t>“</a:t>
            </a:r>
            <a:r>
              <a:rPr lang="en-US" sz="4000" dirty="0"/>
              <a:t>Is the Church Witnessing a</a:t>
            </a:r>
            <a:r>
              <a:rPr lang="en-US" sz="4000" i="1" dirty="0"/>
              <a:t> ‘New Apostolic </a:t>
            </a:r>
            <a:r>
              <a:rPr lang="en-US" sz="4000" i="1" dirty="0" smtClean="0"/>
              <a:t>						Reformation</a:t>
            </a:r>
            <a:r>
              <a:rPr lang="en-US" sz="4000" i="1" dirty="0"/>
              <a:t>’</a:t>
            </a:r>
            <a:r>
              <a:rPr lang="en-US" sz="4000" dirty="0"/>
              <a:t>?”</a:t>
            </a:r>
          </a:p>
        </p:txBody>
      </p:sp>
    </p:spTree>
    <p:extLst>
      <p:ext uri="{BB962C8B-B14F-4D97-AF65-F5344CB8AC3E}">
        <p14:creationId xmlns:p14="http://schemas.microsoft.com/office/powerpoint/2010/main" val="63158102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5240"/>
            <a:ext cx="12219214" cy="6842760"/>
          </a:xfrm>
          <a:prstGeom prst="rect">
            <a:avLst/>
          </a:prstGeom>
        </p:spPr>
      </p:pic>
    </p:spTree>
    <p:extLst>
      <p:ext uri="{BB962C8B-B14F-4D97-AF65-F5344CB8AC3E}">
        <p14:creationId xmlns:p14="http://schemas.microsoft.com/office/powerpoint/2010/main" val="117471742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605363" y="338034"/>
            <a:ext cx="3948414" cy="5933409"/>
          </a:xfrm>
          <a:prstGeom prst="rect">
            <a:avLst/>
          </a:prstGeom>
        </p:spPr>
      </p:pic>
      <p:pic>
        <p:nvPicPr>
          <p:cNvPr id="3" name="Picture 2"/>
          <p:cNvPicPr>
            <a:picLocks noChangeAspect="1"/>
          </p:cNvPicPr>
          <p:nvPr/>
        </p:nvPicPr>
        <p:blipFill>
          <a:blip r:embed="rId3"/>
          <a:stretch>
            <a:fillRect/>
          </a:stretch>
        </p:blipFill>
        <p:spPr>
          <a:xfrm>
            <a:off x="6504522" y="348264"/>
            <a:ext cx="3842636" cy="5923179"/>
          </a:xfrm>
          <a:prstGeom prst="rect">
            <a:avLst/>
          </a:prstGeom>
        </p:spPr>
      </p:pic>
    </p:spTree>
    <p:extLst>
      <p:ext uri="{BB962C8B-B14F-4D97-AF65-F5344CB8AC3E}">
        <p14:creationId xmlns:p14="http://schemas.microsoft.com/office/powerpoint/2010/main" val="736176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0913" y="746975"/>
            <a:ext cx="11114467" cy="1569660"/>
          </a:xfrm>
          <a:prstGeom prst="rect">
            <a:avLst/>
          </a:prstGeom>
          <a:noFill/>
        </p:spPr>
        <p:txBody>
          <a:bodyPr wrap="square" rtlCol="0">
            <a:spAutoFit/>
          </a:bodyPr>
          <a:lstStyle/>
          <a:p>
            <a:r>
              <a:rPr lang="en-US" sz="2400" b="1" dirty="0" smtClean="0"/>
              <a:t>INTRODUCTION: MARRIAGE REDEFINED</a:t>
            </a:r>
            <a:endParaRPr lang="en-US" sz="2400" dirty="0"/>
          </a:p>
          <a:p>
            <a:endParaRPr lang="en-US" sz="2400" dirty="0" smtClean="0"/>
          </a:p>
          <a:p>
            <a:r>
              <a:rPr lang="en-US" sz="2400" dirty="0"/>
              <a:t>	</a:t>
            </a:r>
            <a:r>
              <a:rPr lang="en-US" sz="2400" dirty="0" smtClean="0"/>
              <a:t>Expressive </a:t>
            </a:r>
            <a:r>
              <a:rPr lang="en-US" sz="2400" dirty="0"/>
              <a:t>individualism is that “unique core of feeling and intuition that should unfold or be expressed if individuality is to be realized.” </a:t>
            </a:r>
          </a:p>
        </p:txBody>
      </p:sp>
    </p:spTree>
    <p:extLst>
      <p:ext uri="{BB962C8B-B14F-4D97-AF65-F5344CB8AC3E}">
        <p14:creationId xmlns:p14="http://schemas.microsoft.com/office/powerpoint/2010/main" val="130517536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0913" y="746975"/>
            <a:ext cx="11114467" cy="5262979"/>
          </a:xfrm>
          <a:prstGeom prst="rect">
            <a:avLst/>
          </a:prstGeom>
          <a:noFill/>
        </p:spPr>
        <p:txBody>
          <a:bodyPr wrap="square" rtlCol="0">
            <a:spAutoFit/>
          </a:bodyPr>
          <a:lstStyle/>
          <a:p>
            <a:r>
              <a:rPr lang="en-US" sz="2400" b="1" dirty="0" smtClean="0"/>
              <a:t>INTRODUCTION: MARRIAGE REDEFINED</a:t>
            </a:r>
            <a:endParaRPr lang="en-US" sz="2400" dirty="0"/>
          </a:p>
          <a:p>
            <a:endParaRPr lang="en-US" sz="2400" dirty="0" smtClean="0"/>
          </a:p>
          <a:p>
            <a:r>
              <a:rPr lang="en-US" sz="2400" dirty="0"/>
              <a:t>	It is, in the words of Carl Trueman: “the belief that each person must act based on expressing his or her core feelings and intuition.” </a:t>
            </a:r>
            <a:endParaRPr lang="en-US" sz="2400" dirty="0" smtClean="0"/>
          </a:p>
          <a:p>
            <a:r>
              <a:rPr lang="en-US" sz="2400" dirty="0"/>
              <a:t>	</a:t>
            </a:r>
            <a:r>
              <a:rPr lang="en-US" sz="2400" dirty="0" smtClean="0"/>
              <a:t>It </a:t>
            </a:r>
            <a:r>
              <a:rPr lang="en-US" sz="2400" dirty="0"/>
              <a:t>reflects the “culture of authenticity” where “each one of us has his/her own way of realizing our humanity, and that it is important to find and live out one’s own [way], as against surrendering to conformity with a model imposed on us from outside, by society, or the previous generation, or religious or political authority.” (“I </a:t>
            </a:r>
            <a:r>
              <a:rPr lang="en-US" sz="2400" dirty="0" err="1"/>
              <a:t>gotta</a:t>
            </a:r>
            <a:r>
              <a:rPr lang="en-US" sz="2400" dirty="0"/>
              <a:t> be me.”) </a:t>
            </a:r>
            <a:endParaRPr lang="en-US" sz="2400" dirty="0" smtClean="0"/>
          </a:p>
          <a:p>
            <a:r>
              <a:rPr lang="en-US" sz="2400" dirty="0"/>
              <a:t>	</a:t>
            </a:r>
            <a:r>
              <a:rPr lang="en-US" sz="2400" dirty="0" smtClean="0"/>
              <a:t>This </a:t>
            </a:r>
            <a:r>
              <a:rPr lang="en-US" sz="2400" dirty="0"/>
              <a:t>innovation involves the shift of “granting decisive authority” to the inner feelings, rather than to outward reality. </a:t>
            </a:r>
            <a:endParaRPr lang="en-US" sz="2400" dirty="0" smtClean="0"/>
          </a:p>
          <a:p>
            <a:r>
              <a:rPr lang="en-US" sz="2400" dirty="0"/>
              <a:t>	</a:t>
            </a:r>
            <a:r>
              <a:rPr lang="en-US" sz="2400" dirty="0" smtClean="0"/>
              <a:t>What </a:t>
            </a:r>
            <a:r>
              <a:rPr lang="en-US" sz="2400" dirty="0"/>
              <a:t>I see, hear, touch, taste, and smell teach me nothing. Reality and truth are what I feel inside, my reality, my truth. (“Live </a:t>
            </a:r>
            <a:r>
              <a:rPr lang="en-US" sz="2400" i="1" dirty="0"/>
              <a:t>your</a:t>
            </a:r>
            <a:r>
              <a:rPr lang="en-US" sz="2400" dirty="0"/>
              <a:t> truth.”) </a:t>
            </a:r>
            <a:endParaRPr lang="en-US" sz="2400" dirty="0" smtClean="0"/>
          </a:p>
          <a:p>
            <a:r>
              <a:rPr lang="en-US" sz="2400" dirty="0"/>
              <a:t>	</a:t>
            </a:r>
            <a:r>
              <a:rPr lang="en-US" sz="2400" dirty="0" smtClean="0"/>
              <a:t>And </a:t>
            </a:r>
            <a:r>
              <a:rPr lang="en-US" sz="2400" dirty="0"/>
              <a:t>what we must realize is that, to some extent, we are all a product of our times, shaped by the intuitions of our culture. We are all expressive individualists now. </a:t>
            </a:r>
          </a:p>
        </p:txBody>
      </p:sp>
    </p:spTree>
    <p:extLst>
      <p:ext uri="{BB962C8B-B14F-4D97-AF65-F5344CB8AC3E}">
        <p14:creationId xmlns:p14="http://schemas.microsoft.com/office/powerpoint/2010/main" val="102168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0913" y="746975"/>
            <a:ext cx="11114467" cy="1938992"/>
          </a:xfrm>
          <a:prstGeom prst="rect">
            <a:avLst/>
          </a:prstGeom>
          <a:noFill/>
        </p:spPr>
        <p:txBody>
          <a:bodyPr wrap="square" rtlCol="0">
            <a:spAutoFit/>
          </a:bodyPr>
          <a:lstStyle/>
          <a:p>
            <a:r>
              <a:rPr lang="en-US" sz="2400" b="1" dirty="0" smtClean="0"/>
              <a:t>INTRODUCTION: MARRIAGE REDEFINED</a:t>
            </a:r>
            <a:endParaRPr lang="en-US" sz="2400" dirty="0"/>
          </a:p>
          <a:p>
            <a:endParaRPr lang="en-US" sz="2400" dirty="0" smtClean="0"/>
          </a:p>
          <a:p>
            <a:r>
              <a:rPr lang="en-US" sz="2400" dirty="0"/>
              <a:t>	The authors </a:t>
            </a:r>
            <a:r>
              <a:rPr lang="en-US" sz="2400" dirty="0" smtClean="0"/>
              <a:t>of </a:t>
            </a:r>
            <a:r>
              <a:rPr lang="en-US" sz="2400" i="1" dirty="0" smtClean="0"/>
              <a:t>What is Marriage? </a:t>
            </a:r>
            <a:r>
              <a:rPr lang="en-US" sz="2400" dirty="0" smtClean="0"/>
              <a:t>point </a:t>
            </a:r>
            <a:r>
              <a:rPr lang="en-US" sz="2400" dirty="0"/>
              <a:t>to a 2006 wedding announcement in the prestigious </a:t>
            </a:r>
            <a:r>
              <a:rPr lang="en-US" sz="2400" i="1" dirty="0"/>
              <a:t>New York Times</a:t>
            </a:r>
            <a:r>
              <a:rPr lang="en-US" sz="2400" dirty="0"/>
              <a:t> between John </a:t>
            </a:r>
            <a:r>
              <a:rPr lang="en-US" sz="2400" dirty="0" err="1"/>
              <a:t>Partilla</a:t>
            </a:r>
            <a:r>
              <a:rPr lang="en-US" sz="2400" dirty="0"/>
              <a:t>, an Upper West Side advertising executive and Carol Anne Riddell, a local news anchor. </a:t>
            </a:r>
            <a:endParaRPr lang="en-US" sz="2400" dirty="0" smtClean="0"/>
          </a:p>
        </p:txBody>
      </p:sp>
    </p:spTree>
    <p:extLst>
      <p:ext uri="{BB962C8B-B14F-4D97-AF65-F5344CB8AC3E}">
        <p14:creationId xmlns:p14="http://schemas.microsoft.com/office/powerpoint/2010/main" val="264514241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154678" y="249454"/>
            <a:ext cx="4414887" cy="6180842"/>
          </a:xfrm>
          <a:prstGeom prst="rect">
            <a:avLst/>
          </a:prstGeom>
        </p:spPr>
      </p:pic>
      <p:pic>
        <p:nvPicPr>
          <p:cNvPr id="3" name="Picture 2"/>
          <p:cNvPicPr>
            <a:picLocks noChangeAspect="1"/>
          </p:cNvPicPr>
          <p:nvPr/>
        </p:nvPicPr>
        <p:blipFill>
          <a:blip r:embed="rId3"/>
          <a:stretch>
            <a:fillRect/>
          </a:stretch>
        </p:blipFill>
        <p:spPr>
          <a:xfrm>
            <a:off x="442761" y="249454"/>
            <a:ext cx="6122469" cy="6122469"/>
          </a:xfrm>
          <a:prstGeom prst="rect">
            <a:avLst/>
          </a:prstGeom>
        </p:spPr>
      </p:pic>
    </p:spTree>
    <p:extLst>
      <p:ext uri="{BB962C8B-B14F-4D97-AF65-F5344CB8AC3E}">
        <p14:creationId xmlns:p14="http://schemas.microsoft.com/office/powerpoint/2010/main" val="1793514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0913" y="746975"/>
            <a:ext cx="11114467" cy="1938992"/>
          </a:xfrm>
          <a:prstGeom prst="rect">
            <a:avLst/>
          </a:prstGeom>
          <a:noFill/>
        </p:spPr>
        <p:txBody>
          <a:bodyPr wrap="square" rtlCol="0">
            <a:spAutoFit/>
          </a:bodyPr>
          <a:lstStyle/>
          <a:p>
            <a:r>
              <a:rPr lang="en-US" sz="2400" b="1" dirty="0" smtClean="0"/>
              <a:t>INTRODUCTION: MARRIAGE REDEFINED</a:t>
            </a:r>
            <a:endParaRPr lang="en-US" sz="2400" dirty="0"/>
          </a:p>
          <a:p>
            <a:endParaRPr lang="en-US" sz="2400" dirty="0" smtClean="0"/>
          </a:p>
          <a:p>
            <a:r>
              <a:rPr lang="en-US" sz="2400" dirty="0"/>
              <a:t>	</a:t>
            </a:r>
            <a:r>
              <a:rPr lang="en-US" sz="2400" dirty="0" smtClean="0"/>
              <a:t>“</a:t>
            </a:r>
            <a:r>
              <a:rPr lang="en-US" sz="2400" dirty="0"/>
              <a:t>Like-minded and both brimming with energy, they hit it off; within five years they are exchanging vows. </a:t>
            </a:r>
            <a:r>
              <a:rPr lang="en-US" sz="2400" dirty="0" smtClean="0"/>
              <a:t>But </a:t>
            </a:r>
            <a:r>
              <a:rPr lang="en-US" sz="2400" dirty="0"/>
              <a:t>when the </a:t>
            </a:r>
            <a:r>
              <a:rPr lang="en-US" sz="2400" i="1" dirty="0"/>
              <a:t>New York Times</a:t>
            </a:r>
            <a:r>
              <a:rPr lang="en-US" sz="2400" dirty="0"/>
              <a:t> gives feature coverage to their wedding, it sparks a blaze of controversy.</a:t>
            </a:r>
          </a:p>
        </p:txBody>
      </p:sp>
    </p:spTree>
    <p:extLst>
      <p:ext uri="{BB962C8B-B14F-4D97-AF65-F5344CB8AC3E}">
        <p14:creationId xmlns:p14="http://schemas.microsoft.com/office/powerpoint/2010/main" val="204083222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0913" y="746975"/>
            <a:ext cx="11114467" cy="3785652"/>
          </a:xfrm>
          <a:prstGeom prst="rect">
            <a:avLst/>
          </a:prstGeom>
          <a:noFill/>
        </p:spPr>
        <p:txBody>
          <a:bodyPr wrap="square" rtlCol="0">
            <a:spAutoFit/>
          </a:bodyPr>
          <a:lstStyle/>
          <a:p>
            <a:r>
              <a:rPr lang="en-US" sz="2400" b="1" dirty="0" smtClean="0"/>
              <a:t>INTRODUCTION: MARRIAGE REDEFINED</a:t>
            </a:r>
            <a:endParaRPr lang="en-US" sz="2400" dirty="0"/>
          </a:p>
          <a:p>
            <a:endParaRPr lang="en-US" sz="2400" dirty="0" smtClean="0"/>
          </a:p>
          <a:p>
            <a:r>
              <a:rPr lang="en-US" sz="2400" dirty="0"/>
              <a:t>	“</a:t>
            </a:r>
            <a:r>
              <a:rPr lang="en-US" sz="2400" dirty="0" err="1"/>
              <a:t>Partilla</a:t>
            </a:r>
            <a:r>
              <a:rPr lang="en-US" sz="2400" dirty="0"/>
              <a:t> and Riddell were married to others when they met—at their children’s pre-kindergarten class. In fact, their families had become friends and even vacationed together. But rather than ‘deny their feelings and live dishonestly</a:t>
            </a:r>
            <a:r>
              <a:rPr lang="en-US" sz="2400" dirty="0" smtClean="0"/>
              <a:t>,’ </a:t>
            </a:r>
            <a:r>
              <a:rPr lang="en-US" sz="2400" dirty="0"/>
              <a:t>[hear the ‘culture of authenticity’ speaking?] they chose to abandon their spouses and children: ‘All that they had were their feelings, which Ms. Riddell described as “unconditional and all encompassing….It was a gift...but I had to earn it. Were we brave enough to hold hands and jump?”’” (3</a:t>
            </a:r>
            <a:r>
              <a:rPr lang="en-US" sz="2400" dirty="0" smtClean="0"/>
              <a:t>)</a:t>
            </a:r>
          </a:p>
          <a:p>
            <a:endParaRPr lang="en-US" sz="2400" dirty="0"/>
          </a:p>
        </p:txBody>
      </p:sp>
    </p:spTree>
    <p:extLst>
      <p:ext uri="{BB962C8B-B14F-4D97-AF65-F5344CB8AC3E}">
        <p14:creationId xmlns:p14="http://schemas.microsoft.com/office/powerpoint/2010/main" val="18642199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511166" y="99330"/>
            <a:ext cx="9154024" cy="6647979"/>
          </a:xfrm>
          <a:prstGeom prst="rect">
            <a:avLst/>
          </a:prstGeom>
        </p:spPr>
      </p:pic>
    </p:spTree>
    <p:extLst>
      <p:ext uri="{BB962C8B-B14F-4D97-AF65-F5344CB8AC3E}">
        <p14:creationId xmlns:p14="http://schemas.microsoft.com/office/powerpoint/2010/main" val="375525004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0913" y="746975"/>
            <a:ext cx="11114467" cy="2677656"/>
          </a:xfrm>
          <a:prstGeom prst="rect">
            <a:avLst/>
          </a:prstGeom>
          <a:noFill/>
        </p:spPr>
        <p:txBody>
          <a:bodyPr wrap="square" rtlCol="0">
            <a:spAutoFit/>
          </a:bodyPr>
          <a:lstStyle/>
          <a:p>
            <a:r>
              <a:rPr lang="en-US" sz="2400" b="1" dirty="0" smtClean="0"/>
              <a:t>INTRODUCTION: MARRIAGE REDEFINED</a:t>
            </a:r>
            <a:endParaRPr lang="en-US" sz="2400" dirty="0"/>
          </a:p>
          <a:p>
            <a:endParaRPr lang="en-US" sz="2400" dirty="0" smtClean="0"/>
          </a:p>
          <a:p>
            <a:r>
              <a:rPr lang="en-US" sz="2400" dirty="0"/>
              <a:t>	The revisionist view “sees marriage as the union of two people who commit to romantic partnership and domestic life: essentially an emotional union, merely enhanced by whatever sexual activity the partners find agreeable. Such committed romantic unions are seen as valuable while the emotion lasts.” (4) </a:t>
            </a:r>
          </a:p>
          <a:p>
            <a:endParaRPr lang="en-US" sz="2400" dirty="0"/>
          </a:p>
        </p:txBody>
      </p:sp>
    </p:spTree>
    <p:extLst>
      <p:ext uri="{BB962C8B-B14F-4D97-AF65-F5344CB8AC3E}">
        <p14:creationId xmlns:p14="http://schemas.microsoft.com/office/powerpoint/2010/main" val="255867425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“Understanding the popular mind”</a:t>
            </a:r>
            <a:endParaRPr lang="en-US" dirty="0"/>
          </a:p>
        </p:txBody>
      </p:sp>
      <p:sp>
        <p:nvSpPr>
          <p:cNvPr id="3" name="Subtitle 2"/>
          <p:cNvSpPr>
            <a:spLocks noGrp="1"/>
          </p:cNvSpPr>
          <p:nvPr>
            <p:ph type="subTitle" idx="1"/>
          </p:nvPr>
        </p:nvSpPr>
        <p:spPr>
          <a:xfrm>
            <a:off x="3429000" y="4385732"/>
            <a:ext cx="7731125" cy="1809006"/>
          </a:xfrm>
        </p:spPr>
        <p:txBody>
          <a:bodyPr>
            <a:normAutofit/>
          </a:bodyPr>
          <a:lstStyle/>
          <a:p>
            <a:r>
              <a:rPr lang="en-US" sz="2800" dirty="0" smtClean="0"/>
              <a:t>2. restoring BIBLICAL MARRIAGE</a:t>
            </a:r>
          </a:p>
        </p:txBody>
      </p:sp>
    </p:spTree>
    <p:extLst>
      <p:ext uri="{BB962C8B-B14F-4D97-AF65-F5344CB8AC3E}">
        <p14:creationId xmlns:p14="http://schemas.microsoft.com/office/powerpoint/2010/main" val="240621936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0913" y="746975"/>
            <a:ext cx="11114467" cy="3046988"/>
          </a:xfrm>
          <a:prstGeom prst="rect">
            <a:avLst/>
          </a:prstGeom>
          <a:noFill/>
        </p:spPr>
        <p:txBody>
          <a:bodyPr wrap="square" rtlCol="0">
            <a:spAutoFit/>
          </a:bodyPr>
          <a:lstStyle/>
          <a:p>
            <a:r>
              <a:rPr lang="en-US" sz="2400" b="1" dirty="0" smtClean="0"/>
              <a:t>INTRODUCTION: MARRIAGE REDEFINED</a:t>
            </a:r>
            <a:endParaRPr lang="en-US" sz="2400" dirty="0"/>
          </a:p>
          <a:p>
            <a:endParaRPr lang="en-US" sz="2400" dirty="0" smtClean="0"/>
          </a:p>
          <a:p>
            <a:r>
              <a:rPr lang="en-US" sz="2400" dirty="0"/>
              <a:t>	Now here’s the point that caught my attention. </a:t>
            </a:r>
          </a:p>
          <a:p>
            <a:r>
              <a:rPr lang="en-US" sz="2400" dirty="0"/>
              <a:t>	“As the </a:t>
            </a:r>
            <a:r>
              <a:rPr lang="en-US" sz="2400" dirty="0" err="1"/>
              <a:t>Partilla</a:t>
            </a:r>
            <a:r>
              <a:rPr lang="en-US" sz="2400" dirty="0"/>
              <a:t>-Riddell story makes clear, there is nothing specifically homosexual about the revisionist view of marriage. It informs many male-female relationships. But it brooks no real difference between these and same-sex relationships: both involve intense emotional union, so both can make a marriage. Comprehensive union [conjugal marriage], by contrast, is something only a man and woman can form.” (4) </a:t>
            </a:r>
          </a:p>
        </p:txBody>
      </p:sp>
    </p:spTree>
    <p:extLst>
      <p:ext uri="{BB962C8B-B14F-4D97-AF65-F5344CB8AC3E}">
        <p14:creationId xmlns:p14="http://schemas.microsoft.com/office/powerpoint/2010/main" val="1976302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0913" y="746975"/>
            <a:ext cx="11114467" cy="4154984"/>
          </a:xfrm>
          <a:prstGeom prst="rect">
            <a:avLst/>
          </a:prstGeom>
          <a:noFill/>
        </p:spPr>
        <p:txBody>
          <a:bodyPr wrap="square" rtlCol="0">
            <a:spAutoFit/>
          </a:bodyPr>
          <a:lstStyle/>
          <a:p>
            <a:r>
              <a:rPr lang="en-US" sz="2400" b="1" dirty="0" smtClean="0"/>
              <a:t>INTRODUCTION: MARRIAGE REDEFINED</a:t>
            </a:r>
            <a:endParaRPr lang="en-US" sz="2400" dirty="0"/>
          </a:p>
          <a:p>
            <a:endParaRPr lang="en-US" sz="2400" dirty="0" smtClean="0"/>
          </a:p>
          <a:p>
            <a:r>
              <a:rPr lang="en-US" sz="2400" dirty="0"/>
              <a:t>	In other words, if the goal in “marriage” is “intense emotional union,” then such emotion may be between a man and a woman, two men, two women, or three or six or twelve. </a:t>
            </a:r>
            <a:endParaRPr lang="en-US" sz="2400" dirty="0" smtClean="0"/>
          </a:p>
          <a:p>
            <a:r>
              <a:rPr lang="en-US" sz="2400" dirty="0"/>
              <a:t>	</a:t>
            </a:r>
            <a:r>
              <a:rPr lang="en-US" sz="2400" dirty="0" smtClean="0"/>
              <a:t>The </a:t>
            </a:r>
            <a:r>
              <a:rPr lang="en-US" sz="2400" dirty="0"/>
              <a:t>conjugal view of marriage as a comprehensive union </a:t>
            </a:r>
            <a:r>
              <a:rPr lang="en-US" sz="2400" dirty="0" smtClean="0"/>
              <a:t>of two persons is </a:t>
            </a:r>
            <a:r>
              <a:rPr lang="en-US" sz="2400" dirty="0"/>
              <a:t>fundamentally different, resting on a different foundation and aiming at different goals. </a:t>
            </a:r>
            <a:endParaRPr lang="en-US" sz="2400" dirty="0" smtClean="0"/>
          </a:p>
          <a:p>
            <a:r>
              <a:rPr lang="en-US" sz="2400" dirty="0"/>
              <a:t>	</a:t>
            </a:r>
            <a:r>
              <a:rPr lang="en-US" sz="2400" dirty="0" smtClean="0"/>
              <a:t>Hence</a:t>
            </a:r>
            <a:r>
              <a:rPr lang="en-US" sz="2400" dirty="0"/>
              <a:t>, a revisionist man-woman marriage has much more in common with a same-sex marriage than a biblical marriage. </a:t>
            </a:r>
            <a:endParaRPr lang="en-US" sz="2400" dirty="0" smtClean="0"/>
          </a:p>
          <a:p>
            <a:r>
              <a:rPr lang="en-US" sz="2400" dirty="0"/>
              <a:t>	</a:t>
            </a:r>
            <a:r>
              <a:rPr lang="en-US" sz="2400" dirty="0" smtClean="0"/>
              <a:t>If </a:t>
            </a:r>
            <a:r>
              <a:rPr lang="en-US" sz="2400" dirty="0"/>
              <a:t>you have been ensnared by the revisionist view popular today, </a:t>
            </a:r>
            <a:r>
              <a:rPr lang="en-US" sz="2400" b="1" i="1" u="sng" dirty="0"/>
              <a:t>it is possible that your marriage is more like a gay marriage than a biblical marriage</a:t>
            </a:r>
            <a:r>
              <a:rPr lang="en-US" sz="2400" dirty="0"/>
              <a:t>.</a:t>
            </a:r>
          </a:p>
        </p:txBody>
      </p:sp>
    </p:spTree>
    <p:extLst>
      <p:ext uri="{BB962C8B-B14F-4D97-AF65-F5344CB8AC3E}">
        <p14:creationId xmlns:p14="http://schemas.microsoft.com/office/powerpoint/2010/main" val="1082937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0913" y="746975"/>
            <a:ext cx="11114467" cy="3785652"/>
          </a:xfrm>
          <a:prstGeom prst="rect">
            <a:avLst/>
          </a:prstGeom>
          <a:noFill/>
        </p:spPr>
        <p:txBody>
          <a:bodyPr wrap="square" rtlCol="0">
            <a:spAutoFit/>
          </a:bodyPr>
          <a:lstStyle/>
          <a:p>
            <a:r>
              <a:rPr lang="en-US" sz="2400" b="1" dirty="0" smtClean="0"/>
              <a:t>INTRODUCTION: MARRIAGE REDEFINED</a:t>
            </a:r>
            <a:endParaRPr lang="en-US" sz="2400" dirty="0"/>
          </a:p>
          <a:p>
            <a:endParaRPr lang="en-US" sz="2400" dirty="0" smtClean="0"/>
          </a:p>
          <a:p>
            <a:r>
              <a:rPr lang="en-US" sz="2400" dirty="0"/>
              <a:t>	But the factors that are necessary for the innovation of the revisionist view of marriage had to be set in place for it to develop. </a:t>
            </a:r>
            <a:endParaRPr lang="en-US" sz="2400" dirty="0" smtClean="0"/>
          </a:p>
          <a:p>
            <a:r>
              <a:rPr lang="en-US" sz="2400" dirty="0"/>
              <a:t>	</a:t>
            </a:r>
            <a:r>
              <a:rPr lang="en-US" sz="2400" dirty="0" smtClean="0"/>
              <a:t>Such </a:t>
            </a:r>
            <a:r>
              <a:rPr lang="en-US" sz="2400" dirty="0"/>
              <a:t>a view was virtually impossible in previous generations of just a hundred years ago. </a:t>
            </a:r>
            <a:endParaRPr lang="en-US" sz="2400" dirty="0" smtClean="0"/>
          </a:p>
          <a:p>
            <a:r>
              <a:rPr lang="en-US" sz="2400" dirty="0"/>
              <a:t>	</a:t>
            </a:r>
            <a:r>
              <a:rPr lang="en-US" sz="2400" dirty="0" smtClean="0"/>
              <a:t>And </a:t>
            </a:r>
            <a:r>
              <a:rPr lang="en-US" sz="2400" dirty="0"/>
              <a:t>since a revisionist view of marriage as dedicated solely to “intense emotional union,” since that is a necessary prerequisite to same-sex marriage, gay marriage is not some sudden development that abruptly arrived out of nowhere. </a:t>
            </a:r>
            <a:endParaRPr lang="en-US" sz="2400" dirty="0" smtClean="0"/>
          </a:p>
          <a:p>
            <a:r>
              <a:rPr lang="en-US" sz="2400" dirty="0"/>
              <a:t>	</a:t>
            </a:r>
            <a:r>
              <a:rPr lang="en-US" sz="2400" dirty="0" smtClean="0"/>
              <a:t>Its </a:t>
            </a:r>
            <a:r>
              <a:rPr lang="en-US" sz="2400" dirty="0"/>
              <a:t>grounds for justification have been slowly fashioned over the last century or so. </a:t>
            </a:r>
          </a:p>
        </p:txBody>
      </p:sp>
    </p:spTree>
    <p:extLst>
      <p:ext uri="{BB962C8B-B14F-4D97-AF65-F5344CB8AC3E}">
        <p14:creationId xmlns:p14="http://schemas.microsoft.com/office/powerpoint/2010/main" val="2024506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0913" y="746975"/>
            <a:ext cx="11114467" cy="1569660"/>
          </a:xfrm>
          <a:prstGeom prst="rect">
            <a:avLst/>
          </a:prstGeom>
          <a:noFill/>
        </p:spPr>
        <p:txBody>
          <a:bodyPr wrap="square" rtlCol="0">
            <a:spAutoFit/>
          </a:bodyPr>
          <a:lstStyle/>
          <a:p>
            <a:r>
              <a:rPr lang="en-US" sz="2400" b="1" dirty="0"/>
              <a:t>THE ROLE </a:t>
            </a:r>
            <a:r>
              <a:rPr lang="en-US" sz="2400" b="1" dirty="0" smtClean="0"/>
              <a:t>PLAYED BY </a:t>
            </a:r>
            <a:r>
              <a:rPr lang="en-US" sz="2400" b="1" dirty="0"/>
              <a:t>BIRTH CONTROL</a:t>
            </a:r>
          </a:p>
          <a:p>
            <a:r>
              <a:rPr lang="en-US" sz="2400" dirty="0"/>
              <a:t> </a:t>
            </a:r>
          </a:p>
          <a:p>
            <a:r>
              <a:rPr lang="en-US" sz="2400" dirty="0"/>
              <a:t>	It began with the necessary separation of sex from pregnancy through widespread availability of reliable birth control. </a:t>
            </a:r>
          </a:p>
        </p:txBody>
      </p:sp>
    </p:spTree>
    <p:extLst>
      <p:ext uri="{BB962C8B-B14F-4D97-AF65-F5344CB8AC3E}">
        <p14:creationId xmlns:p14="http://schemas.microsoft.com/office/powerpoint/2010/main" val="394208212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15014" y="569093"/>
            <a:ext cx="5308936" cy="2973004"/>
          </a:xfrm>
          <a:prstGeom prst="rect">
            <a:avLst/>
          </a:prstGeom>
        </p:spPr>
      </p:pic>
      <p:pic>
        <p:nvPicPr>
          <p:cNvPr id="3" name="Picture 2"/>
          <p:cNvPicPr>
            <a:picLocks noChangeAspect="1"/>
          </p:cNvPicPr>
          <p:nvPr/>
        </p:nvPicPr>
        <p:blipFill>
          <a:blip r:embed="rId3"/>
          <a:stretch>
            <a:fillRect/>
          </a:stretch>
        </p:blipFill>
        <p:spPr>
          <a:xfrm>
            <a:off x="6210851" y="3404485"/>
            <a:ext cx="4752324" cy="3162456"/>
          </a:xfrm>
          <a:prstGeom prst="rect">
            <a:avLst/>
          </a:prstGeom>
        </p:spPr>
      </p:pic>
    </p:spTree>
    <p:extLst>
      <p:ext uri="{BB962C8B-B14F-4D97-AF65-F5344CB8AC3E}">
        <p14:creationId xmlns:p14="http://schemas.microsoft.com/office/powerpoint/2010/main" val="202363542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0913" y="746975"/>
            <a:ext cx="11114467" cy="2308324"/>
          </a:xfrm>
          <a:prstGeom prst="rect">
            <a:avLst/>
          </a:prstGeom>
          <a:noFill/>
        </p:spPr>
        <p:txBody>
          <a:bodyPr wrap="square" rtlCol="0">
            <a:spAutoFit/>
          </a:bodyPr>
          <a:lstStyle/>
          <a:p>
            <a:r>
              <a:rPr lang="en-US" sz="2400" b="1" dirty="0"/>
              <a:t>THE ROLE </a:t>
            </a:r>
            <a:r>
              <a:rPr lang="en-US" sz="2400" b="1" dirty="0" smtClean="0"/>
              <a:t>PLAYED BY </a:t>
            </a:r>
            <a:r>
              <a:rPr lang="en-US" sz="2400" b="1" dirty="0"/>
              <a:t>BIRTH CONTROL</a:t>
            </a:r>
          </a:p>
          <a:p>
            <a:r>
              <a:rPr lang="en-US" sz="2400" dirty="0"/>
              <a:t> </a:t>
            </a:r>
          </a:p>
          <a:p>
            <a:r>
              <a:rPr lang="en-US" sz="2400" dirty="0"/>
              <a:t>	This may be news to many, but in his book, </a:t>
            </a:r>
            <a:r>
              <a:rPr lang="en-US" sz="2400" i="1" dirty="0"/>
              <a:t>We Cannot be Silent, </a:t>
            </a:r>
            <a:r>
              <a:rPr lang="en-US" sz="2400" dirty="0"/>
              <a:t>seminary president and social commentator Al </a:t>
            </a:r>
            <a:r>
              <a:rPr lang="en-US" sz="2400" dirty="0" err="1"/>
              <a:t>Mohler</a:t>
            </a:r>
            <a:r>
              <a:rPr lang="en-US" sz="2400" dirty="0"/>
              <a:t> points out that “the use of birth control was condemned by every single Christian denomination at the beginning of the twentieth century.” </a:t>
            </a:r>
          </a:p>
        </p:txBody>
      </p:sp>
      <p:pic>
        <p:nvPicPr>
          <p:cNvPr id="3" name="Picture 2"/>
          <p:cNvPicPr>
            <a:picLocks noChangeAspect="1"/>
          </p:cNvPicPr>
          <p:nvPr/>
        </p:nvPicPr>
        <p:blipFill>
          <a:blip r:embed="rId3"/>
          <a:stretch>
            <a:fillRect/>
          </a:stretch>
        </p:blipFill>
        <p:spPr>
          <a:xfrm>
            <a:off x="2473742" y="3392298"/>
            <a:ext cx="2964531" cy="2964531"/>
          </a:xfrm>
          <a:prstGeom prst="rect">
            <a:avLst/>
          </a:prstGeom>
        </p:spPr>
      </p:pic>
      <p:pic>
        <p:nvPicPr>
          <p:cNvPr id="4" name="Picture 3"/>
          <p:cNvPicPr>
            <a:picLocks noChangeAspect="1"/>
          </p:cNvPicPr>
          <p:nvPr/>
        </p:nvPicPr>
        <p:blipFill>
          <a:blip r:embed="rId4"/>
          <a:stretch>
            <a:fillRect/>
          </a:stretch>
        </p:blipFill>
        <p:spPr>
          <a:xfrm>
            <a:off x="6610500" y="3310338"/>
            <a:ext cx="2013736" cy="3026106"/>
          </a:xfrm>
          <a:prstGeom prst="rect">
            <a:avLst/>
          </a:prstGeom>
        </p:spPr>
      </p:pic>
    </p:spTree>
    <p:extLst>
      <p:ext uri="{BB962C8B-B14F-4D97-AF65-F5344CB8AC3E}">
        <p14:creationId xmlns:p14="http://schemas.microsoft.com/office/powerpoint/2010/main" val="1004581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0913" y="746975"/>
            <a:ext cx="11114467" cy="3785652"/>
          </a:xfrm>
          <a:prstGeom prst="rect">
            <a:avLst/>
          </a:prstGeom>
          <a:noFill/>
        </p:spPr>
        <p:txBody>
          <a:bodyPr wrap="square" rtlCol="0">
            <a:spAutoFit/>
          </a:bodyPr>
          <a:lstStyle/>
          <a:p>
            <a:r>
              <a:rPr lang="en-US" sz="2400" b="1" dirty="0"/>
              <a:t>THE ROLE </a:t>
            </a:r>
            <a:r>
              <a:rPr lang="en-US" sz="2400" b="1" dirty="0" smtClean="0"/>
              <a:t>PLAYED BY </a:t>
            </a:r>
            <a:r>
              <a:rPr lang="en-US" sz="2400" b="1" dirty="0"/>
              <a:t>BIRTH CONTROL</a:t>
            </a:r>
          </a:p>
          <a:p>
            <a:r>
              <a:rPr lang="en-US" sz="2400" dirty="0"/>
              <a:t> </a:t>
            </a:r>
          </a:p>
          <a:p>
            <a:r>
              <a:rPr lang="en-US" sz="2400" dirty="0"/>
              <a:t>	</a:t>
            </a:r>
            <a:r>
              <a:rPr lang="en-US" sz="2400" dirty="0" err="1"/>
              <a:t>Mohler</a:t>
            </a:r>
            <a:r>
              <a:rPr lang="en-US" sz="2400" dirty="0"/>
              <a:t> goes on to note: </a:t>
            </a:r>
          </a:p>
          <a:p>
            <a:r>
              <a:rPr lang="en-US" sz="2400" dirty="0"/>
              <a:t>	“Historically, the Christian church condemned birth control because it has always sought to uphold the worth and dignity of children. Christians have consistently understood that children are, in every circumstance, a divine gift. This affirmation was so central to Christianity throughout the centuries that the issues of birth control, abortion, and infanticide were largely considered one and the same.” (</a:t>
            </a:r>
            <a:r>
              <a:rPr lang="en-US" sz="2400" dirty="0" err="1"/>
              <a:t>Mohler</a:t>
            </a:r>
            <a:r>
              <a:rPr lang="en-US" sz="2400" dirty="0"/>
              <a:t>, 18) </a:t>
            </a:r>
            <a:endParaRPr lang="en-US" sz="2400" dirty="0" smtClean="0"/>
          </a:p>
          <a:p>
            <a:r>
              <a:rPr lang="en-US" sz="2400" dirty="0" smtClean="0"/>
              <a:t>	The </a:t>
            </a:r>
            <a:r>
              <a:rPr lang="en-US" sz="2400" dirty="0"/>
              <a:t>first church to break with the wholesale condemnation of birth control was the Church of England in 1930, less than a hundred years ago.</a:t>
            </a:r>
          </a:p>
        </p:txBody>
      </p:sp>
    </p:spTree>
    <p:extLst>
      <p:ext uri="{BB962C8B-B14F-4D97-AF65-F5344CB8AC3E}">
        <p14:creationId xmlns:p14="http://schemas.microsoft.com/office/powerpoint/2010/main" val="1350651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0913" y="746975"/>
            <a:ext cx="11114467" cy="3046988"/>
          </a:xfrm>
          <a:prstGeom prst="rect">
            <a:avLst/>
          </a:prstGeom>
          <a:noFill/>
        </p:spPr>
        <p:txBody>
          <a:bodyPr wrap="square" rtlCol="0">
            <a:spAutoFit/>
          </a:bodyPr>
          <a:lstStyle/>
          <a:p>
            <a:r>
              <a:rPr lang="en-US" sz="2400" b="1" dirty="0"/>
              <a:t>THE ROLE </a:t>
            </a:r>
            <a:r>
              <a:rPr lang="en-US" sz="2400" b="1" dirty="0" smtClean="0"/>
              <a:t>PLAYED BY BIRTH CONTROL</a:t>
            </a:r>
            <a:endParaRPr lang="en-US" sz="2400" b="1" dirty="0"/>
          </a:p>
          <a:p>
            <a:r>
              <a:rPr lang="en-US" sz="2400" dirty="0"/>
              <a:t> </a:t>
            </a:r>
          </a:p>
          <a:p>
            <a:r>
              <a:rPr lang="en-US" sz="2400" dirty="0"/>
              <a:t>	The widespread availability of birth control in a simple form, mainly “the pill,” virtually and practically unleashed the sexual revolution. </a:t>
            </a:r>
            <a:endParaRPr lang="en-US" sz="2400" dirty="0" smtClean="0"/>
          </a:p>
          <a:p>
            <a:r>
              <a:rPr lang="en-US" sz="2400" dirty="0"/>
              <a:t>	</a:t>
            </a:r>
            <a:r>
              <a:rPr lang="en-US" sz="2400" dirty="0" smtClean="0"/>
              <a:t>The </a:t>
            </a:r>
            <a:r>
              <a:rPr lang="en-US" sz="2400" dirty="0"/>
              <a:t>practice of birth control is so common and uncontroversial today that most people have not given it a second thought. </a:t>
            </a:r>
            <a:endParaRPr lang="en-US" sz="2400" dirty="0" smtClean="0"/>
          </a:p>
          <a:p>
            <a:r>
              <a:rPr lang="en-US" sz="2400" dirty="0"/>
              <a:t>	</a:t>
            </a:r>
            <a:r>
              <a:rPr lang="en-US" sz="2400" dirty="0" smtClean="0"/>
              <a:t>We </a:t>
            </a:r>
            <a:r>
              <a:rPr lang="en-US" sz="2400" dirty="0"/>
              <a:t>might say that most people today are the product of their societal norms in this </a:t>
            </a:r>
            <a:r>
              <a:rPr lang="en-US" sz="2400" dirty="0" smtClean="0"/>
              <a:t>matter of birth control, </a:t>
            </a:r>
            <a:r>
              <a:rPr lang="en-US" sz="2400" dirty="0"/>
              <a:t>blind to any other perspective, captive to their culture. </a:t>
            </a:r>
          </a:p>
        </p:txBody>
      </p:sp>
    </p:spTree>
    <p:extLst>
      <p:ext uri="{BB962C8B-B14F-4D97-AF65-F5344CB8AC3E}">
        <p14:creationId xmlns:p14="http://schemas.microsoft.com/office/powerpoint/2010/main" val="2336000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0913" y="746975"/>
            <a:ext cx="11114467" cy="1938992"/>
          </a:xfrm>
          <a:prstGeom prst="rect">
            <a:avLst/>
          </a:prstGeom>
          <a:noFill/>
        </p:spPr>
        <p:txBody>
          <a:bodyPr wrap="square" rtlCol="0">
            <a:spAutoFit/>
          </a:bodyPr>
          <a:lstStyle/>
          <a:p>
            <a:r>
              <a:rPr lang="en-US" sz="2400" b="1" dirty="0"/>
              <a:t>THE ROLE </a:t>
            </a:r>
            <a:r>
              <a:rPr lang="en-US" sz="2400" b="1" dirty="0" smtClean="0"/>
              <a:t>PLAYED BY NO-FAULT DIVORCE</a:t>
            </a:r>
            <a:endParaRPr lang="en-US" sz="2400" b="1" dirty="0"/>
          </a:p>
          <a:p>
            <a:r>
              <a:rPr lang="en-US" sz="2400" dirty="0"/>
              <a:t> </a:t>
            </a:r>
          </a:p>
          <a:p>
            <a:r>
              <a:rPr lang="en-US" sz="2400" dirty="0"/>
              <a:t>	And consider: divorce was for the most part unthinkable for Christians in the past. But </a:t>
            </a:r>
            <a:r>
              <a:rPr lang="en-US" sz="2400" dirty="0" smtClean="0"/>
              <a:t>in </a:t>
            </a:r>
            <a:r>
              <a:rPr lang="en-US" sz="2400" dirty="0"/>
              <a:t>that fateful decade of the 1960s, we saw the advent of “no-fault divorce” in the wider culture. </a:t>
            </a:r>
            <a:endParaRPr lang="en-US" sz="2400" dirty="0" smtClean="0"/>
          </a:p>
        </p:txBody>
      </p:sp>
    </p:spTree>
    <p:extLst>
      <p:ext uri="{BB962C8B-B14F-4D97-AF65-F5344CB8AC3E}">
        <p14:creationId xmlns:p14="http://schemas.microsoft.com/office/powerpoint/2010/main" val="397620931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11756" y="6532"/>
            <a:ext cx="11779717" cy="6851468"/>
          </a:xfrm>
          <a:prstGeom prst="rect">
            <a:avLst/>
          </a:prstGeom>
        </p:spPr>
      </p:pic>
    </p:spTree>
    <p:extLst>
      <p:ext uri="{BB962C8B-B14F-4D97-AF65-F5344CB8AC3E}">
        <p14:creationId xmlns:p14="http://schemas.microsoft.com/office/powerpoint/2010/main" val="16618157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0913" y="746975"/>
            <a:ext cx="11114467" cy="2677656"/>
          </a:xfrm>
          <a:prstGeom prst="rect">
            <a:avLst/>
          </a:prstGeom>
          <a:noFill/>
        </p:spPr>
        <p:txBody>
          <a:bodyPr wrap="square" rtlCol="0">
            <a:spAutoFit/>
          </a:bodyPr>
          <a:lstStyle/>
          <a:p>
            <a:r>
              <a:rPr lang="en-US" sz="2400" b="1" dirty="0" smtClean="0"/>
              <a:t>INTRODUCTION: MARRIAGE REDEFINED</a:t>
            </a:r>
            <a:endParaRPr lang="en-US" sz="2400" dirty="0"/>
          </a:p>
          <a:p>
            <a:endParaRPr lang="en-US" sz="2400" dirty="0" smtClean="0"/>
          </a:p>
          <a:p>
            <a:r>
              <a:rPr lang="en-US" sz="2400" dirty="0"/>
              <a:t>	On June 26, 2015, exactly eight years ago yesterday, the US Supreme Court handed down its ruling in the Obergefell vs. Hodges case which mandated gay marriage in all fifty states. </a:t>
            </a:r>
            <a:endParaRPr lang="en-US" sz="2400" dirty="0" smtClean="0"/>
          </a:p>
          <a:p>
            <a:r>
              <a:rPr lang="en-US" sz="2400" dirty="0"/>
              <a:t>	</a:t>
            </a:r>
            <a:r>
              <a:rPr lang="en-US" sz="2400" dirty="0" smtClean="0"/>
              <a:t>The </a:t>
            </a:r>
            <a:r>
              <a:rPr lang="en-US" sz="2400" dirty="0"/>
              <a:t>vote was 5-4 with swing vote Justice Anthony Kennedy voting with the four liberal justices. </a:t>
            </a:r>
            <a:endParaRPr lang="en-US" sz="2400" dirty="0" smtClean="0"/>
          </a:p>
        </p:txBody>
      </p:sp>
    </p:spTree>
    <p:extLst>
      <p:ext uri="{BB962C8B-B14F-4D97-AF65-F5344CB8AC3E}">
        <p14:creationId xmlns:p14="http://schemas.microsoft.com/office/powerpoint/2010/main" val="3931179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0913" y="746975"/>
            <a:ext cx="11114467" cy="3416320"/>
          </a:xfrm>
          <a:prstGeom prst="rect">
            <a:avLst/>
          </a:prstGeom>
          <a:noFill/>
        </p:spPr>
        <p:txBody>
          <a:bodyPr wrap="square" rtlCol="0">
            <a:spAutoFit/>
          </a:bodyPr>
          <a:lstStyle/>
          <a:p>
            <a:r>
              <a:rPr lang="en-US" sz="2400" b="1" dirty="0"/>
              <a:t>THE ROLE </a:t>
            </a:r>
            <a:r>
              <a:rPr lang="en-US" sz="2400" b="1" dirty="0" smtClean="0"/>
              <a:t>PLAYED BY NO-FAULT DIVORCE</a:t>
            </a:r>
            <a:endParaRPr lang="en-US" sz="2400" b="1" dirty="0"/>
          </a:p>
          <a:p>
            <a:r>
              <a:rPr lang="en-US" sz="2400" dirty="0"/>
              <a:t> </a:t>
            </a:r>
          </a:p>
          <a:p>
            <a:r>
              <a:rPr lang="en-US" sz="2400" dirty="0"/>
              <a:t>	</a:t>
            </a:r>
            <a:r>
              <a:rPr lang="en-US" sz="2400" dirty="0" smtClean="0"/>
              <a:t>Prior </a:t>
            </a:r>
            <a:r>
              <a:rPr lang="en-US" sz="2400" dirty="0"/>
              <a:t>to this time divorce was difficult to obtain. The petitioner usually was required to furnish some grounds for the dissolution, most often adultery. </a:t>
            </a:r>
            <a:endParaRPr lang="en-US" sz="2400" dirty="0" smtClean="0"/>
          </a:p>
          <a:p>
            <a:r>
              <a:rPr lang="en-US" sz="2400" dirty="0"/>
              <a:t>	</a:t>
            </a:r>
            <a:r>
              <a:rPr lang="en-US" sz="2400" dirty="0" smtClean="0"/>
              <a:t>But </a:t>
            </a:r>
            <a:r>
              <a:rPr lang="en-US" sz="2400" dirty="0"/>
              <a:t>theories of sexual liberation nearly required the relaxing of such standards. </a:t>
            </a:r>
          </a:p>
          <a:p>
            <a:r>
              <a:rPr lang="en-US" sz="2400" dirty="0"/>
              <a:t>	Christians relying on God’s Word should have seen through this. </a:t>
            </a:r>
            <a:endParaRPr lang="en-US" sz="2400" dirty="0" smtClean="0"/>
          </a:p>
          <a:p>
            <a:r>
              <a:rPr lang="en-US" sz="2400" dirty="0"/>
              <a:t>	</a:t>
            </a:r>
            <a:r>
              <a:rPr lang="en-US" sz="2400" dirty="0" smtClean="0"/>
              <a:t>But </a:t>
            </a:r>
            <a:r>
              <a:rPr lang="en-US" sz="2400" dirty="0"/>
              <a:t>“Christian churches generally surrendered to the divorce rate revolution and abdicated their moral and biblical responsibility to uphold marriage in its covenantal essence.” (</a:t>
            </a:r>
            <a:r>
              <a:rPr lang="en-US" sz="2400" dirty="0" err="1"/>
              <a:t>Mohler</a:t>
            </a:r>
            <a:r>
              <a:rPr lang="en-US" sz="2400" dirty="0"/>
              <a:t>, 24)</a:t>
            </a:r>
          </a:p>
        </p:txBody>
      </p:sp>
    </p:spTree>
    <p:extLst>
      <p:ext uri="{BB962C8B-B14F-4D97-AF65-F5344CB8AC3E}">
        <p14:creationId xmlns:p14="http://schemas.microsoft.com/office/powerpoint/2010/main" val="2327496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0913" y="746975"/>
            <a:ext cx="11114467" cy="3416320"/>
          </a:xfrm>
          <a:prstGeom prst="rect">
            <a:avLst/>
          </a:prstGeom>
          <a:noFill/>
        </p:spPr>
        <p:txBody>
          <a:bodyPr wrap="square" rtlCol="0">
            <a:spAutoFit/>
          </a:bodyPr>
          <a:lstStyle/>
          <a:p>
            <a:r>
              <a:rPr lang="en-US" sz="2400" b="1" dirty="0"/>
              <a:t>THE ROLE </a:t>
            </a:r>
            <a:r>
              <a:rPr lang="en-US" sz="2400" b="1" dirty="0" smtClean="0"/>
              <a:t>PLAYED BY </a:t>
            </a:r>
            <a:r>
              <a:rPr lang="en-US" sz="2400" b="1" dirty="0"/>
              <a:t>BIRTH CONTROL</a:t>
            </a:r>
          </a:p>
          <a:p>
            <a:r>
              <a:rPr lang="en-US" sz="2400" dirty="0"/>
              <a:t> </a:t>
            </a:r>
          </a:p>
          <a:p>
            <a:r>
              <a:rPr lang="en-US" sz="2400" dirty="0"/>
              <a:t>	Contraception seemed to offer freedom to women (and even more to irresponsible men!), and easy-come, easy-go marriage offered freedom mainly to men, and inevitably produced a lack of stability and security to women. </a:t>
            </a:r>
          </a:p>
          <a:p>
            <a:r>
              <a:rPr lang="en-US" sz="2400" dirty="0"/>
              <a:t>	And yet that was not enough. </a:t>
            </a:r>
            <a:endParaRPr lang="en-US" sz="2400" dirty="0" smtClean="0"/>
          </a:p>
          <a:p>
            <a:r>
              <a:rPr lang="en-US" sz="2400" dirty="0"/>
              <a:t>	</a:t>
            </a:r>
            <a:r>
              <a:rPr lang="en-US" sz="2400" dirty="0" smtClean="0"/>
              <a:t>Birth </a:t>
            </a:r>
            <a:r>
              <a:rPr lang="en-US" sz="2400" dirty="0"/>
              <a:t>control could be unreliable or misused, so to be absolutely free from the great inequity of pregnancy, many women were clamoring for the right to safe and legal elective abortion. </a:t>
            </a:r>
            <a:endParaRPr lang="en-US" sz="2400" dirty="0" smtClean="0"/>
          </a:p>
        </p:txBody>
      </p:sp>
    </p:spTree>
    <p:extLst>
      <p:ext uri="{BB962C8B-B14F-4D97-AF65-F5344CB8AC3E}">
        <p14:creationId xmlns:p14="http://schemas.microsoft.com/office/powerpoint/2010/main" val="3130550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991402" y="32122"/>
            <a:ext cx="10270156" cy="6834322"/>
          </a:xfrm>
          <a:prstGeom prst="rect">
            <a:avLst/>
          </a:prstGeom>
        </p:spPr>
      </p:pic>
    </p:spTree>
    <p:extLst>
      <p:ext uri="{BB962C8B-B14F-4D97-AF65-F5344CB8AC3E}">
        <p14:creationId xmlns:p14="http://schemas.microsoft.com/office/powerpoint/2010/main" val="80932694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0913" y="746975"/>
            <a:ext cx="11114467" cy="3046988"/>
          </a:xfrm>
          <a:prstGeom prst="rect">
            <a:avLst/>
          </a:prstGeom>
          <a:noFill/>
        </p:spPr>
        <p:txBody>
          <a:bodyPr wrap="square" rtlCol="0">
            <a:spAutoFit/>
          </a:bodyPr>
          <a:lstStyle/>
          <a:p>
            <a:r>
              <a:rPr lang="en-US" sz="2400" b="1" dirty="0"/>
              <a:t>THE ROLE </a:t>
            </a:r>
            <a:r>
              <a:rPr lang="en-US" sz="2400" b="1" dirty="0" smtClean="0"/>
              <a:t>PLAYED BY </a:t>
            </a:r>
            <a:r>
              <a:rPr lang="en-US" sz="2400" b="1" dirty="0"/>
              <a:t>BIRTH CONTROL</a:t>
            </a:r>
          </a:p>
          <a:p>
            <a:r>
              <a:rPr lang="en-US" sz="2400" dirty="0"/>
              <a:t> </a:t>
            </a:r>
          </a:p>
          <a:p>
            <a:r>
              <a:rPr lang="en-US" sz="2400" dirty="0"/>
              <a:t>	</a:t>
            </a:r>
            <a:r>
              <a:rPr lang="en-US" sz="2400" dirty="0" smtClean="0"/>
              <a:t>And </a:t>
            </a:r>
            <a:r>
              <a:rPr lang="en-US" sz="2400" dirty="0"/>
              <a:t>in 1973, they got what they wanted by a Supreme Court that many considered more of a mini-legislative body. </a:t>
            </a:r>
            <a:endParaRPr lang="en-US" sz="2400" dirty="0" smtClean="0"/>
          </a:p>
          <a:p>
            <a:r>
              <a:rPr lang="en-US" sz="2400" dirty="0"/>
              <a:t>	</a:t>
            </a:r>
            <a:r>
              <a:rPr lang="en-US" sz="2400" dirty="0" smtClean="0"/>
              <a:t>The </a:t>
            </a:r>
            <a:r>
              <a:rPr lang="en-US" sz="2400" dirty="0"/>
              <a:t>church, and even the culture at large, had been horrified by the notion of abortion for almost all of her history. Now, for slightly less than half our population, abortion on demand for any or no reason has become the most important civil right, the central “sacrament” of the feminist religion.</a:t>
            </a:r>
          </a:p>
        </p:txBody>
      </p:sp>
    </p:spTree>
    <p:extLst>
      <p:ext uri="{BB962C8B-B14F-4D97-AF65-F5344CB8AC3E}">
        <p14:creationId xmlns:p14="http://schemas.microsoft.com/office/powerpoint/2010/main" val="3556466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0913" y="746975"/>
            <a:ext cx="11114467" cy="4893647"/>
          </a:xfrm>
          <a:prstGeom prst="rect">
            <a:avLst/>
          </a:prstGeom>
          <a:noFill/>
        </p:spPr>
        <p:txBody>
          <a:bodyPr wrap="square" rtlCol="0">
            <a:spAutoFit/>
          </a:bodyPr>
          <a:lstStyle/>
          <a:p>
            <a:r>
              <a:rPr lang="en-US" sz="2400" b="1" dirty="0"/>
              <a:t>THE </a:t>
            </a:r>
            <a:r>
              <a:rPr lang="en-US" sz="2400" b="1" dirty="0" smtClean="0"/>
              <a:t>IMPACT OF SECULAR CULTURE</a:t>
            </a:r>
            <a:endParaRPr lang="en-US" sz="2400" b="1" dirty="0"/>
          </a:p>
          <a:p>
            <a:r>
              <a:rPr lang="en-US" sz="2400" dirty="0"/>
              <a:t> </a:t>
            </a:r>
          </a:p>
          <a:p>
            <a:r>
              <a:rPr lang="en-US" sz="2400" dirty="0"/>
              <a:t>	So if we have been deeply impacted by our culture, if we are the product of the pervasive expressive individualism, if we have imbibed much the revisionist view of marriage, how can we find the better way? </a:t>
            </a:r>
            <a:endParaRPr lang="en-US" sz="2400" dirty="0" smtClean="0"/>
          </a:p>
          <a:p>
            <a:r>
              <a:rPr lang="en-US" sz="2400" dirty="0"/>
              <a:t>	</a:t>
            </a:r>
            <a:r>
              <a:rPr lang="en-US" sz="2400" dirty="0" smtClean="0"/>
              <a:t>This </a:t>
            </a:r>
            <a:r>
              <a:rPr lang="en-US" sz="2400" dirty="0"/>
              <a:t>is a significant concern in every age, for every age has its own social imaginary or worldview, its intuitive way of approaching life, its set of expectations of how things are and should be. </a:t>
            </a:r>
            <a:endParaRPr lang="en-US" sz="2400" dirty="0" smtClean="0"/>
          </a:p>
          <a:p>
            <a:r>
              <a:rPr lang="en-US" sz="2400" dirty="0"/>
              <a:t>	</a:t>
            </a:r>
            <a:r>
              <a:rPr lang="en-US" sz="2400" dirty="0" smtClean="0"/>
              <a:t>Where </a:t>
            </a:r>
            <a:r>
              <a:rPr lang="en-US" sz="2400" dirty="0"/>
              <a:t>can we go to find the right way? </a:t>
            </a:r>
            <a:endParaRPr lang="en-US" sz="2400" dirty="0" smtClean="0"/>
          </a:p>
          <a:p>
            <a:r>
              <a:rPr lang="en-US" sz="2400" dirty="0"/>
              <a:t>	It does help to read authors from different centuries. While they may have been products of their own day, they were not ensnared by the expectations and errors of our own. </a:t>
            </a:r>
            <a:endParaRPr lang="en-US" sz="2400" dirty="0" smtClean="0"/>
          </a:p>
          <a:p>
            <a:r>
              <a:rPr lang="en-US" sz="2400" dirty="0"/>
              <a:t>	</a:t>
            </a:r>
            <a:r>
              <a:rPr lang="en-US" sz="2400" dirty="0" smtClean="0"/>
              <a:t>But </a:t>
            </a:r>
            <a:r>
              <a:rPr lang="en-US" sz="2400" dirty="0"/>
              <a:t>the answer is to return to God’s Word, the Scriptures.  </a:t>
            </a:r>
          </a:p>
        </p:txBody>
      </p:sp>
    </p:spTree>
    <p:extLst>
      <p:ext uri="{BB962C8B-B14F-4D97-AF65-F5344CB8AC3E}">
        <p14:creationId xmlns:p14="http://schemas.microsoft.com/office/powerpoint/2010/main" val="2626751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0913" y="746975"/>
            <a:ext cx="11114467" cy="4154984"/>
          </a:xfrm>
          <a:prstGeom prst="rect">
            <a:avLst/>
          </a:prstGeom>
          <a:noFill/>
        </p:spPr>
        <p:txBody>
          <a:bodyPr wrap="square" rtlCol="0">
            <a:spAutoFit/>
          </a:bodyPr>
          <a:lstStyle/>
          <a:p>
            <a:r>
              <a:rPr lang="en-US" sz="2400" b="1" dirty="0" smtClean="0"/>
              <a:t>THE ROOTS OF EXPRESSIVE INDIVIDUALISM</a:t>
            </a:r>
            <a:endParaRPr lang="en-US" sz="2400" b="1" dirty="0"/>
          </a:p>
          <a:p>
            <a:r>
              <a:rPr lang="en-US" sz="2400" dirty="0"/>
              <a:t> </a:t>
            </a:r>
          </a:p>
          <a:p>
            <a:r>
              <a:rPr lang="en-US" sz="2400" dirty="0"/>
              <a:t> 	Last week we noted that the current social imaginary is one of expressive individualism. </a:t>
            </a:r>
            <a:endParaRPr lang="en-US" sz="2400" dirty="0" smtClean="0"/>
          </a:p>
          <a:p>
            <a:r>
              <a:rPr lang="en-US" sz="2400" dirty="0"/>
              <a:t>	</a:t>
            </a:r>
            <a:r>
              <a:rPr lang="en-US" sz="2400" dirty="0" smtClean="0"/>
              <a:t>We </a:t>
            </a:r>
            <a:r>
              <a:rPr lang="en-US" sz="2400" dirty="0"/>
              <a:t>learned of several of the philosophical pioneers (Rousseau, the </a:t>
            </a:r>
            <a:r>
              <a:rPr lang="en-US" sz="2400" dirty="0" smtClean="0"/>
              <a:t>Romanticists</a:t>
            </a:r>
            <a:r>
              <a:rPr lang="en-US" sz="2400" dirty="0"/>
              <a:t>, Marx, Nietzsche, Freud, and Reich) and their lethal lies that have created this current worldview widely accepted by so many. </a:t>
            </a:r>
            <a:endParaRPr lang="en-US" sz="2400" dirty="0" smtClean="0"/>
          </a:p>
          <a:p>
            <a:r>
              <a:rPr lang="en-US" sz="2400" dirty="0"/>
              <a:t>	</a:t>
            </a:r>
            <a:r>
              <a:rPr lang="en-US" sz="2400" dirty="0" smtClean="0"/>
              <a:t>And </a:t>
            </a:r>
            <a:r>
              <a:rPr lang="en-US" sz="2400" dirty="0"/>
              <a:t>we found that previous generations would be utterly bewildered at our short-sighted, societal insanity. </a:t>
            </a:r>
            <a:endParaRPr lang="en-US" sz="2400" dirty="0" smtClean="0"/>
          </a:p>
          <a:p>
            <a:r>
              <a:rPr lang="en-US" sz="2400" dirty="0"/>
              <a:t>	</a:t>
            </a:r>
            <a:r>
              <a:rPr lang="en-US" sz="2400" dirty="0" smtClean="0"/>
              <a:t>But </a:t>
            </a:r>
            <a:r>
              <a:rPr lang="en-US" sz="2400" dirty="0"/>
              <a:t>where do we go to get a reality check? Which social imaginary can we appeal to in which age that will provide correction and chart a new course of sanity? </a:t>
            </a:r>
          </a:p>
        </p:txBody>
      </p:sp>
    </p:spTree>
    <p:extLst>
      <p:ext uri="{BB962C8B-B14F-4D97-AF65-F5344CB8AC3E}">
        <p14:creationId xmlns:p14="http://schemas.microsoft.com/office/powerpoint/2010/main" val="2826235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0913" y="746975"/>
            <a:ext cx="11114467" cy="4524315"/>
          </a:xfrm>
          <a:prstGeom prst="rect">
            <a:avLst/>
          </a:prstGeom>
          <a:noFill/>
        </p:spPr>
        <p:txBody>
          <a:bodyPr wrap="square" rtlCol="0">
            <a:spAutoFit/>
          </a:bodyPr>
          <a:lstStyle/>
          <a:p>
            <a:r>
              <a:rPr lang="en-US" sz="2400" b="1" dirty="0" smtClean="0"/>
              <a:t>THE ROOTS OF EXPRESSIVE INDIVIDUALISM</a:t>
            </a:r>
            <a:endParaRPr lang="en-US" sz="2400" b="1" dirty="0"/>
          </a:p>
          <a:p>
            <a:r>
              <a:rPr lang="en-US" sz="2400" dirty="0"/>
              <a:t> </a:t>
            </a:r>
          </a:p>
          <a:p>
            <a:r>
              <a:rPr lang="en-US" sz="2400" dirty="0"/>
              <a:t> 	The only place we can find the true culture of heaven is in the Word of God. </a:t>
            </a:r>
            <a:endParaRPr lang="en-US" sz="2400" dirty="0" smtClean="0"/>
          </a:p>
          <a:p>
            <a:r>
              <a:rPr lang="en-US" sz="2400" dirty="0"/>
              <a:t>	</a:t>
            </a:r>
            <a:r>
              <a:rPr lang="en-US" sz="2400" dirty="0" smtClean="0"/>
              <a:t>The </a:t>
            </a:r>
            <a:r>
              <a:rPr lang="en-US" sz="2400" dirty="0"/>
              <a:t>Word of God is an </a:t>
            </a:r>
            <a:r>
              <a:rPr lang="en-US" sz="2400" i="1" dirty="0"/>
              <a:t>alien</a:t>
            </a:r>
            <a:r>
              <a:rPr lang="en-US" sz="2400" dirty="0"/>
              <a:t> word. Though it was written by human authors, it is also the very Word of God. It is not of this world, bound and blindsided by any particular, cultural short-sidedness, but informing every culture. </a:t>
            </a:r>
            <a:endParaRPr lang="en-US" sz="2400" dirty="0" smtClean="0"/>
          </a:p>
          <a:p>
            <a:r>
              <a:rPr lang="en-US" sz="2400" dirty="0"/>
              <a:t>	</a:t>
            </a:r>
            <a:r>
              <a:rPr lang="en-US" sz="2400" dirty="0" smtClean="0"/>
              <a:t>Hence </a:t>
            </a:r>
            <a:r>
              <a:rPr lang="en-US" sz="2400" dirty="0"/>
              <a:t>it can be judged by no one, but judges everyone and every culture. </a:t>
            </a:r>
            <a:endParaRPr lang="en-US" sz="2400" dirty="0" smtClean="0"/>
          </a:p>
          <a:p>
            <a:r>
              <a:rPr lang="en-US" sz="2400" dirty="0"/>
              <a:t>	</a:t>
            </a:r>
            <a:r>
              <a:rPr lang="en-US" sz="2400" dirty="0" smtClean="0"/>
              <a:t>It </a:t>
            </a:r>
            <a:r>
              <a:rPr lang="en-US" sz="2400" dirty="0"/>
              <a:t>cannot be corrected or amended, but corrects all else by exposing errors and lies and the sinful motivations that underpin them. </a:t>
            </a:r>
            <a:endParaRPr lang="en-US" sz="2400" dirty="0" smtClean="0"/>
          </a:p>
          <a:p>
            <a:r>
              <a:rPr lang="en-US" sz="2400" dirty="0"/>
              <a:t>	</a:t>
            </a:r>
            <a:r>
              <a:rPr lang="en-US" sz="2400" dirty="0" smtClean="0"/>
              <a:t>Hebrews </a:t>
            </a:r>
            <a:r>
              <a:rPr lang="en-US" sz="2400" dirty="0"/>
              <a:t>4:12 tells us: “</a:t>
            </a:r>
            <a:r>
              <a:rPr lang="en-US" sz="2400" i="1" dirty="0"/>
              <a:t>For the word of God is living and active, </a:t>
            </a:r>
            <a:r>
              <a:rPr lang="en-US" sz="2400" i="1" dirty="0" smtClean="0"/>
              <a:t>sharper </a:t>
            </a:r>
            <a:r>
              <a:rPr lang="en-US" sz="2400" i="1" dirty="0"/>
              <a:t>than any two-edged sword, piercing to the division of soul and of spirit, of joints and of marrow, and discerning the thoughts and intentions of the heart.</a:t>
            </a:r>
            <a:r>
              <a:rPr lang="en-US" sz="2400" dirty="0"/>
              <a:t>” </a:t>
            </a:r>
          </a:p>
        </p:txBody>
      </p:sp>
    </p:spTree>
    <p:extLst>
      <p:ext uri="{BB962C8B-B14F-4D97-AF65-F5344CB8AC3E}">
        <p14:creationId xmlns:p14="http://schemas.microsoft.com/office/powerpoint/2010/main" val="33720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0913" y="746975"/>
            <a:ext cx="11114467" cy="1938992"/>
          </a:xfrm>
          <a:prstGeom prst="rect">
            <a:avLst/>
          </a:prstGeom>
          <a:noFill/>
        </p:spPr>
        <p:txBody>
          <a:bodyPr wrap="square" rtlCol="0">
            <a:spAutoFit/>
          </a:bodyPr>
          <a:lstStyle/>
          <a:p>
            <a:r>
              <a:rPr lang="en-US" sz="2400" b="1" dirty="0"/>
              <a:t>ADDRESSING A DELICATE ISSUE</a:t>
            </a:r>
            <a:endParaRPr lang="en-US" sz="2400" dirty="0"/>
          </a:p>
          <a:p>
            <a:r>
              <a:rPr lang="en-US" sz="2400" dirty="0"/>
              <a:t> </a:t>
            </a:r>
          </a:p>
          <a:p>
            <a:r>
              <a:rPr lang="en-US" sz="2400" dirty="0"/>
              <a:t>	But before we can move to the positive, we need to address the all-consuming monster, the warped and insatiable demand for sexual pleasure that dominates the social imaginary of our day and obscures all </a:t>
            </a:r>
            <a:r>
              <a:rPr lang="en-US" sz="2400" dirty="0" smtClean="0"/>
              <a:t>other considerations. </a:t>
            </a:r>
            <a:endParaRPr lang="en-US" sz="2400" dirty="0"/>
          </a:p>
        </p:txBody>
      </p:sp>
    </p:spTree>
    <p:extLst>
      <p:ext uri="{BB962C8B-B14F-4D97-AF65-F5344CB8AC3E}">
        <p14:creationId xmlns:p14="http://schemas.microsoft.com/office/powerpoint/2010/main" val="407435595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0913" y="746975"/>
            <a:ext cx="11114467" cy="5632311"/>
          </a:xfrm>
          <a:prstGeom prst="rect">
            <a:avLst/>
          </a:prstGeom>
          <a:noFill/>
        </p:spPr>
        <p:txBody>
          <a:bodyPr wrap="square" rtlCol="0">
            <a:spAutoFit/>
          </a:bodyPr>
          <a:lstStyle/>
          <a:p>
            <a:r>
              <a:rPr lang="en-US" sz="2400" b="1" dirty="0"/>
              <a:t>ADDRESSING A DELICATE ISSUE</a:t>
            </a:r>
            <a:endParaRPr lang="en-US" sz="2400" dirty="0"/>
          </a:p>
          <a:p>
            <a:r>
              <a:rPr lang="en-US" sz="2400" dirty="0"/>
              <a:t> </a:t>
            </a:r>
          </a:p>
          <a:p>
            <a:r>
              <a:rPr lang="en-US" sz="2400" dirty="0"/>
              <a:t>	I was watching a television program (yes, I watch television). It was some silly murder mystery show. </a:t>
            </a:r>
            <a:endParaRPr lang="en-US" sz="2400" dirty="0" smtClean="0"/>
          </a:p>
          <a:p>
            <a:r>
              <a:rPr lang="en-US" sz="2400" dirty="0"/>
              <a:t>	</a:t>
            </a:r>
            <a:r>
              <a:rPr lang="en-US" sz="2400" dirty="0" smtClean="0"/>
              <a:t>The opening showed </a:t>
            </a:r>
            <a:r>
              <a:rPr lang="en-US" sz="2400" dirty="0"/>
              <a:t>a couple meeting in a bar, flirting with each other, and leaving together heading for a “one night stand” of casual sex. Each one was married, so they were preparing to commit adultery. But they were actually married to each other. They were </a:t>
            </a:r>
            <a:r>
              <a:rPr lang="en-US" sz="2400" dirty="0" smtClean="0"/>
              <a:t>role-playing </a:t>
            </a:r>
            <a:r>
              <a:rPr lang="en-US" sz="2400" dirty="0"/>
              <a:t>a fantasy, pretending to be strangers in a bar hooking up for an adulterous romp.</a:t>
            </a:r>
          </a:p>
          <a:p>
            <a:r>
              <a:rPr lang="en-US" sz="2400" dirty="0"/>
              <a:t>	Why this odd behavior? </a:t>
            </a:r>
            <a:endParaRPr lang="en-US" sz="2400" dirty="0" smtClean="0"/>
          </a:p>
          <a:p>
            <a:r>
              <a:rPr lang="en-US" sz="2400" dirty="0"/>
              <a:t>	</a:t>
            </a:r>
            <a:r>
              <a:rPr lang="en-US" sz="2400" dirty="0" smtClean="0"/>
              <a:t>It </a:t>
            </a:r>
            <a:r>
              <a:rPr lang="en-US" sz="2400" dirty="0"/>
              <a:t>was to “spice up” their marriage. They were fantasizing (together) about committing adultery with someone else, but it was okay, because they were committing adultery with each other</a:t>
            </a:r>
            <a:r>
              <a:rPr lang="en-US" sz="2400" dirty="0" smtClean="0"/>
              <a:t>. </a:t>
            </a:r>
            <a:r>
              <a:rPr lang="en-US" sz="2400" dirty="0"/>
              <a:t>So they thought that having sex with their spouse would be more fulfilling if they pretended that they were cheating on their spouse and were having sex with a stranger.</a:t>
            </a:r>
          </a:p>
        </p:txBody>
      </p:sp>
    </p:spTree>
    <p:extLst>
      <p:ext uri="{BB962C8B-B14F-4D97-AF65-F5344CB8AC3E}">
        <p14:creationId xmlns:p14="http://schemas.microsoft.com/office/powerpoint/2010/main" val="292583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020278" y="63576"/>
            <a:ext cx="10241280" cy="6790414"/>
          </a:xfrm>
          <a:prstGeom prst="rect">
            <a:avLst/>
          </a:prstGeom>
        </p:spPr>
      </p:pic>
    </p:spTree>
    <p:extLst>
      <p:ext uri="{BB962C8B-B14F-4D97-AF65-F5344CB8AC3E}">
        <p14:creationId xmlns:p14="http://schemas.microsoft.com/office/powerpoint/2010/main" val="24582940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476073" y="713122"/>
            <a:ext cx="3991076" cy="5233197"/>
          </a:xfrm>
          <a:prstGeom prst="rect">
            <a:avLst/>
          </a:prstGeom>
        </p:spPr>
      </p:pic>
      <p:pic>
        <p:nvPicPr>
          <p:cNvPr id="3" name="Picture 2"/>
          <p:cNvPicPr>
            <a:picLocks noChangeAspect="1"/>
          </p:cNvPicPr>
          <p:nvPr/>
        </p:nvPicPr>
        <p:blipFill>
          <a:blip r:embed="rId3"/>
          <a:stretch>
            <a:fillRect/>
          </a:stretch>
        </p:blipFill>
        <p:spPr>
          <a:xfrm>
            <a:off x="7005736" y="713122"/>
            <a:ext cx="3909312" cy="5192368"/>
          </a:xfrm>
          <a:prstGeom prst="rect">
            <a:avLst/>
          </a:prstGeom>
        </p:spPr>
      </p:pic>
    </p:spTree>
    <p:extLst>
      <p:ext uri="{BB962C8B-B14F-4D97-AF65-F5344CB8AC3E}">
        <p14:creationId xmlns:p14="http://schemas.microsoft.com/office/powerpoint/2010/main" val="285517418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0913" y="746975"/>
            <a:ext cx="11114467" cy="4893647"/>
          </a:xfrm>
          <a:prstGeom prst="rect">
            <a:avLst/>
          </a:prstGeom>
          <a:noFill/>
        </p:spPr>
        <p:txBody>
          <a:bodyPr wrap="square" rtlCol="0">
            <a:spAutoFit/>
          </a:bodyPr>
          <a:lstStyle/>
          <a:p>
            <a:r>
              <a:rPr lang="en-US" sz="2400" b="1" dirty="0"/>
              <a:t>ADDRESSING A DELICATE ISSUE</a:t>
            </a:r>
            <a:endParaRPr lang="en-US" sz="2400" dirty="0"/>
          </a:p>
          <a:p>
            <a:r>
              <a:rPr lang="en-US" sz="2400" dirty="0"/>
              <a:t> </a:t>
            </a:r>
          </a:p>
          <a:p>
            <a:r>
              <a:rPr lang="en-US" sz="2400" dirty="0"/>
              <a:t>	Welcome to expressive individualism. </a:t>
            </a:r>
            <a:endParaRPr lang="en-US" sz="2400" dirty="0" smtClean="0"/>
          </a:p>
          <a:p>
            <a:r>
              <a:rPr lang="en-US" sz="2400" dirty="0"/>
              <a:t>	</a:t>
            </a:r>
            <a:r>
              <a:rPr lang="en-US" sz="2400" dirty="0" smtClean="0"/>
              <a:t>Now</a:t>
            </a:r>
            <a:r>
              <a:rPr lang="en-US" sz="2400" dirty="0"/>
              <a:t>, apparently, sex in marriage is about living out the expectations and demands of your inner self, your internal fantasies which may or may not coordinate with the internal fantasies of your spouse. </a:t>
            </a:r>
            <a:endParaRPr lang="en-US" sz="2400" dirty="0" smtClean="0"/>
          </a:p>
          <a:p>
            <a:r>
              <a:rPr lang="en-US" sz="2400" dirty="0"/>
              <a:t>	</a:t>
            </a:r>
            <a:r>
              <a:rPr lang="en-US" sz="2400" dirty="0" smtClean="0"/>
              <a:t>And </a:t>
            </a:r>
            <a:r>
              <a:rPr lang="en-US" sz="2400" dirty="0"/>
              <a:t>when these internal fantasies and the expectations and demands they create are constantly enflamed by escapist entertainment, glamorous portrayals of romance in </a:t>
            </a:r>
            <a:r>
              <a:rPr lang="en-US" sz="2400" dirty="0" smtClean="0"/>
              <a:t>novels, music, </a:t>
            </a:r>
            <a:r>
              <a:rPr lang="en-US" sz="2400" dirty="0"/>
              <a:t>or </a:t>
            </a:r>
            <a:r>
              <a:rPr lang="en-US" sz="2400" dirty="0" smtClean="0"/>
              <a:t>film</a:t>
            </a:r>
            <a:r>
              <a:rPr lang="en-US" sz="2400" dirty="0"/>
              <a:t>, or graphic pornography, when these have captivated your feelings, your inner life, your “true self,” and when you then feel then a duty to yourself (“I </a:t>
            </a:r>
            <a:r>
              <a:rPr lang="en-US" sz="2400" dirty="0" err="1"/>
              <a:t>gotta</a:t>
            </a:r>
            <a:r>
              <a:rPr lang="en-US" sz="2400" dirty="0"/>
              <a:t> be me!”) to express these (in marriage, of course!), then the desire/demand for sexual pleasure has claimed too great of a place in your marriage, and it will necessarily crowd out other essential elements of biblical marriage. </a:t>
            </a:r>
          </a:p>
        </p:txBody>
      </p:sp>
    </p:spTree>
    <p:extLst>
      <p:ext uri="{BB962C8B-B14F-4D97-AF65-F5344CB8AC3E}">
        <p14:creationId xmlns:p14="http://schemas.microsoft.com/office/powerpoint/2010/main" val="1443020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0913" y="746975"/>
            <a:ext cx="11114467" cy="1200329"/>
          </a:xfrm>
          <a:prstGeom prst="rect">
            <a:avLst/>
          </a:prstGeom>
          <a:noFill/>
        </p:spPr>
        <p:txBody>
          <a:bodyPr wrap="square" rtlCol="0">
            <a:spAutoFit/>
          </a:bodyPr>
          <a:lstStyle/>
          <a:p>
            <a:r>
              <a:rPr lang="en-US" sz="2400" b="1" dirty="0"/>
              <a:t>ADDRESSING A DELICATE ISSUE</a:t>
            </a:r>
            <a:endParaRPr lang="en-US" sz="2400" dirty="0"/>
          </a:p>
          <a:p>
            <a:r>
              <a:rPr lang="en-US" sz="2400" dirty="0"/>
              <a:t> </a:t>
            </a:r>
          </a:p>
          <a:p>
            <a:r>
              <a:rPr lang="en-US" sz="2400" dirty="0"/>
              <a:t>	Last week I quoted from Sigmund Freud, the “father of modern psychology.” </a:t>
            </a:r>
            <a:endParaRPr lang="en-US" sz="2400" dirty="0" smtClean="0"/>
          </a:p>
        </p:txBody>
      </p:sp>
    </p:spTree>
    <p:extLst>
      <p:ext uri="{BB962C8B-B14F-4D97-AF65-F5344CB8AC3E}">
        <p14:creationId xmlns:p14="http://schemas.microsoft.com/office/powerpoint/2010/main" val="192843743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5240"/>
            <a:ext cx="12192000" cy="6827520"/>
          </a:xfrm>
          <a:prstGeom prst="rect">
            <a:avLst/>
          </a:prstGeom>
        </p:spPr>
      </p:pic>
    </p:spTree>
    <p:extLst>
      <p:ext uri="{BB962C8B-B14F-4D97-AF65-F5344CB8AC3E}">
        <p14:creationId xmlns:p14="http://schemas.microsoft.com/office/powerpoint/2010/main" val="116902346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0913" y="746975"/>
            <a:ext cx="11114467" cy="4154984"/>
          </a:xfrm>
          <a:prstGeom prst="rect">
            <a:avLst/>
          </a:prstGeom>
          <a:noFill/>
        </p:spPr>
        <p:txBody>
          <a:bodyPr wrap="square" rtlCol="0">
            <a:spAutoFit/>
          </a:bodyPr>
          <a:lstStyle/>
          <a:p>
            <a:r>
              <a:rPr lang="en-US" sz="2400" b="1" dirty="0"/>
              <a:t>ADDRESSING A DELICATE ISSUE</a:t>
            </a:r>
            <a:endParaRPr lang="en-US" sz="2400" dirty="0"/>
          </a:p>
          <a:p>
            <a:r>
              <a:rPr lang="en-US" sz="2400" dirty="0"/>
              <a:t> </a:t>
            </a:r>
          </a:p>
          <a:p>
            <a:r>
              <a:rPr lang="en-US" sz="2400" dirty="0"/>
              <a:t>	</a:t>
            </a:r>
            <a:r>
              <a:rPr lang="en-US" sz="2400" dirty="0" smtClean="0"/>
              <a:t>Though </a:t>
            </a:r>
            <a:r>
              <a:rPr lang="en-US" sz="2400" dirty="0"/>
              <a:t>most of his theories have been discredited and dismissed, there is one concept that has been eagerly embraced in our day. </a:t>
            </a:r>
          </a:p>
          <a:p>
            <a:r>
              <a:rPr lang="en-US" sz="2400" dirty="0"/>
              <a:t>	“Man’s discovery that sexual (genital) love afforded him the strongest experiences of satisfaction and in fact provided him with the prototype of all happiness, must have suggested to him that he should continue to seek the satisfaction of happiness in his life along the path of sexual relations and </a:t>
            </a:r>
            <a:r>
              <a:rPr lang="en-US" sz="2400" b="1" i="1" dirty="0"/>
              <a:t>that he should make genital eroticism the central point of his life.”</a:t>
            </a:r>
            <a:r>
              <a:rPr lang="en-US" sz="2400" b="1" dirty="0"/>
              <a:t> </a:t>
            </a:r>
            <a:r>
              <a:rPr lang="en-US" sz="2400" dirty="0"/>
              <a:t>(73) </a:t>
            </a:r>
            <a:endParaRPr lang="en-US" sz="2400" dirty="0" smtClean="0"/>
          </a:p>
          <a:p>
            <a:r>
              <a:rPr lang="en-US" sz="2400" dirty="0"/>
              <a:t>	</a:t>
            </a:r>
            <a:r>
              <a:rPr lang="en-US" sz="2400" dirty="0" smtClean="0"/>
              <a:t>(Freud had the hots for his wife’s younger sister and eventually invited her to join the marriage. So he apparently acted on his own advice.)</a:t>
            </a:r>
            <a:endParaRPr lang="en-US" sz="2400" dirty="0"/>
          </a:p>
        </p:txBody>
      </p:sp>
    </p:spTree>
    <p:extLst>
      <p:ext uri="{BB962C8B-B14F-4D97-AF65-F5344CB8AC3E}">
        <p14:creationId xmlns:p14="http://schemas.microsoft.com/office/powerpoint/2010/main" val="1617810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0913" y="746975"/>
            <a:ext cx="11114467" cy="3046988"/>
          </a:xfrm>
          <a:prstGeom prst="rect">
            <a:avLst/>
          </a:prstGeom>
          <a:noFill/>
        </p:spPr>
        <p:txBody>
          <a:bodyPr wrap="square" rtlCol="0">
            <a:spAutoFit/>
          </a:bodyPr>
          <a:lstStyle/>
          <a:p>
            <a:r>
              <a:rPr lang="en-US" sz="2400" b="1" dirty="0"/>
              <a:t>ADDRESSING A DELICATE ISSUE</a:t>
            </a:r>
            <a:endParaRPr lang="en-US" sz="2400" dirty="0"/>
          </a:p>
          <a:p>
            <a:r>
              <a:rPr lang="en-US" sz="2400" dirty="0"/>
              <a:t> </a:t>
            </a:r>
          </a:p>
          <a:p>
            <a:r>
              <a:rPr lang="en-US" sz="2400" dirty="0"/>
              <a:t>	This distortion </a:t>
            </a:r>
            <a:r>
              <a:rPr lang="en-US" sz="2400" dirty="0" smtClean="0"/>
              <a:t>declaring that sexual satisfaction should be the goal of one’s life has </a:t>
            </a:r>
            <a:r>
              <a:rPr lang="en-US" sz="2400" dirty="0"/>
              <a:t>wormed its way into the soul of our society. </a:t>
            </a:r>
            <a:endParaRPr lang="en-US" sz="2400" dirty="0" smtClean="0"/>
          </a:p>
          <a:p>
            <a:r>
              <a:rPr lang="en-US" sz="2400" dirty="0"/>
              <a:t>	</a:t>
            </a:r>
            <a:r>
              <a:rPr lang="en-US" sz="2400" dirty="0" smtClean="0"/>
              <a:t>Your </a:t>
            </a:r>
            <a:r>
              <a:rPr lang="en-US" sz="2400" dirty="0"/>
              <a:t>neighbors and co-workers all believe this. </a:t>
            </a:r>
            <a:endParaRPr lang="en-US" sz="2400" dirty="0" smtClean="0"/>
          </a:p>
          <a:p>
            <a:r>
              <a:rPr lang="en-US" sz="2400" dirty="0"/>
              <a:t>	</a:t>
            </a:r>
            <a:r>
              <a:rPr lang="en-US" sz="2400" dirty="0" smtClean="0"/>
              <a:t>Probably many </a:t>
            </a:r>
            <a:r>
              <a:rPr lang="en-US" sz="2400" dirty="0"/>
              <a:t>of the people you worship with on Sunday believe this deep down as well (though they would </a:t>
            </a:r>
            <a:r>
              <a:rPr lang="en-US" sz="2400" dirty="0" smtClean="0"/>
              <a:t>tend to disavow </a:t>
            </a:r>
            <a:r>
              <a:rPr lang="en-US" sz="2400" dirty="0"/>
              <a:t>it). </a:t>
            </a:r>
            <a:endParaRPr lang="en-US" sz="2400" dirty="0" smtClean="0"/>
          </a:p>
          <a:p>
            <a:r>
              <a:rPr lang="en-US" sz="2400" dirty="0"/>
              <a:t>	</a:t>
            </a:r>
            <a:r>
              <a:rPr lang="en-US" sz="2400" dirty="0" smtClean="0"/>
              <a:t>And</a:t>
            </a:r>
            <a:r>
              <a:rPr lang="en-US" sz="2400" dirty="0"/>
              <a:t>, most likely, as products of our times, </a:t>
            </a:r>
            <a:r>
              <a:rPr lang="en-US" sz="2400" dirty="0" smtClean="0"/>
              <a:t>we also believe it. </a:t>
            </a:r>
            <a:endParaRPr lang="en-US" sz="2400" dirty="0"/>
          </a:p>
        </p:txBody>
      </p:sp>
    </p:spTree>
    <p:extLst>
      <p:ext uri="{BB962C8B-B14F-4D97-AF65-F5344CB8AC3E}">
        <p14:creationId xmlns:p14="http://schemas.microsoft.com/office/powerpoint/2010/main" val="2175183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0913" y="746975"/>
            <a:ext cx="11114467" cy="3785652"/>
          </a:xfrm>
          <a:prstGeom prst="rect">
            <a:avLst/>
          </a:prstGeom>
          <a:noFill/>
        </p:spPr>
        <p:txBody>
          <a:bodyPr wrap="square" rtlCol="0">
            <a:spAutoFit/>
          </a:bodyPr>
          <a:lstStyle/>
          <a:p>
            <a:r>
              <a:rPr lang="en-US" sz="2400" b="1" dirty="0"/>
              <a:t>ADDRESSING A DELICATE ISSUE</a:t>
            </a:r>
            <a:endParaRPr lang="en-US" sz="2400" dirty="0"/>
          </a:p>
          <a:p>
            <a:r>
              <a:rPr lang="en-US" sz="2400" dirty="0"/>
              <a:t> </a:t>
            </a:r>
          </a:p>
          <a:p>
            <a:r>
              <a:rPr lang="en-US" sz="2400" dirty="0"/>
              <a:t>	Some well-meaning Christians write about sex in marriage as though it were a mystical, ecstatic wonder that we must carefully craft and cultivate. </a:t>
            </a:r>
            <a:endParaRPr lang="en-US" sz="2400" dirty="0" smtClean="0"/>
          </a:p>
          <a:p>
            <a:r>
              <a:rPr lang="en-US" sz="2400" dirty="0"/>
              <a:t>	</a:t>
            </a:r>
            <a:r>
              <a:rPr lang="en-US" sz="2400" dirty="0" smtClean="0"/>
              <a:t>It </a:t>
            </a:r>
            <a:r>
              <a:rPr lang="en-US" sz="2400" dirty="0"/>
              <a:t>is made out to be a magical, rapturous, spiritual paradise: </a:t>
            </a:r>
            <a:r>
              <a:rPr lang="en-US" sz="2400" dirty="0" smtClean="0"/>
              <a:t>an ultimate </a:t>
            </a:r>
            <a:r>
              <a:rPr lang="en-US" sz="2400" dirty="0"/>
              <a:t>goal and end in itself. </a:t>
            </a:r>
            <a:r>
              <a:rPr lang="en-US" sz="2400" dirty="0" smtClean="0"/>
              <a:t>(Or as Freud put it: “the central point of life.”) </a:t>
            </a:r>
            <a:endParaRPr lang="en-US" sz="2400" dirty="0"/>
          </a:p>
          <a:p>
            <a:r>
              <a:rPr lang="en-US" sz="2400" dirty="0"/>
              <a:t>	Honestly, I find little evidence for this in the New Testament, certainly not in the writings of the Apostle Paul. </a:t>
            </a:r>
            <a:endParaRPr lang="en-US" sz="2400" dirty="0" smtClean="0"/>
          </a:p>
          <a:p>
            <a:r>
              <a:rPr lang="en-US" sz="2400" dirty="0"/>
              <a:t>	</a:t>
            </a:r>
            <a:r>
              <a:rPr lang="en-US" sz="2400" dirty="0" smtClean="0"/>
              <a:t>In </a:t>
            </a:r>
            <a:r>
              <a:rPr lang="en-US" sz="2400" dirty="0"/>
              <a:t>that important text on singleness and marriage in 1 Corinthians 7, he writes of sex in marriage quite practically, even bluntly as a “duty,” a necessity.  </a:t>
            </a:r>
          </a:p>
        </p:txBody>
      </p:sp>
    </p:spTree>
    <p:extLst>
      <p:ext uri="{BB962C8B-B14F-4D97-AF65-F5344CB8AC3E}">
        <p14:creationId xmlns:p14="http://schemas.microsoft.com/office/powerpoint/2010/main" val="1868844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0913" y="746975"/>
            <a:ext cx="11114467" cy="4154984"/>
          </a:xfrm>
          <a:prstGeom prst="rect">
            <a:avLst/>
          </a:prstGeom>
          <a:noFill/>
        </p:spPr>
        <p:txBody>
          <a:bodyPr wrap="square" rtlCol="0">
            <a:spAutoFit/>
          </a:bodyPr>
          <a:lstStyle/>
          <a:p>
            <a:r>
              <a:rPr lang="en-US" sz="2400" b="1" dirty="0"/>
              <a:t>ADDRESSING A DELICATE ISSUE</a:t>
            </a:r>
            <a:endParaRPr lang="en-US" sz="2400" dirty="0"/>
          </a:p>
          <a:p>
            <a:r>
              <a:rPr lang="en-US" sz="2400" dirty="0"/>
              <a:t> </a:t>
            </a:r>
          </a:p>
          <a:p>
            <a:r>
              <a:rPr lang="en-US" sz="2400" dirty="0"/>
              <a:t>	“</a:t>
            </a:r>
            <a:r>
              <a:rPr lang="en-US" sz="2400" i="1" baseline="30000" dirty="0"/>
              <a:t>1</a:t>
            </a:r>
            <a:r>
              <a:rPr lang="en-US" sz="2400" i="1" dirty="0"/>
              <a:t> Now concerning the matters about which you wrote: “It is good for a man not to have sexual relations with a woman.” </a:t>
            </a:r>
            <a:r>
              <a:rPr lang="en-US" sz="2400" b="1" i="1" baseline="30000" dirty="0"/>
              <a:t>2 </a:t>
            </a:r>
            <a:r>
              <a:rPr lang="en-US" sz="2400" i="1" dirty="0"/>
              <a:t>But because of the temptation to sexual immorality, each man should have his own wife and each woman her own husband. </a:t>
            </a:r>
            <a:r>
              <a:rPr lang="en-US" sz="2400" b="1" i="1" baseline="30000" dirty="0"/>
              <a:t>3 </a:t>
            </a:r>
            <a:r>
              <a:rPr lang="en-US" sz="2400" i="1" dirty="0"/>
              <a:t>The husband should give to his wife her conjugal rights, and likewise the wife to her husband. </a:t>
            </a:r>
            <a:r>
              <a:rPr lang="en-US" sz="2400" b="1" i="1" baseline="30000" dirty="0"/>
              <a:t>4 </a:t>
            </a:r>
            <a:r>
              <a:rPr lang="en-US" sz="2400" i="1" dirty="0"/>
              <a:t>For the wife does not have authority over her own body, but the husband does. Likewise the husband does not have authority over his own body, but the wife does. </a:t>
            </a:r>
            <a:r>
              <a:rPr lang="en-US" sz="2400" b="1" i="1" baseline="30000" dirty="0"/>
              <a:t>5 </a:t>
            </a:r>
            <a:r>
              <a:rPr lang="en-US" sz="2400" i="1" dirty="0"/>
              <a:t>Do not deprive one another, except perhaps by agreement for a limited time, that you may devote yourselves to prayer; but then come together again, so that Satan may not tempt you because of your lack of self-control.</a:t>
            </a:r>
            <a:r>
              <a:rPr lang="en-US" sz="2400" dirty="0"/>
              <a:t>” (1 Corinthians 7:1-5)</a:t>
            </a:r>
          </a:p>
        </p:txBody>
      </p:sp>
    </p:spTree>
    <p:extLst>
      <p:ext uri="{BB962C8B-B14F-4D97-AF65-F5344CB8AC3E}">
        <p14:creationId xmlns:p14="http://schemas.microsoft.com/office/powerpoint/2010/main" val="21269795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0913" y="746975"/>
            <a:ext cx="11114467" cy="4154984"/>
          </a:xfrm>
          <a:prstGeom prst="rect">
            <a:avLst/>
          </a:prstGeom>
          <a:noFill/>
        </p:spPr>
        <p:txBody>
          <a:bodyPr wrap="square" rtlCol="0">
            <a:spAutoFit/>
          </a:bodyPr>
          <a:lstStyle/>
          <a:p>
            <a:r>
              <a:rPr lang="en-US" sz="2400" b="1" dirty="0"/>
              <a:t>ADDRESSING A DELICATE ISSUE</a:t>
            </a:r>
            <a:endParaRPr lang="en-US" sz="2400" dirty="0"/>
          </a:p>
          <a:p>
            <a:r>
              <a:rPr lang="en-US" sz="2400" dirty="0"/>
              <a:t> </a:t>
            </a:r>
          </a:p>
          <a:p>
            <a:r>
              <a:rPr lang="en-US" sz="2400" dirty="0"/>
              <a:t>	According to God’s Word, sex is a “conjugal right.” Don’t “deprive one another…so that Satan may not tempt you because of your lack of self-control</a:t>
            </a:r>
            <a:r>
              <a:rPr lang="en-US" sz="2400" dirty="0" smtClean="0"/>
              <a:t>.” </a:t>
            </a:r>
          </a:p>
          <a:p>
            <a:r>
              <a:rPr lang="en-US" sz="2400" dirty="0"/>
              <a:t>	</a:t>
            </a:r>
            <a:r>
              <a:rPr lang="en-US" sz="2400" dirty="0" smtClean="0"/>
              <a:t>Seems pretty matter of fact, a necessity in marriage, but not the most important dimension of marriage.</a:t>
            </a:r>
            <a:endParaRPr lang="en-US" sz="2400" dirty="0"/>
          </a:p>
          <a:p>
            <a:r>
              <a:rPr lang="en-US" sz="2400" dirty="0"/>
              <a:t>	Notice also that in that great text where Paul compares marriage to the relationship between Christ and his </a:t>
            </a:r>
            <a:r>
              <a:rPr lang="en-US" sz="2400" dirty="0" smtClean="0"/>
              <a:t>church (Ephesians 5:22-33), </a:t>
            </a:r>
            <a:r>
              <a:rPr lang="en-US" sz="2400" dirty="0"/>
              <a:t>he does not mention sexual pleasure at all. </a:t>
            </a:r>
            <a:endParaRPr lang="en-US" sz="2400" dirty="0" smtClean="0"/>
          </a:p>
          <a:p>
            <a:r>
              <a:rPr lang="en-US" sz="2400" dirty="0"/>
              <a:t>	</a:t>
            </a:r>
            <a:r>
              <a:rPr lang="en-US" sz="2400" dirty="0" smtClean="0"/>
              <a:t>So </a:t>
            </a:r>
            <a:r>
              <a:rPr lang="en-US" sz="2400" dirty="0"/>
              <a:t>we need to confront and expose the wrong place that sexual pleasure has claimed in our society, and perhaps in our marriages.  </a:t>
            </a:r>
          </a:p>
        </p:txBody>
      </p:sp>
    </p:spTree>
    <p:extLst>
      <p:ext uri="{BB962C8B-B14F-4D97-AF65-F5344CB8AC3E}">
        <p14:creationId xmlns:p14="http://schemas.microsoft.com/office/powerpoint/2010/main" val="1843056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0913" y="746975"/>
            <a:ext cx="11114467" cy="3785652"/>
          </a:xfrm>
          <a:prstGeom prst="rect">
            <a:avLst/>
          </a:prstGeom>
          <a:noFill/>
        </p:spPr>
        <p:txBody>
          <a:bodyPr wrap="square" rtlCol="0">
            <a:spAutoFit/>
          </a:bodyPr>
          <a:lstStyle/>
          <a:p>
            <a:r>
              <a:rPr lang="en-US" sz="2400" b="1" dirty="0"/>
              <a:t>ADDRESSING A DELICATE ISSUE</a:t>
            </a:r>
            <a:endParaRPr lang="en-US" sz="2400" dirty="0"/>
          </a:p>
          <a:p>
            <a:r>
              <a:rPr lang="en-US" sz="2400" dirty="0"/>
              <a:t> </a:t>
            </a:r>
          </a:p>
          <a:p>
            <a:r>
              <a:rPr lang="en-US" sz="2400" dirty="0"/>
              <a:t>	On the other hand, the Old Testament book of Song of Solomon celebrates the love between a husband and wife, each admiring one another’s bodies and enjoying sexual relations. </a:t>
            </a:r>
            <a:endParaRPr lang="en-US" sz="2400" dirty="0" smtClean="0"/>
          </a:p>
          <a:p>
            <a:r>
              <a:rPr lang="en-US" sz="2400" dirty="0"/>
              <a:t>	</a:t>
            </a:r>
            <a:r>
              <a:rPr lang="en-US" sz="2400" dirty="0" smtClean="0"/>
              <a:t>Sexual </a:t>
            </a:r>
            <a:r>
              <a:rPr lang="en-US" sz="2400" dirty="0"/>
              <a:t>pleasure is truly a gift from God, as are all other lawful pleasures, and we should be thankful for these pleasures as they help us to experience God’s own goodness. </a:t>
            </a:r>
            <a:endParaRPr lang="en-US" sz="2400" dirty="0" smtClean="0"/>
          </a:p>
          <a:p>
            <a:r>
              <a:rPr lang="en-US" sz="2400" dirty="0"/>
              <a:t>	</a:t>
            </a:r>
            <a:r>
              <a:rPr lang="en-US" sz="2400" dirty="0" smtClean="0"/>
              <a:t>So </a:t>
            </a:r>
            <a:r>
              <a:rPr lang="en-US" sz="2400" dirty="0"/>
              <a:t>we want to keep this good gift of God in balance. But we </a:t>
            </a:r>
            <a:r>
              <a:rPr lang="en-US" sz="2400" dirty="0" smtClean="0"/>
              <a:t>certainly must </a:t>
            </a:r>
            <a:r>
              <a:rPr lang="en-US" sz="2400" dirty="0"/>
              <a:t>not follow Freud and “make genital eroticism the central point of…life”! </a:t>
            </a:r>
          </a:p>
        </p:txBody>
      </p:sp>
    </p:spTree>
    <p:extLst>
      <p:ext uri="{BB962C8B-B14F-4D97-AF65-F5344CB8AC3E}">
        <p14:creationId xmlns:p14="http://schemas.microsoft.com/office/powerpoint/2010/main" val="957600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0913" y="746975"/>
            <a:ext cx="11114467" cy="4154984"/>
          </a:xfrm>
          <a:prstGeom prst="rect">
            <a:avLst/>
          </a:prstGeom>
          <a:noFill/>
        </p:spPr>
        <p:txBody>
          <a:bodyPr wrap="square" rtlCol="0">
            <a:spAutoFit/>
          </a:bodyPr>
          <a:lstStyle/>
          <a:p>
            <a:r>
              <a:rPr lang="en-US" sz="2400" b="1" dirty="0"/>
              <a:t>ADDRESSING A DELICATE ISSUE</a:t>
            </a:r>
            <a:endParaRPr lang="en-US" sz="2400" dirty="0"/>
          </a:p>
          <a:p>
            <a:r>
              <a:rPr lang="en-US" sz="2400" dirty="0"/>
              <a:t> </a:t>
            </a:r>
          </a:p>
          <a:p>
            <a:r>
              <a:rPr lang="en-US" sz="2400" dirty="0"/>
              <a:t>	And yet it’s clear </a:t>
            </a:r>
            <a:r>
              <a:rPr lang="en-US" sz="2400" dirty="0" smtClean="0"/>
              <a:t>that the world of unbelievers, </a:t>
            </a:r>
            <a:r>
              <a:rPr lang="en-US" sz="2400" dirty="0"/>
              <a:t>lacking any transcendent view of God or the soul or eternal life in the new age, the world has become fixated on sex as the goal of our existence. </a:t>
            </a:r>
            <a:endParaRPr lang="en-US" sz="2400" dirty="0" smtClean="0"/>
          </a:p>
          <a:p>
            <a:r>
              <a:rPr lang="en-US" sz="2400" dirty="0"/>
              <a:t>	</a:t>
            </a:r>
            <a:r>
              <a:rPr lang="en-US" sz="2400" dirty="0" smtClean="0"/>
              <a:t>And </a:t>
            </a:r>
            <a:r>
              <a:rPr lang="en-US" sz="2400" dirty="0"/>
              <a:t>we are vulnerable at this point of falling under the world’s influence. </a:t>
            </a:r>
            <a:endParaRPr lang="en-US" sz="2400" dirty="0" smtClean="0"/>
          </a:p>
          <a:p>
            <a:r>
              <a:rPr lang="en-US" sz="2400" dirty="0"/>
              <a:t>	</a:t>
            </a:r>
            <a:r>
              <a:rPr lang="en-US" sz="2400" dirty="0" smtClean="0"/>
              <a:t>The </a:t>
            </a:r>
            <a:r>
              <a:rPr lang="en-US" sz="2400" dirty="0"/>
              <a:t>danger is that many Christians who have drunk deeply of the culture and who have imbibed a heavy dose of expressive individualism now live by their feelings and above all crave emotional fulfillment in general, and sexual satisfaction in particular</a:t>
            </a:r>
            <a:r>
              <a:rPr lang="en-US" sz="2400" dirty="0" smtClean="0"/>
              <a:t>.</a:t>
            </a:r>
          </a:p>
          <a:p>
            <a:endParaRPr lang="en-US" sz="2400" dirty="0"/>
          </a:p>
          <a:p>
            <a:r>
              <a:rPr lang="en-US" sz="2400" dirty="0" smtClean="0"/>
              <a:t>	So where do we go from here?  </a:t>
            </a:r>
            <a:endParaRPr lang="en-US" sz="2400" dirty="0"/>
          </a:p>
        </p:txBody>
      </p:sp>
    </p:spTree>
    <p:extLst>
      <p:ext uri="{BB962C8B-B14F-4D97-AF65-F5344CB8AC3E}">
        <p14:creationId xmlns:p14="http://schemas.microsoft.com/office/powerpoint/2010/main" val="3759271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0913" y="746975"/>
            <a:ext cx="11114467" cy="2308324"/>
          </a:xfrm>
          <a:prstGeom prst="rect">
            <a:avLst/>
          </a:prstGeom>
          <a:noFill/>
        </p:spPr>
        <p:txBody>
          <a:bodyPr wrap="square" rtlCol="0">
            <a:spAutoFit/>
          </a:bodyPr>
          <a:lstStyle/>
          <a:p>
            <a:r>
              <a:rPr lang="en-US" sz="2400" b="1" dirty="0" smtClean="0"/>
              <a:t>INTRODUCTION: MARRIAGE REDEFINED</a:t>
            </a:r>
            <a:endParaRPr lang="en-US" sz="2400" dirty="0"/>
          </a:p>
          <a:p>
            <a:endParaRPr lang="en-US" sz="2400" dirty="0" smtClean="0"/>
          </a:p>
          <a:p>
            <a:r>
              <a:rPr lang="en-US" sz="2400" dirty="0"/>
              <a:t>	</a:t>
            </a:r>
            <a:r>
              <a:rPr lang="en-US" sz="2400" dirty="0" smtClean="0"/>
              <a:t>One </a:t>
            </a:r>
            <a:r>
              <a:rPr lang="en-US" sz="2400" dirty="0"/>
              <a:t>citizen in high authority </a:t>
            </a:r>
            <a:r>
              <a:rPr lang="en-US" sz="2400" dirty="0" smtClean="0"/>
              <a:t>(Kennedy) decreed </a:t>
            </a:r>
            <a:r>
              <a:rPr lang="en-US" sz="2400" dirty="0"/>
              <a:t>the practice </a:t>
            </a:r>
            <a:r>
              <a:rPr lang="en-US" sz="2400" dirty="0" smtClean="0"/>
              <a:t>for </a:t>
            </a:r>
            <a:r>
              <a:rPr lang="en-US" sz="2400" dirty="0"/>
              <a:t>the rest of us 330 million Americans. </a:t>
            </a:r>
            <a:endParaRPr lang="en-US" sz="2400" dirty="0" smtClean="0"/>
          </a:p>
          <a:p>
            <a:r>
              <a:rPr lang="en-US" sz="2400" dirty="0"/>
              <a:t>	</a:t>
            </a:r>
            <a:r>
              <a:rPr lang="en-US" sz="2400" dirty="0" smtClean="0"/>
              <a:t>Disturbingly</a:t>
            </a:r>
            <a:r>
              <a:rPr lang="en-US" sz="2400" dirty="0"/>
              <a:t>, Kennedy in his majority opinion dismissed the arguments of those opposing same sex marriage in a condescending way:  </a:t>
            </a:r>
          </a:p>
        </p:txBody>
      </p:sp>
    </p:spTree>
    <p:extLst>
      <p:ext uri="{BB962C8B-B14F-4D97-AF65-F5344CB8AC3E}">
        <p14:creationId xmlns:p14="http://schemas.microsoft.com/office/powerpoint/2010/main" val="2367625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0913" y="746975"/>
            <a:ext cx="11114467" cy="3785652"/>
          </a:xfrm>
          <a:prstGeom prst="rect">
            <a:avLst/>
          </a:prstGeom>
          <a:noFill/>
        </p:spPr>
        <p:txBody>
          <a:bodyPr wrap="square" rtlCol="0">
            <a:spAutoFit/>
          </a:bodyPr>
          <a:lstStyle/>
          <a:p>
            <a:r>
              <a:rPr lang="en-US" sz="2400" b="1" dirty="0"/>
              <a:t>SEVEN NEGLECTED HALLMARKS OF BIBLICAL MARRIAGE</a:t>
            </a:r>
            <a:endParaRPr lang="en-US" sz="2400" dirty="0"/>
          </a:p>
          <a:p>
            <a:r>
              <a:rPr lang="en-US" sz="2400" dirty="0"/>
              <a:t> </a:t>
            </a:r>
          </a:p>
          <a:p>
            <a:r>
              <a:rPr lang="en-US" sz="2400" dirty="0"/>
              <a:t>	I want to suggest seven neglected hallmarks of biblical marriage. </a:t>
            </a:r>
            <a:r>
              <a:rPr lang="en-US" sz="2400" dirty="0" smtClean="0"/>
              <a:t>Our task is “the renewing of our minds,” according to the Word of God (Romans 12:1-2). </a:t>
            </a:r>
          </a:p>
          <a:p>
            <a:r>
              <a:rPr lang="en-US" sz="2400" dirty="0"/>
              <a:t>	</a:t>
            </a:r>
            <a:r>
              <a:rPr lang="en-US" sz="2400" dirty="0" smtClean="0"/>
              <a:t>We must reject the worldly thinking that surrounds us and has shaped us, and replace it with God’s Word. </a:t>
            </a:r>
          </a:p>
          <a:p>
            <a:r>
              <a:rPr lang="en-US" sz="2400" dirty="0"/>
              <a:t>	</a:t>
            </a:r>
            <a:r>
              <a:rPr lang="en-US" sz="2400" dirty="0" smtClean="0"/>
              <a:t>The </a:t>
            </a:r>
            <a:r>
              <a:rPr lang="en-US" sz="2400" dirty="0"/>
              <a:t>first </a:t>
            </a:r>
            <a:r>
              <a:rPr lang="en-US" sz="2400" dirty="0" smtClean="0"/>
              <a:t>is neglected hallmark of biblical marriage is…</a:t>
            </a:r>
          </a:p>
          <a:p>
            <a:endParaRPr lang="en-US" sz="2400" dirty="0"/>
          </a:p>
          <a:p>
            <a:pPr algn="ctr"/>
            <a:r>
              <a:rPr lang="en-US" sz="4800" dirty="0" smtClean="0"/>
              <a:t>CHILDREN</a:t>
            </a:r>
            <a:endParaRPr lang="en-US" sz="4800" dirty="0"/>
          </a:p>
        </p:txBody>
      </p:sp>
    </p:spTree>
    <p:extLst>
      <p:ext uri="{BB962C8B-B14F-4D97-AF65-F5344CB8AC3E}">
        <p14:creationId xmlns:p14="http://schemas.microsoft.com/office/powerpoint/2010/main" val="1584319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31970" y="239528"/>
            <a:ext cx="6830267" cy="2012784"/>
          </a:xfrm>
          <a:prstGeom prst="rect">
            <a:avLst/>
          </a:prstGeom>
        </p:spPr>
      </p:pic>
      <p:pic>
        <p:nvPicPr>
          <p:cNvPr id="3" name="Picture 2"/>
          <p:cNvPicPr>
            <a:picLocks noChangeAspect="1"/>
          </p:cNvPicPr>
          <p:nvPr/>
        </p:nvPicPr>
        <p:blipFill>
          <a:blip r:embed="rId3"/>
          <a:stretch>
            <a:fillRect/>
          </a:stretch>
        </p:blipFill>
        <p:spPr>
          <a:xfrm>
            <a:off x="7682713" y="404462"/>
            <a:ext cx="3854798" cy="2887378"/>
          </a:xfrm>
          <a:prstGeom prst="rect">
            <a:avLst/>
          </a:prstGeom>
        </p:spPr>
      </p:pic>
      <p:pic>
        <p:nvPicPr>
          <p:cNvPr id="4" name="Picture 3"/>
          <p:cNvPicPr>
            <a:picLocks noChangeAspect="1"/>
          </p:cNvPicPr>
          <p:nvPr/>
        </p:nvPicPr>
        <p:blipFill>
          <a:blip r:embed="rId4"/>
          <a:stretch>
            <a:fillRect/>
          </a:stretch>
        </p:blipFill>
        <p:spPr>
          <a:xfrm>
            <a:off x="331970" y="2589647"/>
            <a:ext cx="3248628" cy="4004497"/>
          </a:xfrm>
          <a:prstGeom prst="rect">
            <a:avLst/>
          </a:prstGeom>
        </p:spPr>
      </p:pic>
      <p:pic>
        <p:nvPicPr>
          <p:cNvPr id="5" name="Picture 4"/>
          <p:cNvPicPr>
            <a:picLocks noChangeAspect="1"/>
          </p:cNvPicPr>
          <p:nvPr/>
        </p:nvPicPr>
        <p:blipFill>
          <a:blip r:embed="rId5"/>
          <a:stretch>
            <a:fillRect/>
          </a:stretch>
        </p:blipFill>
        <p:spPr>
          <a:xfrm>
            <a:off x="6487652" y="3510363"/>
            <a:ext cx="4822032" cy="3208843"/>
          </a:xfrm>
          <a:prstGeom prst="rect">
            <a:avLst/>
          </a:prstGeom>
        </p:spPr>
      </p:pic>
      <p:pic>
        <p:nvPicPr>
          <p:cNvPr id="6" name="Picture 5"/>
          <p:cNvPicPr>
            <a:picLocks noChangeAspect="1"/>
          </p:cNvPicPr>
          <p:nvPr/>
        </p:nvPicPr>
        <p:blipFill>
          <a:blip r:embed="rId6"/>
          <a:stretch>
            <a:fillRect/>
          </a:stretch>
        </p:blipFill>
        <p:spPr>
          <a:xfrm>
            <a:off x="4101074" y="2589647"/>
            <a:ext cx="2143125" cy="2143125"/>
          </a:xfrm>
          <a:prstGeom prst="rect">
            <a:avLst/>
          </a:prstGeom>
        </p:spPr>
      </p:pic>
    </p:spTree>
    <p:extLst>
      <p:ext uri="{BB962C8B-B14F-4D97-AF65-F5344CB8AC3E}">
        <p14:creationId xmlns:p14="http://schemas.microsoft.com/office/powerpoint/2010/main" val="3483740396"/>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0913" y="746975"/>
            <a:ext cx="11114467" cy="5262979"/>
          </a:xfrm>
          <a:prstGeom prst="rect">
            <a:avLst/>
          </a:prstGeom>
          <a:noFill/>
        </p:spPr>
        <p:txBody>
          <a:bodyPr wrap="square" rtlCol="0">
            <a:spAutoFit/>
          </a:bodyPr>
          <a:lstStyle/>
          <a:p>
            <a:r>
              <a:rPr lang="en-US" sz="2400" b="1" dirty="0"/>
              <a:t>1. CHILDREN</a:t>
            </a:r>
            <a:endParaRPr lang="en-US" sz="2400" dirty="0"/>
          </a:p>
          <a:p>
            <a:r>
              <a:rPr lang="en-US" sz="2400" dirty="0"/>
              <a:t> </a:t>
            </a:r>
          </a:p>
          <a:p>
            <a:r>
              <a:rPr lang="en-US" sz="2400" dirty="0"/>
              <a:t>	As we noted, the widespread availability of effective birth control separated sex from childbearing (and from marriage itself). This flies in the face of the first command God gave to our race: </a:t>
            </a:r>
          </a:p>
          <a:p>
            <a:r>
              <a:rPr lang="en-US" sz="2400" dirty="0"/>
              <a:t>	“</a:t>
            </a:r>
            <a:r>
              <a:rPr lang="en-US" sz="2400" i="1" dirty="0"/>
              <a:t>And God blessed them. And God said to them, ‘Be fruitful and multiply and fill the earth and subdue it, and have dominion over the fish of the sea and over the birds of the heavens and over every living thing that moves on the earth.’</a:t>
            </a:r>
            <a:r>
              <a:rPr lang="en-US" sz="2400" dirty="0"/>
              <a:t>” (Genesis 1:28) </a:t>
            </a:r>
            <a:endParaRPr lang="en-US" sz="2400" dirty="0" smtClean="0"/>
          </a:p>
          <a:p>
            <a:r>
              <a:rPr lang="en-US" sz="2400" dirty="0"/>
              <a:t>	</a:t>
            </a:r>
            <a:r>
              <a:rPr lang="en-US" sz="2400" dirty="0" smtClean="0"/>
              <a:t>The notion </a:t>
            </a:r>
            <a:r>
              <a:rPr lang="en-US" sz="2400" dirty="0"/>
              <a:t>of voluntarily choosing a marriage without children, or with very few children, is relatively recent, part of the dominant social imaginary. </a:t>
            </a:r>
            <a:endParaRPr lang="en-US" sz="2400" dirty="0" smtClean="0"/>
          </a:p>
          <a:p>
            <a:r>
              <a:rPr lang="en-US" sz="2400" dirty="0"/>
              <a:t>	</a:t>
            </a:r>
            <a:r>
              <a:rPr lang="en-US" sz="2400" dirty="0" smtClean="0"/>
              <a:t>The </a:t>
            </a:r>
            <a:r>
              <a:rPr lang="en-US" sz="2400" dirty="0"/>
              <a:t>reasons for this are varied, from </a:t>
            </a:r>
            <a:r>
              <a:rPr lang="en-US" sz="2400" dirty="0" smtClean="0"/>
              <a:t>false warnings </a:t>
            </a:r>
            <a:r>
              <a:rPr lang="en-US" sz="2400" dirty="0"/>
              <a:t>about “overpopulation” to the feeling that having too many children might restrict our personal freedom. </a:t>
            </a:r>
            <a:endParaRPr lang="en-US" sz="2400" dirty="0" smtClean="0"/>
          </a:p>
          <a:p>
            <a:r>
              <a:rPr lang="en-US" sz="2400" dirty="0"/>
              <a:t>	</a:t>
            </a:r>
            <a:r>
              <a:rPr lang="en-US" sz="2400" dirty="0" smtClean="0"/>
              <a:t>Again</a:t>
            </a:r>
            <a:r>
              <a:rPr lang="en-US" sz="2400" dirty="0"/>
              <a:t>, before the advent of easy access to birth control methods, the idea of </a:t>
            </a:r>
            <a:r>
              <a:rPr lang="en-US" sz="2400" dirty="0" smtClean="0"/>
              <a:t>choosing a </a:t>
            </a:r>
            <a:r>
              <a:rPr lang="en-US" sz="2400" dirty="0"/>
              <a:t>childless marriage was practically impossible. </a:t>
            </a:r>
          </a:p>
        </p:txBody>
      </p:sp>
    </p:spTree>
    <p:extLst>
      <p:ext uri="{BB962C8B-B14F-4D97-AF65-F5344CB8AC3E}">
        <p14:creationId xmlns:p14="http://schemas.microsoft.com/office/powerpoint/2010/main" val="852665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0913" y="746975"/>
            <a:ext cx="11114467" cy="1938992"/>
          </a:xfrm>
          <a:prstGeom prst="rect">
            <a:avLst/>
          </a:prstGeom>
          <a:noFill/>
        </p:spPr>
        <p:txBody>
          <a:bodyPr wrap="square" rtlCol="0">
            <a:spAutoFit/>
          </a:bodyPr>
          <a:lstStyle/>
          <a:p>
            <a:r>
              <a:rPr lang="en-US" sz="2400" b="1" dirty="0"/>
              <a:t>1. CHILDREN</a:t>
            </a:r>
            <a:endParaRPr lang="en-US" sz="2400" dirty="0"/>
          </a:p>
          <a:p>
            <a:r>
              <a:rPr lang="en-US" sz="2400" dirty="0"/>
              <a:t> </a:t>
            </a:r>
          </a:p>
          <a:p>
            <a:r>
              <a:rPr lang="en-US" sz="2400" dirty="0"/>
              <a:t>	One of the key figures in the development and promotion of birth control, the pill, was none other than Margaret Sanger, the founder of Planned Parenthood, currently the nation’s largest abortion provider. </a:t>
            </a:r>
            <a:endParaRPr lang="en-US" sz="2400" dirty="0" smtClean="0"/>
          </a:p>
        </p:txBody>
      </p:sp>
    </p:spTree>
    <p:extLst>
      <p:ext uri="{BB962C8B-B14F-4D97-AF65-F5344CB8AC3E}">
        <p14:creationId xmlns:p14="http://schemas.microsoft.com/office/powerpoint/2010/main" val="3378036770"/>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52675" y="573204"/>
            <a:ext cx="3326274" cy="5009449"/>
          </a:xfrm>
          <a:prstGeom prst="rect">
            <a:avLst/>
          </a:prstGeom>
        </p:spPr>
      </p:pic>
      <p:pic>
        <p:nvPicPr>
          <p:cNvPr id="3" name="Picture 2"/>
          <p:cNvPicPr>
            <a:picLocks noChangeAspect="1"/>
          </p:cNvPicPr>
          <p:nvPr/>
        </p:nvPicPr>
        <p:blipFill>
          <a:blip r:embed="rId3"/>
          <a:stretch>
            <a:fillRect/>
          </a:stretch>
        </p:blipFill>
        <p:spPr>
          <a:xfrm>
            <a:off x="4682088" y="3277302"/>
            <a:ext cx="2767865" cy="3107320"/>
          </a:xfrm>
          <a:prstGeom prst="rect">
            <a:avLst/>
          </a:prstGeom>
        </p:spPr>
      </p:pic>
      <p:pic>
        <p:nvPicPr>
          <p:cNvPr id="4" name="Picture 3"/>
          <p:cNvPicPr>
            <a:picLocks noChangeAspect="1"/>
          </p:cNvPicPr>
          <p:nvPr/>
        </p:nvPicPr>
        <p:blipFill>
          <a:blip r:embed="rId4"/>
          <a:stretch>
            <a:fillRect/>
          </a:stretch>
        </p:blipFill>
        <p:spPr>
          <a:xfrm>
            <a:off x="7876774" y="573204"/>
            <a:ext cx="3586914" cy="4788715"/>
          </a:xfrm>
          <a:prstGeom prst="rect">
            <a:avLst/>
          </a:prstGeom>
        </p:spPr>
      </p:pic>
    </p:spTree>
    <p:extLst>
      <p:ext uri="{BB962C8B-B14F-4D97-AF65-F5344CB8AC3E}">
        <p14:creationId xmlns:p14="http://schemas.microsoft.com/office/powerpoint/2010/main" val="1438290766"/>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0913" y="746975"/>
            <a:ext cx="11114467" cy="1569660"/>
          </a:xfrm>
          <a:prstGeom prst="rect">
            <a:avLst/>
          </a:prstGeom>
          <a:noFill/>
        </p:spPr>
        <p:txBody>
          <a:bodyPr wrap="square" rtlCol="0">
            <a:spAutoFit/>
          </a:bodyPr>
          <a:lstStyle/>
          <a:p>
            <a:r>
              <a:rPr lang="en-US" sz="2400" b="1" dirty="0"/>
              <a:t>1. CHILDREN</a:t>
            </a:r>
            <a:endParaRPr lang="en-US" sz="2400" dirty="0"/>
          </a:p>
          <a:p>
            <a:r>
              <a:rPr lang="en-US" sz="2400" dirty="0"/>
              <a:t> </a:t>
            </a:r>
          </a:p>
          <a:p>
            <a:r>
              <a:rPr lang="en-US" sz="2400" dirty="0"/>
              <a:t>	</a:t>
            </a:r>
            <a:r>
              <a:rPr lang="en-US" sz="2400" dirty="0" smtClean="0"/>
              <a:t>An </a:t>
            </a:r>
            <a:r>
              <a:rPr lang="en-US" sz="2400" dirty="0"/>
              <a:t>early feminist, Sanger argued that securing the right to vote or </a:t>
            </a:r>
            <a:r>
              <a:rPr lang="en-US" sz="2400" dirty="0" smtClean="0"/>
              <a:t>to property </a:t>
            </a:r>
            <a:r>
              <a:rPr lang="en-US" sz="2400" dirty="0"/>
              <a:t>rights for women missed the point. </a:t>
            </a:r>
            <a:endParaRPr lang="en-US" sz="2400" dirty="0" smtClean="0"/>
          </a:p>
        </p:txBody>
      </p:sp>
    </p:spTree>
    <p:extLst>
      <p:ext uri="{BB962C8B-B14F-4D97-AF65-F5344CB8AC3E}">
        <p14:creationId xmlns:p14="http://schemas.microsoft.com/office/powerpoint/2010/main" val="1250224034"/>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0913" y="746975"/>
            <a:ext cx="11114467" cy="1200329"/>
          </a:xfrm>
          <a:prstGeom prst="rect">
            <a:avLst/>
          </a:prstGeom>
          <a:noFill/>
        </p:spPr>
        <p:txBody>
          <a:bodyPr wrap="square" rtlCol="0">
            <a:spAutoFit/>
          </a:bodyPr>
          <a:lstStyle/>
          <a:p>
            <a:r>
              <a:rPr lang="en-US" sz="2400" b="1" dirty="0"/>
              <a:t>1. CHILDREN</a:t>
            </a:r>
            <a:endParaRPr lang="en-US" sz="2400" dirty="0"/>
          </a:p>
          <a:p>
            <a:r>
              <a:rPr lang="en-US" sz="2400" dirty="0"/>
              <a:t> </a:t>
            </a:r>
          </a:p>
          <a:p>
            <a:r>
              <a:rPr lang="en-US" sz="2400" dirty="0"/>
              <a:t>	</a:t>
            </a:r>
            <a:r>
              <a:rPr lang="en-US" sz="2400" dirty="0" smtClean="0"/>
              <a:t>Former </a:t>
            </a:r>
            <a:r>
              <a:rPr lang="en-US" sz="2400" dirty="0"/>
              <a:t>feminist Abigail </a:t>
            </a:r>
            <a:r>
              <a:rPr lang="en-US" sz="2400" dirty="0" err="1"/>
              <a:t>Favale</a:t>
            </a:r>
            <a:r>
              <a:rPr lang="en-US" sz="2400" dirty="0"/>
              <a:t> explains in her book, </a:t>
            </a:r>
            <a:r>
              <a:rPr lang="en-US" sz="2400" i="1" dirty="0"/>
              <a:t>The Genesis of Gender</a:t>
            </a:r>
            <a:r>
              <a:rPr lang="en-US" sz="2400" dirty="0" smtClean="0"/>
              <a:t>:</a:t>
            </a:r>
            <a:endParaRPr lang="en-US" sz="2400" dirty="0"/>
          </a:p>
        </p:txBody>
      </p:sp>
      <p:pic>
        <p:nvPicPr>
          <p:cNvPr id="4" name="Picture 3"/>
          <p:cNvPicPr>
            <a:picLocks noChangeAspect="1"/>
          </p:cNvPicPr>
          <p:nvPr/>
        </p:nvPicPr>
        <p:blipFill>
          <a:blip r:embed="rId3"/>
          <a:stretch>
            <a:fillRect/>
          </a:stretch>
        </p:blipFill>
        <p:spPr>
          <a:xfrm>
            <a:off x="2092078" y="2348565"/>
            <a:ext cx="7148175" cy="4040273"/>
          </a:xfrm>
          <a:prstGeom prst="rect">
            <a:avLst/>
          </a:prstGeom>
        </p:spPr>
      </p:pic>
    </p:spTree>
    <p:extLst>
      <p:ext uri="{BB962C8B-B14F-4D97-AF65-F5344CB8AC3E}">
        <p14:creationId xmlns:p14="http://schemas.microsoft.com/office/powerpoint/2010/main" val="500250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0913" y="746975"/>
            <a:ext cx="11114467" cy="1938992"/>
          </a:xfrm>
          <a:prstGeom prst="rect">
            <a:avLst/>
          </a:prstGeom>
          <a:noFill/>
        </p:spPr>
        <p:txBody>
          <a:bodyPr wrap="square" rtlCol="0">
            <a:spAutoFit/>
          </a:bodyPr>
          <a:lstStyle/>
          <a:p>
            <a:r>
              <a:rPr lang="en-US" sz="2400" b="1" dirty="0"/>
              <a:t>1. CHILDREN</a:t>
            </a:r>
            <a:endParaRPr lang="en-US" sz="2400" dirty="0"/>
          </a:p>
          <a:p>
            <a:r>
              <a:rPr lang="en-US" sz="2400" dirty="0"/>
              <a:t> </a:t>
            </a:r>
          </a:p>
          <a:p>
            <a:r>
              <a:rPr lang="en-US" sz="2400" dirty="0"/>
              <a:t>	 “The changes they fought for would not make women free, </a:t>
            </a:r>
            <a:r>
              <a:rPr lang="en-US" sz="2400" dirty="0" smtClean="0"/>
              <a:t>[Sanger] </a:t>
            </a:r>
            <a:r>
              <a:rPr lang="en-US" sz="2400" dirty="0"/>
              <a:t>concluded, because women are not ultimately oppressed by men or bad laws. Women are oppressed by their own bodies.” (88)</a:t>
            </a:r>
          </a:p>
        </p:txBody>
      </p:sp>
    </p:spTree>
    <p:extLst>
      <p:ext uri="{BB962C8B-B14F-4D97-AF65-F5344CB8AC3E}">
        <p14:creationId xmlns:p14="http://schemas.microsoft.com/office/powerpoint/2010/main" val="1171530650"/>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0913" y="746975"/>
            <a:ext cx="11114467" cy="3416320"/>
          </a:xfrm>
          <a:prstGeom prst="rect">
            <a:avLst/>
          </a:prstGeom>
          <a:noFill/>
        </p:spPr>
        <p:txBody>
          <a:bodyPr wrap="square" rtlCol="0">
            <a:spAutoFit/>
          </a:bodyPr>
          <a:lstStyle/>
          <a:p>
            <a:r>
              <a:rPr lang="en-US" sz="2400" b="1" dirty="0"/>
              <a:t>1. CHILDREN</a:t>
            </a:r>
            <a:endParaRPr lang="en-US" sz="2400" dirty="0"/>
          </a:p>
          <a:p>
            <a:r>
              <a:rPr lang="en-US" sz="2400" dirty="0"/>
              <a:t> </a:t>
            </a:r>
          </a:p>
          <a:p>
            <a:r>
              <a:rPr lang="en-US" sz="2400" dirty="0"/>
              <a:t>	A woman could not secure true freedom through gaining such legal </a:t>
            </a:r>
            <a:r>
              <a:rPr lang="en-US" sz="2400" dirty="0" smtClean="0"/>
              <a:t>rights to vote or own property. </a:t>
            </a:r>
          </a:p>
          <a:p>
            <a:r>
              <a:rPr lang="en-US" sz="2400" dirty="0"/>
              <a:t>	</a:t>
            </a:r>
            <a:r>
              <a:rPr lang="en-US" sz="2400" dirty="0" smtClean="0"/>
              <a:t>No</a:t>
            </a:r>
            <a:r>
              <a:rPr lang="en-US" sz="2400" dirty="0"/>
              <a:t>, “She had chained herself to her place in society and the family through the maternal functions of her nature, and only chains thus strong could have bound her to her lot as a brood animal for the masculine civilizations of the world….” (88) </a:t>
            </a:r>
            <a:endParaRPr lang="en-US" sz="2400" dirty="0" smtClean="0"/>
          </a:p>
          <a:p>
            <a:r>
              <a:rPr lang="en-US" sz="2400" dirty="0"/>
              <a:t>	</a:t>
            </a:r>
            <a:r>
              <a:rPr lang="en-US" sz="2400" dirty="0" smtClean="0"/>
              <a:t>Because </a:t>
            </a:r>
            <a:r>
              <a:rPr lang="en-US" sz="2400" dirty="0"/>
              <a:t>she can become pregnant, woman is only breeding stock for more humans, according to Sanger. </a:t>
            </a:r>
          </a:p>
        </p:txBody>
      </p:sp>
    </p:spTree>
    <p:extLst>
      <p:ext uri="{BB962C8B-B14F-4D97-AF65-F5344CB8AC3E}">
        <p14:creationId xmlns:p14="http://schemas.microsoft.com/office/powerpoint/2010/main" val="2829351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0913" y="746975"/>
            <a:ext cx="11114467" cy="5632311"/>
          </a:xfrm>
          <a:prstGeom prst="rect">
            <a:avLst/>
          </a:prstGeom>
          <a:noFill/>
        </p:spPr>
        <p:txBody>
          <a:bodyPr wrap="square" rtlCol="0">
            <a:spAutoFit/>
          </a:bodyPr>
          <a:lstStyle/>
          <a:p>
            <a:r>
              <a:rPr lang="en-US" sz="2400" b="1" dirty="0"/>
              <a:t>1. CHILDREN</a:t>
            </a:r>
            <a:endParaRPr lang="en-US" sz="2400" dirty="0"/>
          </a:p>
          <a:p>
            <a:r>
              <a:rPr lang="en-US" sz="2400" dirty="0"/>
              <a:t> </a:t>
            </a:r>
          </a:p>
          <a:p>
            <a:r>
              <a:rPr lang="en-US" sz="2400" dirty="0"/>
              <a:t>	But there’s more: </a:t>
            </a:r>
            <a:endParaRPr lang="en-US" sz="2400" dirty="0" smtClean="0"/>
          </a:p>
          <a:p>
            <a:r>
              <a:rPr lang="en-US" sz="2400" dirty="0"/>
              <a:t>	</a:t>
            </a:r>
            <a:r>
              <a:rPr lang="en-US" sz="2400" dirty="0" smtClean="0"/>
              <a:t>“[</a:t>
            </a:r>
            <a:r>
              <a:rPr lang="en-US" sz="2400" dirty="0"/>
              <a:t>W]</a:t>
            </a:r>
            <a:r>
              <a:rPr lang="en-US" sz="2400" dirty="0" err="1"/>
              <a:t>oman</a:t>
            </a:r>
            <a:r>
              <a:rPr lang="en-US" sz="2400" dirty="0"/>
              <a:t> has, through her reproductive ability, founded and perpetrated the tyrannies of the Earth. Whether it was the tyranny of a monarchy, an oligarchy or a republic, the one indispensable factor of its existence was, as it is now, hordes of human beings—human beings so plentiful as to be cheap, and so cheap that ignorance was their natural lot. Upon the rock of an unenlightened, submissive maternity have these been founded; upon the product of such a maternity have they flourished.”</a:t>
            </a:r>
          </a:p>
          <a:p>
            <a:r>
              <a:rPr lang="en-US" sz="2400" dirty="0"/>
              <a:t>	This quotation </a:t>
            </a:r>
            <a:r>
              <a:rPr lang="en-US" sz="2400" dirty="0" smtClean="0"/>
              <a:t>is </a:t>
            </a:r>
            <a:r>
              <a:rPr lang="en-US" sz="2400" dirty="0"/>
              <a:t>from a chapter Sanger called “Woman’s Error and Her Debt.” </a:t>
            </a:r>
            <a:endParaRPr lang="en-US" sz="2400" dirty="0" smtClean="0"/>
          </a:p>
          <a:p>
            <a:r>
              <a:rPr lang="en-US" sz="2400" dirty="0"/>
              <a:t>	</a:t>
            </a:r>
            <a:r>
              <a:rPr lang="en-US" sz="2400" dirty="0" smtClean="0"/>
              <a:t>What </a:t>
            </a:r>
            <a:r>
              <a:rPr lang="en-US" sz="2400" dirty="0"/>
              <a:t>was her error? Woman had too many babies, which has caused all the world’s problems. </a:t>
            </a:r>
            <a:endParaRPr lang="en-US" sz="2400" dirty="0" smtClean="0"/>
          </a:p>
          <a:p>
            <a:r>
              <a:rPr lang="en-US" sz="2400" dirty="0"/>
              <a:t>	</a:t>
            </a:r>
            <a:r>
              <a:rPr lang="en-US" sz="2400" dirty="0" smtClean="0"/>
              <a:t>Her </a:t>
            </a:r>
            <a:r>
              <a:rPr lang="en-US" sz="2400" dirty="0"/>
              <a:t>debt? She must make a new world by “freeing herself from the chains of her own </a:t>
            </a:r>
            <a:r>
              <a:rPr lang="en-US" sz="2400" dirty="0" err="1"/>
              <a:t>reproductivity</a:t>
            </a:r>
            <a:r>
              <a:rPr lang="en-US" sz="2400" dirty="0"/>
              <a:t>.” </a:t>
            </a:r>
            <a:endParaRPr lang="en-US" sz="2400" dirty="0" smtClean="0"/>
          </a:p>
          <a:p>
            <a:r>
              <a:rPr lang="en-US" sz="2400" dirty="0"/>
              <a:t>	</a:t>
            </a:r>
            <a:r>
              <a:rPr lang="en-US" sz="2400" dirty="0" smtClean="0"/>
              <a:t>Woman</a:t>
            </a:r>
            <a:r>
              <a:rPr lang="en-US" sz="2400" dirty="0"/>
              <a:t>, by getting pregnant, was not the victim but the perp. </a:t>
            </a:r>
          </a:p>
        </p:txBody>
      </p:sp>
    </p:spTree>
    <p:extLst>
      <p:ext uri="{BB962C8B-B14F-4D97-AF65-F5344CB8AC3E}">
        <p14:creationId xmlns:p14="http://schemas.microsoft.com/office/powerpoint/2010/main" val="615241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0913" y="746975"/>
            <a:ext cx="11114467" cy="3416320"/>
          </a:xfrm>
          <a:prstGeom prst="rect">
            <a:avLst/>
          </a:prstGeom>
          <a:noFill/>
        </p:spPr>
        <p:txBody>
          <a:bodyPr wrap="square" rtlCol="0">
            <a:spAutoFit/>
          </a:bodyPr>
          <a:lstStyle/>
          <a:p>
            <a:r>
              <a:rPr lang="en-US" sz="2400" b="1" dirty="0" smtClean="0"/>
              <a:t>INTRODUCTION: MARRIAGE REDEFINED</a:t>
            </a:r>
            <a:endParaRPr lang="en-US" sz="2400" dirty="0"/>
          </a:p>
          <a:p>
            <a:endParaRPr lang="en-US" sz="2400" dirty="0" smtClean="0"/>
          </a:p>
          <a:p>
            <a:r>
              <a:rPr lang="en-US" sz="2400" dirty="0"/>
              <a:t>	“It is unnecessary to characterize those who voted for the laws at issue </a:t>
            </a:r>
            <a:r>
              <a:rPr lang="en-US" sz="2400" dirty="0" smtClean="0"/>
              <a:t>here [opposing same-sex marriage] as </a:t>
            </a:r>
            <a:r>
              <a:rPr lang="en-US" sz="2400" dirty="0"/>
              <a:t>having acted out of conscious ill will in order to recognize the laws’ inconsistency with the fundamental guarantee of equal protection. Prejudice, we are beginning to understand, rises not from malice or hostile animus alone. It may result as well from insensitivity caused by simple want of careful, rational reflection or from some instinctive mechanism to guard against people who appear to be different in some respects from ourselves.” </a:t>
            </a:r>
          </a:p>
        </p:txBody>
      </p:sp>
    </p:spTree>
    <p:extLst>
      <p:ext uri="{BB962C8B-B14F-4D97-AF65-F5344CB8AC3E}">
        <p14:creationId xmlns:p14="http://schemas.microsoft.com/office/powerpoint/2010/main" val="1396751759"/>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0913" y="746975"/>
            <a:ext cx="11114467" cy="3785652"/>
          </a:xfrm>
          <a:prstGeom prst="rect">
            <a:avLst/>
          </a:prstGeom>
          <a:noFill/>
        </p:spPr>
        <p:txBody>
          <a:bodyPr wrap="square" rtlCol="0">
            <a:spAutoFit/>
          </a:bodyPr>
          <a:lstStyle/>
          <a:p>
            <a:r>
              <a:rPr lang="en-US" sz="2400" b="1" dirty="0"/>
              <a:t>1. CHILDREN</a:t>
            </a:r>
            <a:endParaRPr lang="en-US" sz="2400" dirty="0"/>
          </a:p>
          <a:p>
            <a:r>
              <a:rPr lang="en-US" sz="2400" dirty="0"/>
              <a:t> </a:t>
            </a:r>
          </a:p>
          <a:p>
            <a:r>
              <a:rPr lang="en-US" sz="2400" dirty="0"/>
              <a:t>	For Sanger, the problem was not simply too many people, but too many people of the wrong sort. </a:t>
            </a:r>
            <a:endParaRPr lang="en-US" sz="2400" dirty="0" smtClean="0"/>
          </a:p>
          <a:p>
            <a:r>
              <a:rPr lang="en-US" sz="2400" dirty="0"/>
              <a:t>	</a:t>
            </a:r>
            <a:r>
              <a:rPr lang="en-US" sz="2400" dirty="0" smtClean="0"/>
              <a:t>“</a:t>
            </a:r>
            <a:r>
              <a:rPr lang="en-US" sz="2400" dirty="0"/>
              <a:t>The birth control movement in America, founded by Sanger, was resoundingly eugenicist….Her ultimate goal was to purge the earth of unfit human beings, those ‘meaningless, aimless lives which cram this world of ours, yet who have done absolutely nothing to advance the race one iota. Their lives are hopeless repetitions….Such hopeless weeds clog up the path, drain up the energies and the resources of this little earth</a:t>
            </a:r>
            <a:r>
              <a:rPr lang="en-US" sz="2400" dirty="0" smtClean="0"/>
              <a:t>.’” </a:t>
            </a:r>
            <a:r>
              <a:rPr lang="en-US" sz="2400" dirty="0"/>
              <a:t>(89</a:t>
            </a:r>
            <a:r>
              <a:rPr lang="en-US" sz="2400" dirty="0" smtClean="0"/>
              <a:t>)</a:t>
            </a:r>
            <a:endParaRPr lang="en-US" sz="2400" dirty="0"/>
          </a:p>
        </p:txBody>
      </p:sp>
    </p:spTree>
    <p:extLst>
      <p:ext uri="{BB962C8B-B14F-4D97-AF65-F5344CB8AC3E}">
        <p14:creationId xmlns:p14="http://schemas.microsoft.com/office/powerpoint/2010/main" val="3361462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245166" y="1550669"/>
            <a:ext cx="6415349" cy="3415965"/>
          </a:xfrm>
          <a:prstGeom prst="rect">
            <a:avLst/>
          </a:prstGeom>
        </p:spPr>
      </p:pic>
      <p:pic>
        <p:nvPicPr>
          <p:cNvPr id="3" name="Picture 2"/>
          <p:cNvPicPr>
            <a:picLocks noChangeAspect="1"/>
          </p:cNvPicPr>
          <p:nvPr/>
        </p:nvPicPr>
        <p:blipFill>
          <a:blip r:embed="rId3"/>
          <a:stretch>
            <a:fillRect/>
          </a:stretch>
        </p:blipFill>
        <p:spPr>
          <a:xfrm>
            <a:off x="676575" y="377039"/>
            <a:ext cx="4097555" cy="6079525"/>
          </a:xfrm>
          <a:prstGeom prst="rect">
            <a:avLst/>
          </a:prstGeom>
        </p:spPr>
      </p:pic>
    </p:spTree>
    <p:extLst>
      <p:ext uri="{BB962C8B-B14F-4D97-AF65-F5344CB8AC3E}">
        <p14:creationId xmlns:p14="http://schemas.microsoft.com/office/powerpoint/2010/main" val="1899401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0913" y="746975"/>
            <a:ext cx="11114467" cy="2308324"/>
          </a:xfrm>
          <a:prstGeom prst="rect">
            <a:avLst/>
          </a:prstGeom>
          <a:noFill/>
        </p:spPr>
        <p:txBody>
          <a:bodyPr wrap="square" rtlCol="0">
            <a:spAutoFit/>
          </a:bodyPr>
          <a:lstStyle/>
          <a:p>
            <a:r>
              <a:rPr lang="en-US" sz="2400" b="1" dirty="0"/>
              <a:t>1. CHILDREN</a:t>
            </a:r>
            <a:endParaRPr lang="en-US" sz="2400" dirty="0"/>
          </a:p>
          <a:p>
            <a:r>
              <a:rPr lang="en-US" sz="2400" dirty="0"/>
              <a:t> </a:t>
            </a:r>
          </a:p>
          <a:p>
            <a:r>
              <a:rPr lang="en-US" sz="2400" dirty="0" smtClean="0"/>
              <a:t>  </a:t>
            </a:r>
            <a:r>
              <a:rPr lang="en-US" sz="2400" dirty="0"/>
              <a:t>	It’s hard to imagine, but birth control was illegal less than 100 years ago. </a:t>
            </a:r>
            <a:endParaRPr lang="en-US" sz="2400" dirty="0" smtClean="0"/>
          </a:p>
          <a:p>
            <a:r>
              <a:rPr lang="en-US" sz="2400" dirty="0"/>
              <a:t>	</a:t>
            </a:r>
            <a:r>
              <a:rPr lang="en-US" sz="2400" dirty="0" smtClean="0"/>
              <a:t>Sanger </a:t>
            </a:r>
            <a:r>
              <a:rPr lang="en-US" sz="2400" dirty="0"/>
              <a:t>began to lobby the US Congress to reverse this in 1929. </a:t>
            </a:r>
            <a:endParaRPr lang="en-US" sz="2400" dirty="0" smtClean="0"/>
          </a:p>
          <a:p>
            <a:r>
              <a:rPr lang="en-US" sz="2400" dirty="0"/>
              <a:t>	</a:t>
            </a:r>
            <a:r>
              <a:rPr lang="en-US" sz="2400" dirty="0" smtClean="0"/>
              <a:t>In </a:t>
            </a:r>
            <a:r>
              <a:rPr lang="en-US" sz="2400" dirty="0"/>
              <a:t>the 1950s, Sanger collaborated with others to develop the first hormonal contraceptive pill, winning FDA approval in 1957. </a:t>
            </a:r>
          </a:p>
        </p:txBody>
      </p:sp>
    </p:spTree>
    <p:extLst>
      <p:ext uri="{BB962C8B-B14F-4D97-AF65-F5344CB8AC3E}">
        <p14:creationId xmlns:p14="http://schemas.microsoft.com/office/powerpoint/2010/main" val="3279784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0913" y="746975"/>
            <a:ext cx="11114467" cy="2677656"/>
          </a:xfrm>
          <a:prstGeom prst="rect">
            <a:avLst/>
          </a:prstGeom>
          <a:noFill/>
        </p:spPr>
        <p:txBody>
          <a:bodyPr wrap="square" rtlCol="0">
            <a:spAutoFit/>
          </a:bodyPr>
          <a:lstStyle/>
          <a:p>
            <a:r>
              <a:rPr lang="en-US" sz="2400" b="1" dirty="0"/>
              <a:t>1. CHILDREN</a:t>
            </a:r>
            <a:endParaRPr lang="en-US" sz="2400" dirty="0"/>
          </a:p>
          <a:p>
            <a:r>
              <a:rPr lang="en-US" sz="2400" dirty="0"/>
              <a:t> </a:t>
            </a:r>
          </a:p>
          <a:p>
            <a:r>
              <a:rPr lang="en-US" sz="2400" dirty="0"/>
              <a:t>	“Sanger’s cultural coup was successful because she was able to get the doctors on her side. Birth control was rebranded as a matter of ‘reproductive health’, an association that only strengthened over time.” </a:t>
            </a:r>
            <a:r>
              <a:rPr lang="en-US" sz="2400" dirty="0" smtClean="0"/>
              <a:t>(91-92)</a:t>
            </a:r>
          </a:p>
          <a:p>
            <a:r>
              <a:rPr lang="en-US" sz="2400" dirty="0"/>
              <a:t>	</a:t>
            </a:r>
            <a:r>
              <a:rPr lang="en-US" sz="2400" dirty="0" smtClean="0"/>
              <a:t>Now </a:t>
            </a:r>
            <a:r>
              <a:rPr lang="en-US" sz="2400" dirty="0"/>
              <a:t>medicine had developed a </a:t>
            </a:r>
            <a:r>
              <a:rPr lang="en-US" sz="2400" dirty="0" smtClean="0"/>
              <a:t>“magic pill</a:t>
            </a:r>
            <a:r>
              <a:rPr lang="en-US" sz="2400" dirty="0"/>
              <a:t>” to guarantee women’s health and freedom. </a:t>
            </a:r>
          </a:p>
        </p:txBody>
      </p:sp>
    </p:spTree>
    <p:extLst>
      <p:ext uri="{BB962C8B-B14F-4D97-AF65-F5344CB8AC3E}">
        <p14:creationId xmlns:p14="http://schemas.microsoft.com/office/powerpoint/2010/main" val="3669076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0913" y="746975"/>
            <a:ext cx="11114467" cy="4524315"/>
          </a:xfrm>
          <a:prstGeom prst="rect">
            <a:avLst/>
          </a:prstGeom>
          <a:noFill/>
        </p:spPr>
        <p:txBody>
          <a:bodyPr wrap="square" rtlCol="0">
            <a:spAutoFit/>
          </a:bodyPr>
          <a:lstStyle/>
          <a:p>
            <a:r>
              <a:rPr lang="en-US" sz="2400" b="1" dirty="0"/>
              <a:t>1. CHILDREN</a:t>
            </a:r>
            <a:endParaRPr lang="en-US" sz="2400" dirty="0"/>
          </a:p>
          <a:p>
            <a:r>
              <a:rPr lang="en-US" sz="2400" dirty="0"/>
              <a:t> </a:t>
            </a:r>
          </a:p>
          <a:p>
            <a:r>
              <a:rPr lang="en-US" sz="2400" dirty="0"/>
              <a:t>	And what was “[t]he ‘disorder’ requiring medical intervention? The normal function of the woman’s body. Healthy female bodies, after all, are fertile. There is a troubling assumption at work here, underlying the designation of the pill as the fulcrum of women’s health: women, to be ‘healthy’ and ‘free’, must function, biologically speaking, as much like men as possible. Sanger’s writings make it explicit that female fecundity [or fruitfulness] is not natural and good, but </a:t>
            </a:r>
            <a:r>
              <a:rPr lang="en-US" sz="2400" i="1" dirty="0"/>
              <a:t>pathological</a:t>
            </a:r>
            <a:r>
              <a:rPr lang="en-US" sz="2400" dirty="0"/>
              <a:t>—a dangerous disease that needs to be treated and controlled. This view has become entrenched in our culture. Access to birth control and abortion are all but synonymous with ‘reproductive health’, a clever term that sounds pro-woman, but actually </a:t>
            </a:r>
            <a:r>
              <a:rPr lang="en-US" sz="2400" dirty="0" err="1"/>
              <a:t>pathologizes</a:t>
            </a:r>
            <a:r>
              <a:rPr lang="en-US" sz="2400" dirty="0"/>
              <a:t> natural biological realities that are unique to women, namely fertility, pregnancy, and childbirth.” (92) </a:t>
            </a:r>
          </a:p>
        </p:txBody>
      </p:sp>
    </p:spTree>
    <p:extLst>
      <p:ext uri="{BB962C8B-B14F-4D97-AF65-F5344CB8AC3E}">
        <p14:creationId xmlns:p14="http://schemas.microsoft.com/office/powerpoint/2010/main" val="823628313"/>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0913" y="746975"/>
            <a:ext cx="11114467" cy="5262979"/>
          </a:xfrm>
          <a:prstGeom prst="rect">
            <a:avLst/>
          </a:prstGeom>
          <a:noFill/>
        </p:spPr>
        <p:txBody>
          <a:bodyPr wrap="square" rtlCol="0">
            <a:spAutoFit/>
          </a:bodyPr>
          <a:lstStyle/>
          <a:p>
            <a:r>
              <a:rPr lang="en-US" sz="2400" b="1" dirty="0"/>
              <a:t>1. CHILDREN</a:t>
            </a:r>
            <a:endParaRPr lang="en-US" sz="2400" dirty="0"/>
          </a:p>
          <a:p>
            <a:r>
              <a:rPr lang="en-US" sz="2400" dirty="0"/>
              <a:t> </a:t>
            </a:r>
          </a:p>
          <a:p>
            <a:r>
              <a:rPr lang="en-US" sz="2400" dirty="0"/>
              <a:t>	So, according to Sanger, normal, default mode for women, then, is understood to be </a:t>
            </a:r>
            <a:r>
              <a:rPr lang="en-US" sz="2400" i="1" dirty="0"/>
              <a:t>sterility</a:t>
            </a:r>
            <a:r>
              <a:rPr lang="en-US" sz="2400" dirty="0"/>
              <a:t>—unless the woman should somehow elect to change that. </a:t>
            </a:r>
            <a:endParaRPr lang="en-US" sz="2400" dirty="0" smtClean="0"/>
          </a:p>
          <a:p>
            <a:r>
              <a:rPr lang="en-US" sz="2400" dirty="0"/>
              <a:t>	</a:t>
            </a:r>
            <a:r>
              <a:rPr lang="en-US" sz="2400" dirty="0" smtClean="0"/>
              <a:t>And </a:t>
            </a:r>
            <a:r>
              <a:rPr lang="en-US" sz="2400" dirty="0"/>
              <a:t>if her chosen method of sterility should happen to fail, then elective abortion must be readily available as a backup plan. </a:t>
            </a:r>
          </a:p>
          <a:p>
            <a:r>
              <a:rPr lang="en-US" sz="2400" dirty="0"/>
              <a:t>	The social imaginary of our day is decidedly anti-child. </a:t>
            </a:r>
            <a:endParaRPr lang="en-US" sz="2400" dirty="0" smtClean="0"/>
          </a:p>
          <a:p>
            <a:r>
              <a:rPr lang="en-US" sz="2400" dirty="0"/>
              <a:t>	</a:t>
            </a:r>
            <a:r>
              <a:rPr lang="en-US" sz="2400" dirty="0" smtClean="0"/>
              <a:t>But </a:t>
            </a:r>
            <a:r>
              <a:rPr lang="en-US" sz="2400" dirty="0"/>
              <a:t>the Bible everywhere considers children to be a wonderful blessing of God. </a:t>
            </a:r>
            <a:endParaRPr lang="en-US" sz="2400" dirty="0" smtClean="0"/>
          </a:p>
          <a:p>
            <a:r>
              <a:rPr lang="en-US" sz="2400" dirty="0"/>
              <a:t>	</a:t>
            </a:r>
            <a:r>
              <a:rPr lang="en-US" sz="2400" dirty="0" smtClean="0"/>
              <a:t>In </a:t>
            </a:r>
            <a:r>
              <a:rPr lang="en-US" sz="2400" dirty="0"/>
              <a:t>fact, in Scripture, childlessness was considered a sad development that women and their friends </a:t>
            </a:r>
            <a:r>
              <a:rPr lang="en-US" sz="2400" dirty="0" smtClean="0"/>
              <a:t>lamented together. </a:t>
            </a:r>
          </a:p>
          <a:p>
            <a:r>
              <a:rPr lang="en-US" sz="2400" dirty="0"/>
              <a:t>	</a:t>
            </a:r>
            <a:r>
              <a:rPr lang="en-US" sz="2400" dirty="0" smtClean="0"/>
              <a:t>And </a:t>
            </a:r>
            <a:r>
              <a:rPr lang="en-US" sz="2400" dirty="0"/>
              <a:t>God’s first command to our race was “</a:t>
            </a:r>
            <a:r>
              <a:rPr lang="en-US" sz="2400" i="1" dirty="0"/>
              <a:t>Be fruitful and multiply and fill the earth and subdue it, and have dominion over the fish of the sea and over the birds of the heavens and over every living thing that moves on the earth.</a:t>
            </a:r>
            <a:r>
              <a:rPr lang="en-US" sz="2400" dirty="0"/>
              <a:t>” </a:t>
            </a:r>
            <a:endParaRPr lang="en-US" sz="2400" dirty="0" smtClean="0"/>
          </a:p>
          <a:p>
            <a:r>
              <a:rPr lang="en-US" sz="2400" dirty="0"/>
              <a:t>	</a:t>
            </a:r>
            <a:r>
              <a:rPr lang="en-US" sz="2400" dirty="0" smtClean="0"/>
              <a:t>Biblical </a:t>
            </a:r>
            <a:r>
              <a:rPr lang="en-US" sz="2400" dirty="0"/>
              <a:t>marriage will joyfully embrace children.</a:t>
            </a:r>
          </a:p>
        </p:txBody>
      </p:sp>
    </p:spTree>
    <p:extLst>
      <p:ext uri="{BB962C8B-B14F-4D97-AF65-F5344CB8AC3E}">
        <p14:creationId xmlns:p14="http://schemas.microsoft.com/office/powerpoint/2010/main" val="4227072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0913" y="746975"/>
            <a:ext cx="11114467" cy="4893647"/>
          </a:xfrm>
          <a:prstGeom prst="rect">
            <a:avLst/>
          </a:prstGeom>
          <a:noFill/>
        </p:spPr>
        <p:txBody>
          <a:bodyPr wrap="square" rtlCol="0">
            <a:spAutoFit/>
          </a:bodyPr>
          <a:lstStyle/>
          <a:p>
            <a:r>
              <a:rPr lang="en-US" sz="2400" b="1" dirty="0"/>
              <a:t>2. CIVILIZATION</a:t>
            </a:r>
            <a:endParaRPr lang="en-US" sz="2400" dirty="0"/>
          </a:p>
          <a:p>
            <a:r>
              <a:rPr lang="en-US" sz="2400" dirty="0"/>
              <a:t> </a:t>
            </a:r>
          </a:p>
          <a:p>
            <a:r>
              <a:rPr lang="en-US" sz="2400" dirty="0"/>
              <a:t>	Speaking of “filling the earth,” another neglected, biblical priority of marriage is civilization. </a:t>
            </a:r>
            <a:endParaRPr lang="en-US" sz="2400" dirty="0" smtClean="0"/>
          </a:p>
          <a:p>
            <a:r>
              <a:rPr lang="en-US" sz="2400" dirty="0"/>
              <a:t>	</a:t>
            </a:r>
            <a:r>
              <a:rPr lang="en-US" sz="2400" dirty="0" smtClean="0"/>
              <a:t>The </a:t>
            </a:r>
            <a:r>
              <a:rPr lang="en-US" sz="2400" dirty="0"/>
              <a:t>first thing God declared “not good” in his creation was that the man was “alone.” </a:t>
            </a:r>
            <a:endParaRPr lang="en-US" sz="2400" dirty="0" smtClean="0"/>
          </a:p>
          <a:p>
            <a:r>
              <a:rPr lang="en-US" sz="2400" dirty="0"/>
              <a:t>	</a:t>
            </a:r>
            <a:r>
              <a:rPr lang="en-US" sz="2400" dirty="0" smtClean="0"/>
              <a:t>This </a:t>
            </a:r>
            <a:r>
              <a:rPr lang="en-US" sz="2400" dirty="0"/>
              <a:t>was not that the man was unhappy or unfulfilled. That’s reading our current social imaginary, that emotional fulfillment is primary, back into the Bible. </a:t>
            </a:r>
            <a:endParaRPr lang="en-US" sz="2400" dirty="0" smtClean="0"/>
          </a:p>
          <a:p>
            <a:r>
              <a:rPr lang="en-US" sz="2400" dirty="0"/>
              <a:t>	</a:t>
            </a:r>
            <a:r>
              <a:rPr lang="en-US" sz="2400" dirty="0" smtClean="0"/>
              <a:t>The </a:t>
            </a:r>
            <a:r>
              <a:rPr lang="en-US" sz="2400" dirty="0"/>
              <a:t>reason it was “not good” that the man was alone was because, by himself, it was impossible for Adam to carry out God’s </a:t>
            </a:r>
            <a:r>
              <a:rPr lang="en-US" sz="2400" dirty="0" smtClean="0"/>
              <a:t>plan, to be fruitful and multiply and fill the earth. </a:t>
            </a:r>
          </a:p>
          <a:p>
            <a:r>
              <a:rPr lang="en-US" sz="2400" dirty="0"/>
              <a:t>	</a:t>
            </a:r>
            <a:r>
              <a:rPr lang="en-US" sz="2400" dirty="0" smtClean="0"/>
              <a:t>For </a:t>
            </a:r>
            <a:r>
              <a:rPr lang="en-US" sz="2400" dirty="0"/>
              <a:t>that, he needed a helper suitable for him—a wife, a woman whom he could impregnate, and together, the two of them, could bring new life into the world. </a:t>
            </a:r>
          </a:p>
        </p:txBody>
      </p:sp>
    </p:spTree>
    <p:extLst>
      <p:ext uri="{BB962C8B-B14F-4D97-AF65-F5344CB8AC3E}">
        <p14:creationId xmlns:p14="http://schemas.microsoft.com/office/powerpoint/2010/main" val="3290557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0913" y="746975"/>
            <a:ext cx="11114467" cy="3416320"/>
          </a:xfrm>
          <a:prstGeom prst="rect">
            <a:avLst/>
          </a:prstGeom>
          <a:noFill/>
        </p:spPr>
        <p:txBody>
          <a:bodyPr wrap="square" rtlCol="0">
            <a:spAutoFit/>
          </a:bodyPr>
          <a:lstStyle/>
          <a:p>
            <a:r>
              <a:rPr lang="en-US" sz="2400" b="1" dirty="0"/>
              <a:t>2. CIVILIZATION</a:t>
            </a:r>
            <a:endParaRPr lang="en-US" sz="2400" dirty="0"/>
          </a:p>
          <a:p>
            <a:r>
              <a:rPr lang="en-US" sz="2400" dirty="0"/>
              <a:t> </a:t>
            </a:r>
          </a:p>
          <a:p>
            <a:r>
              <a:rPr lang="en-US" sz="2400" dirty="0"/>
              <a:t>	What every Christian husband and wife should understand is that their marriage is bigger than the two of them. </a:t>
            </a:r>
            <a:endParaRPr lang="en-US" sz="2400" dirty="0" smtClean="0"/>
          </a:p>
          <a:p>
            <a:r>
              <a:rPr lang="en-US" sz="2400" dirty="0"/>
              <a:t>	</a:t>
            </a:r>
            <a:r>
              <a:rPr lang="en-US" sz="2400" dirty="0" smtClean="0"/>
              <a:t>The </a:t>
            </a:r>
            <a:r>
              <a:rPr lang="en-US" sz="2400" dirty="0"/>
              <a:t>future of human civilization literally depends upon their response. </a:t>
            </a:r>
            <a:endParaRPr lang="en-US" sz="2400" dirty="0" smtClean="0"/>
          </a:p>
          <a:p>
            <a:r>
              <a:rPr lang="en-US" sz="2400" dirty="0"/>
              <a:t>	</a:t>
            </a:r>
            <a:r>
              <a:rPr lang="en-US" sz="2400" dirty="0" smtClean="0"/>
              <a:t>God </a:t>
            </a:r>
            <a:r>
              <a:rPr lang="en-US" sz="2400" dirty="0"/>
              <a:t>has a greater, global purpose, a mission for their marriage. </a:t>
            </a:r>
            <a:endParaRPr lang="en-US" sz="2400" dirty="0" smtClean="0"/>
          </a:p>
          <a:p>
            <a:r>
              <a:rPr lang="en-US" sz="2400" dirty="0"/>
              <a:t>	</a:t>
            </a:r>
            <a:r>
              <a:rPr lang="en-US" sz="2400" dirty="0" smtClean="0"/>
              <a:t>Part </a:t>
            </a:r>
            <a:r>
              <a:rPr lang="en-US" sz="2400" dirty="0"/>
              <a:t>of that mission is the continuation of our race, bearing children, if they are able. </a:t>
            </a:r>
            <a:endParaRPr lang="en-US" sz="2400" dirty="0" smtClean="0"/>
          </a:p>
          <a:p>
            <a:r>
              <a:rPr lang="en-US" sz="2400" dirty="0"/>
              <a:t>	</a:t>
            </a:r>
            <a:r>
              <a:rPr lang="en-US" sz="2400" dirty="0" smtClean="0"/>
              <a:t>A </a:t>
            </a:r>
            <a:r>
              <a:rPr lang="en-US" sz="2400" dirty="0"/>
              <a:t>marriage where bearing children is not possible through some physical limitation is still a valid marriage. And many such couples seek to adopt. </a:t>
            </a:r>
          </a:p>
        </p:txBody>
      </p:sp>
    </p:spTree>
    <p:extLst>
      <p:ext uri="{BB962C8B-B14F-4D97-AF65-F5344CB8AC3E}">
        <p14:creationId xmlns:p14="http://schemas.microsoft.com/office/powerpoint/2010/main" val="1643644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0913" y="746975"/>
            <a:ext cx="11114467" cy="5262979"/>
          </a:xfrm>
          <a:prstGeom prst="rect">
            <a:avLst/>
          </a:prstGeom>
          <a:noFill/>
        </p:spPr>
        <p:txBody>
          <a:bodyPr wrap="square" rtlCol="0">
            <a:spAutoFit/>
          </a:bodyPr>
          <a:lstStyle/>
          <a:p>
            <a:r>
              <a:rPr lang="en-US" sz="2400" b="1" dirty="0"/>
              <a:t>2. CIVILIZATION</a:t>
            </a:r>
            <a:endParaRPr lang="en-US" sz="2400" dirty="0"/>
          </a:p>
          <a:p>
            <a:r>
              <a:rPr lang="en-US" sz="2400" dirty="0"/>
              <a:t> </a:t>
            </a:r>
          </a:p>
          <a:p>
            <a:r>
              <a:rPr lang="en-US" sz="2400" dirty="0"/>
              <a:t>	But civilization thrives not simply on the production of more people, but </a:t>
            </a:r>
            <a:r>
              <a:rPr lang="en-US" sz="2400" dirty="0" smtClean="0"/>
              <a:t>by </a:t>
            </a:r>
            <a:r>
              <a:rPr lang="en-US" sz="2400" dirty="0"/>
              <a:t>a certain kind of people. </a:t>
            </a:r>
            <a:endParaRPr lang="en-US" sz="2400" dirty="0" smtClean="0"/>
          </a:p>
          <a:p>
            <a:r>
              <a:rPr lang="en-US" sz="2400" dirty="0"/>
              <a:t>	</a:t>
            </a:r>
            <a:r>
              <a:rPr lang="en-US" sz="2400" dirty="0" smtClean="0"/>
              <a:t>Civilization </a:t>
            </a:r>
            <a:r>
              <a:rPr lang="en-US" sz="2400" dirty="0"/>
              <a:t>depends upon people who are </a:t>
            </a:r>
            <a:r>
              <a:rPr lang="en-US" sz="2400" i="1" dirty="0"/>
              <a:t>civil</a:t>
            </a:r>
            <a:r>
              <a:rPr lang="en-US" sz="2400" dirty="0"/>
              <a:t>, who have been raised and trained to be self-giving </a:t>
            </a:r>
            <a:r>
              <a:rPr lang="en-US" sz="2400" dirty="0" smtClean="0"/>
              <a:t>servants to others, </a:t>
            </a:r>
            <a:r>
              <a:rPr lang="en-US" sz="2400" dirty="0"/>
              <a:t>productive citizens who contribute to their world and their neighborhood. </a:t>
            </a:r>
            <a:endParaRPr lang="en-US" sz="2400" dirty="0" smtClean="0"/>
          </a:p>
          <a:p>
            <a:r>
              <a:rPr lang="en-US" sz="2400" dirty="0"/>
              <a:t>	</a:t>
            </a:r>
            <a:r>
              <a:rPr lang="en-US" sz="2400" dirty="0" smtClean="0"/>
              <a:t>Just </a:t>
            </a:r>
            <a:r>
              <a:rPr lang="en-US" sz="2400" dirty="0"/>
              <a:t>as an example, I along with about ten others, </a:t>
            </a:r>
            <a:r>
              <a:rPr lang="en-US" sz="2400" dirty="0" smtClean="0"/>
              <a:t>have volunteered </a:t>
            </a:r>
            <a:r>
              <a:rPr lang="en-US" sz="2400" dirty="0"/>
              <a:t>to undergo the training and to respond to emergency medical needs through our community’s local ambulance service. </a:t>
            </a:r>
            <a:endParaRPr lang="en-US" sz="2400" dirty="0" smtClean="0"/>
          </a:p>
          <a:p>
            <a:r>
              <a:rPr lang="en-US" sz="2400" dirty="0"/>
              <a:t>	</a:t>
            </a:r>
            <a:r>
              <a:rPr lang="en-US" sz="2400" dirty="0" smtClean="0"/>
              <a:t>But </a:t>
            </a:r>
            <a:r>
              <a:rPr lang="en-US" sz="2400" dirty="0"/>
              <a:t>everywhere we hear of the demise of volunteerism. </a:t>
            </a:r>
            <a:endParaRPr lang="en-US" sz="2400" dirty="0" smtClean="0"/>
          </a:p>
          <a:p>
            <a:r>
              <a:rPr lang="en-US" sz="2400" dirty="0"/>
              <a:t>	</a:t>
            </a:r>
            <a:r>
              <a:rPr lang="en-US" sz="2400" dirty="0" smtClean="0"/>
              <a:t>No </a:t>
            </a:r>
            <a:r>
              <a:rPr lang="en-US" sz="2400" dirty="0"/>
              <a:t>rural state like ours could afford to create paid staff positions to cover every community with emergence medical service. The same holds true for fire protection. </a:t>
            </a:r>
            <a:endParaRPr lang="en-US" sz="2400" dirty="0" smtClean="0"/>
          </a:p>
          <a:p>
            <a:r>
              <a:rPr lang="en-US" sz="2400" dirty="0"/>
              <a:t>	</a:t>
            </a:r>
            <a:r>
              <a:rPr lang="en-US" sz="2400" dirty="0" smtClean="0"/>
              <a:t>We </a:t>
            </a:r>
            <a:r>
              <a:rPr lang="en-US" sz="2400" dirty="0"/>
              <a:t>depend upon people who are </a:t>
            </a:r>
            <a:r>
              <a:rPr lang="en-US" sz="2400" i="1" dirty="0"/>
              <a:t>civil</a:t>
            </a:r>
            <a:r>
              <a:rPr lang="en-US" sz="2400" dirty="0"/>
              <a:t>, who have been raised to be citizens.</a:t>
            </a:r>
          </a:p>
        </p:txBody>
      </p:sp>
    </p:spTree>
    <p:extLst>
      <p:ext uri="{BB962C8B-B14F-4D97-AF65-F5344CB8AC3E}">
        <p14:creationId xmlns:p14="http://schemas.microsoft.com/office/powerpoint/2010/main" val="564051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0913" y="746975"/>
            <a:ext cx="11114467" cy="6001643"/>
          </a:xfrm>
          <a:prstGeom prst="rect">
            <a:avLst/>
          </a:prstGeom>
          <a:noFill/>
        </p:spPr>
        <p:txBody>
          <a:bodyPr wrap="square" rtlCol="0">
            <a:spAutoFit/>
          </a:bodyPr>
          <a:lstStyle/>
          <a:p>
            <a:r>
              <a:rPr lang="en-US" sz="2400" b="1" dirty="0"/>
              <a:t>2. CIVILIZATION</a:t>
            </a:r>
            <a:endParaRPr lang="en-US" sz="2400" dirty="0"/>
          </a:p>
          <a:p>
            <a:r>
              <a:rPr lang="en-US" sz="2400" dirty="0"/>
              <a:t> </a:t>
            </a:r>
          </a:p>
          <a:p>
            <a:r>
              <a:rPr lang="en-US" sz="2400" dirty="0"/>
              <a:t>	So the mission of marriage, in part, is to teach and train their children to be capable and proficient citizens, servants, volunteers. Civilization depends on it! </a:t>
            </a:r>
            <a:endParaRPr lang="en-US" sz="2400" dirty="0" smtClean="0"/>
          </a:p>
          <a:p>
            <a:r>
              <a:rPr lang="en-US" sz="2400" dirty="0"/>
              <a:t>	</a:t>
            </a:r>
            <a:r>
              <a:rPr lang="en-US" sz="2400" dirty="0" smtClean="0"/>
              <a:t>And </a:t>
            </a:r>
            <a:r>
              <a:rPr lang="en-US" sz="2400" dirty="0"/>
              <a:t>this is part of the fruit of competent marriages. Competent, </a:t>
            </a:r>
            <a:r>
              <a:rPr lang="en-US" sz="2400" i="1" dirty="0"/>
              <a:t>conjugal</a:t>
            </a:r>
            <a:r>
              <a:rPr lang="en-US" sz="2400" dirty="0"/>
              <a:t> marriages. </a:t>
            </a:r>
          </a:p>
          <a:p>
            <a:r>
              <a:rPr lang="en-US" sz="2400" dirty="0"/>
              <a:t>	The revisionist view of marriage centering on emotional fulfillment will never be able to produce such citizens, only more expressive individualists who live for emotional fulfillment (for self). </a:t>
            </a:r>
            <a:endParaRPr lang="en-US" sz="2400" dirty="0" smtClean="0"/>
          </a:p>
          <a:p>
            <a:r>
              <a:rPr lang="en-US" sz="2400" dirty="0"/>
              <a:t>	</a:t>
            </a:r>
            <a:r>
              <a:rPr lang="en-US" sz="2400" dirty="0" smtClean="0"/>
              <a:t>No </a:t>
            </a:r>
            <a:r>
              <a:rPr lang="en-US" sz="2400" dirty="0"/>
              <a:t>one could argue that there is some way of raising children that is superior to a stable home with mother and </a:t>
            </a:r>
            <a:r>
              <a:rPr lang="en-US" sz="2400" dirty="0" smtClean="0"/>
              <a:t>father, each bringing </a:t>
            </a:r>
            <a:r>
              <a:rPr lang="en-US" sz="2400" dirty="0"/>
              <a:t>their unique gifts and </a:t>
            </a:r>
            <a:r>
              <a:rPr lang="en-US" sz="2400" dirty="0" smtClean="0"/>
              <a:t>abilities to the work. </a:t>
            </a:r>
          </a:p>
          <a:p>
            <a:r>
              <a:rPr lang="en-US" sz="2400" dirty="0"/>
              <a:t>	</a:t>
            </a:r>
            <a:r>
              <a:rPr lang="en-US" sz="2400" dirty="0" smtClean="0"/>
              <a:t>It </a:t>
            </a:r>
            <a:r>
              <a:rPr lang="en-US" sz="2400" dirty="0"/>
              <a:t>cannot be maintained that </a:t>
            </a:r>
            <a:r>
              <a:rPr lang="en-US" sz="2400" dirty="0" smtClean="0"/>
              <a:t>any </a:t>
            </a:r>
            <a:r>
              <a:rPr lang="en-US" sz="2400" dirty="0"/>
              <a:t>other arrangement could rival this ideal. </a:t>
            </a:r>
            <a:endParaRPr lang="en-US" sz="2400" dirty="0" smtClean="0"/>
          </a:p>
          <a:p>
            <a:r>
              <a:rPr lang="en-US" sz="2400" dirty="0"/>
              <a:t>	</a:t>
            </a:r>
            <a:r>
              <a:rPr lang="en-US" sz="2400" dirty="0" smtClean="0"/>
              <a:t>It’s </a:t>
            </a:r>
            <a:r>
              <a:rPr lang="en-US" sz="2400" dirty="0"/>
              <a:t>true that a single parent, for example, could offer adequate care and training, especially if they receive the support of family and church. But no one would view this as ideal. </a:t>
            </a:r>
            <a:endParaRPr lang="en-US" sz="2400" dirty="0" smtClean="0"/>
          </a:p>
          <a:p>
            <a:r>
              <a:rPr lang="en-US" sz="2400" dirty="0"/>
              <a:t>	</a:t>
            </a:r>
            <a:r>
              <a:rPr lang="en-US" sz="2400" dirty="0" smtClean="0"/>
              <a:t>And </a:t>
            </a:r>
            <a:r>
              <a:rPr lang="en-US" sz="2400" dirty="0"/>
              <a:t>future generations deserve more than “adequate.” </a:t>
            </a:r>
          </a:p>
        </p:txBody>
      </p:sp>
    </p:spTree>
    <p:extLst>
      <p:ext uri="{BB962C8B-B14F-4D97-AF65-F5344CB8AC3E}">
        <p14:creationId xmlns:p14="http://schemas.microsoft.com/office/powerpoint/2010/main" val="3669643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0913" y="746975"/>
            <a:ext cx="11114467" cy="2677656"/>
          </a:xfrm>
          <a:prstGeom prst="rect">
            <a:avLst/>
          </a:prstGeom>
          <a:noFill/>
        </p:spPr>
        <p:txBody>
          <a:bodyPr wrap="square" rtlCol="0">
            <a:spAutoFit/>
          </a:bodyPr>
          <a:lstStyle/>
          <a:p>
            <a:r>
              <a:rPr lang="en-US" sz="2400" b="1" dirty="0" smtClean="0"/>
              <a:t>INTRODUCTION: MARRIAGE REDEFINED</a:t>
            </a:r>
            <a:endParaRPr lang="en-US" sz="2400" dirty="0"/>
          </a:p>
          <a:p>
            <a:endParaRPr lang="en-US" sz="2400" dirty="0" smtClean="0"/>
          </a:p>
          <a:p>
            <a:r>
              <a:rPr lang="en-US" sz="2400" dirty="0"/>
              <a:t>	According to Kennedy in the majority opinion, the only possible </a:t>
            </a:r>
            <a:r>
              <a:rPr lang="en-US" sz="2400" dirty="0" smtClean="0"/>
              <a:t>reason </a:t>
            </a:r>
            <a:r>
              <a:rPr lang="en-US" sz="2400" dirty="0"/>
              <a:t>why someone might oppose gay marriage is “prejudice” based either on “hostile animus” [hatred], “simple want of careful rational reflection” [stupidity], or “some instinctive mechanism to guard against people who appear to be different in some respect from ourselves” [irrational fear]. </a:t>
            </a:r>
          </a:p>
        </p:txBody>
      </p:sp>
    </p:spTree>
    <p:extLst>
      <p:ext uri="{BB962C8B-B14F-4D97-AF65-F5344CB8AC3E}">
        <p14:creationId xmlns:p14="http://schemas.microsoft.com/office/powerpoint/2010/main" val="3648213662"/>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0913" y="746975"/>
            <a:ext cx="11114467" cy="3416320"/>
          </a:xfrm>
          <a:prstGeom prst="rect">
            <a:avLst/>
          </a:prstGeom>
          <a:noFill/>
        </p:spPr>
        <p:txBody>
          <a:bodyPr wrap="square" rtlCol="0">
            <a:spAutoFit/>
          </a:bodyPr>
          <a:lstStyle/>
          <a:p>
            <a:r>
              <a:rPr lang="en-US" sz="2400" b="1" dirty="0"/>
              <a:t>2. CIVILIZATION</a:t>
            </a:r>
            <a:endParaRPr lang="en-US" sz="2400" dirty="0"/>
          </a:p>
          <a:p>
            <a:r>
              <a:rPr lang="en-US" sz="2400" dirty="0"/>
              <a:t> </a:t>
            </a:r>
          </a:p>
          <a:p>
            <a:r>
              <a:rPr lang="en-US" sz="2400" dirty="0"/>
              <a:t>	As one person joked, “Can you </a:t>
            </a:r>
            <a:r>
              <a:rPr lang="en-US" sz="2400" dirty="0" smtClean="0"/>
              <a:t>get </a:t>
            </a:r>
            <a:r>
              <a:rPr lang="en-US" sz="2400" dirty="0"/>
              <a:t>to heaven if you are not Presbyterian</a:t>
            </a:r>
            <a:r>
              <a:rPr lang="en-US" sz="2400" dirty="0" smtClean="0"/>
              <a:t>?” </a:t>
            </a:r>
          </a:p>
          <a:p>
            <a:r>
              <a:rPr lang="en-US" sz="2400" dirty="0"/>
              <a:t>	</a:t>
            </a:r>
            <a:r>
              <a:rPr lang="en-US" sz="2400" dirty="0" smtClean="0"/>
              <a:t>“Maybe</a:t>
            </a:r>
            <a:r>
              <a:rPr lang="en-US" sz="2400" dirty="0"/>
              <a:t>, but why take </a:t>
            </a:r>
            <a:r>
              <a:rPr lang="en-US" sz="2400" dirty="0" smtClean="0"/>
              <a:t>the </a:t>
            </a:r>
            <a:r>
              <a:rPr lang="en-US" sz="2400" dirty="0"/>
              <a:t>chance?”</a:t>
            </a:r>
          </a:p>
          <a:p>
            <a:r>
              <a:rPr lang="en-US" sz="2400" dirty="0"/>
              <a:t>	Can a civilization thrive </a:t>
            </a:r>
            <a:r>
              <a:rPr lang="en-US" sz="2400" dirty="0" smtClean="0"/>
              <a:t>on </a:t>
            </a:r>
            <a:r>
              <a:rPr lang="en-US" sz="2400" i="1" dirty="0"/>
              <a:t>adequate</a:t>
            </a:r>
            <a:r>
              <a:rPr lang="en-US" sz="2400" dirty="0"/>
              <a:t> childrearing? </a:t>
            </a:r>
            <a:endParaRPr lang="en-US" sz="2400" dirty="0" smtClean="0"/>
          </a:p>
          <a:p>
            <a:r>
              <a:rPr lang="en-US" sz="2400" dirty="0"/>
              <a:t>	</a:t>
            </a:r>
            <a:r>
              <a:rPr lang="en-US" sz="2400" dirty="0" smtClean="0"/>
              <a:t>Maybe</a:t>
            </a:r>
            <a:r>
              <a:rPr lang="en-US" sz="2400" dirty="0"/>
              <a:t>, but why take </a:t>
            </a:r>
            <a:r>
              <a:rPr lang="en-US" sz="2400" dirty="0" smtClean="0"/>
              <a:t>the </a:t>
            </a:r>
            <a:r>
              <a:rPr lang="en-US" sz="2400" dirty="0"/>
              <a:t>chance? </a:t>
            </a:r>
            <a:endParaRPr lang="en-US" sz="2400" dirty="0" smtClean="0"/>
          </a:p>
          <a:p>
            <a:r>
              <a:rPr lang="en-US" sz="2400" dirty="0"/>
              <a:t>	</a:t>
            </a:r>
            <a:r>
              <a:rPr lang="en-US" sz="2400" dirty="0" smtClean="0"/>
              <a:t>I’m </a:t>
            </a:r>
            <a:r>
              <a:rPr lang="en-US" sz="2400" dirty="0"/>
              <a:t>a grandfather now. My time here is fleeting fast. But I now have a greater </a:t>
            </a:r>
            <a:r>
              <a:rPr lang="en-US" sz="2400" dirty="0" smtClean="0"/>
              <a:t>stake </a:t>
            </a:r>
            <a:r>
              <a:rPr lang="en-US" sz="2400" dirty="0"/>
              <a:t>in the </a:t>
            </a:r>
            <a:r>
              <a:rPr lang="en-US" sz="2400" dirty="0" smtClean="0"/>
              <a:t>future to consider.</a:t>
            </a:r>
            <a:endParaRPr lang="en-US" sz="2400" dirty="0"/>
          </a:p>
          <a:p>
            <a:r>
              <a:rPr lang="en-US" sz="2400" dirty="0"/>
              <a:t> </a:t>
            </a:r>
          </a:p>
        </p:txBody>
      </p:sp>
    </p:spTree>
    <p:extLst>
      <p:ext uri="{BB962C8B-B14F-4D97-AF65-F5344CB8AC3E}">
        <p14:creationId xmlns:p14="http://schemas.microsoft.com/office/powerpoint/2010/main" val="1437424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0913" y="746975"/>
            <a:ext cx="11114467" cy="5016758"/>
          </a:xfrm>
          <a:prstGeom prst="rect">
            <a:avLst/>
          </a:prstGeom>
          <a:noFill/>
        </p:spPr>
        <p:txBody>
          <a:bodyPr wrap="square" rtlCol="0">
            <a:spAutoFit/>
          </a:bodyPr>
          <a:lstStyle/>
          <a:p>
            <a:pPr algn="ctr"/>
            <a:r>
              <a:rPr lang="en-US" sz="4000" dirty="0"/>
              <a:t>2023 SUMMER SEMINARS HOSPERS PCA</a:t>
            </a:r>
          </a:p>
          <a:p>
            <a:r>
              <a:rPr lang="en-US" sz="4000" dirty="0"/>
              <a:t> </a:t>
            </a:r>
            <a:endParaRPr lang="en-US" sz="4000" dirty="0" smtClean="0"/>
          </a:p>
          <a:p>
            <a:r>
              <a:rPr lang="en-US" sz="4000" dirty="0" smtClean="0"/>
              <a:t>“</a:t>
            </a:r>
            <a:r>
              <a:rPr lang="en-US" sz="4000" dirty="0"/>
              <a:t>Understanding the Popular </a:t>
            </a:r>
            <a:r>
              <a:rPr lang="en-US" sz="4000" dirty="0" smtClean="0"/>
              <a:t>Mind”</a:t>
            </a:r>
            <a:endParaRPr lang="en-US" sz="4000" dirty="0"/>
          </a:p>
          <a:p>
            <a:r>
              <a:rPr lang="en-US" sz="4000" dirty="0"/>
              <a:t> </a:t>
            </a:r>
          </a:p>
          <a:p>
            <a:r>
              <a:rPr lang="en-US" sz="4000" dirty="0"/>
              <a:t>June </a:t>
            </a:r>
            <a:r>
              <a:rPr lang="en-US" sz="4000" dirty="0" smtClean="0"/>
              <a:t>20 	“</a:t>
            </a:r>
            <a:r>
              <a:rPr lang="en-US" sz="4000" dirty="0"/>
              <a:t>Responding to the Social Imaginary”</a:t>
            </a:r>
          </a:p>
          <a:p>
            <a:r>
              <a:rPr lang="en-US" sz="4000" dirty="0"/>
              <a:t>June 27 	“Restoring Biblical Marriage”  </a:t>
            </a:r>
          </a:p>
          <a:p>
            <a:r>
              <a:rPr lang="en-US" sz="4000" dirty="0"/>
              <a:t>July 18    </a:t>
            </a:r>
            <a:r>
              <a:rPr lang="en-US" sz="4000" dirty="0" smtClean="0"/>
              <a:t>“</a:t>
            </a:r>
            <a:r>
              <a:rPr lang="en-US" sz="4000" dirty="0"/>
              <a:t>Is the Church Witnessing a</a:t>
            </a:r>
            <a:r>
              <a:rPr lang="en-US" sz="4000" i="1" dirty="0"/>
              <a:t> ‘New Apostolic </a:t>
            </a:r>
            <a:r>
              <a:rPr lang="en-US" sz="4000" i="1" dirty="0" smtClean="0"/>
              <a:t>						Reformation</a:t>
            </a:r>
            <a:r>
              <a:rPr lang="en-US" sz="4000" i="1" dirty="0"/>
              <a:t>’</a:t>
            </a:r>
            <a:r>
              <a:rPr lang="en-US" sz="4000" dirty="0"/>
              <a:t>?”</a:t>
            </a:r>
          </a:p>
        </p:txBody>
      </p:sp>
    </p:spTree>
    <p:extLst>
      <p:ext uri="{BB962C8B-B14F-4D97-AF65-F5344CB8AC3E}">
        <p14:creationId xmlns:p14="http://schemas.microsoft.com/office/powerpoint/2010/main" val="147854356"/>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0913" y="746975"/>
            <a:ext cx="11114467" cy="3416320"/>
          </a:xfrm>
          <a:prstGeom prst="rect">
            <a:avLst/>
          </a:prstGeom>
          <a:noFill/>
        </p:spPr>
        <p:txBody>
          <a:bodyPr wrap="square" rtlCol="0">
            <a:spAutoFit/>
          </a:bodyPr>
          <a:lstStyle/>
          <a:p>
            <a:r>
              <a:rPr lang="en-US" sz="2400" b="1" dirty="0"/>
              <a:t>3. SANCTIFICATION</a:t>
            </a:r>
            <a:endParaRPr lang="en-US" sz="2400" dirty="0"/>
          </a:p>
          <a:p>
            <a:r>
              <a:rPr lang="en-US" sz="2400" dirty="0"/>
              <a:t> </a:t>
            </a:r>
          </a:p>
          <a:p>
            <a:r>
              <a:rPr lang="en-US" sz="2400" dirty="0"/>
              <a:t>	Another neglected hallmark of biblical marriage is sanctification. </a:t>
            </a:r>
            <a:endParaRPr lang="en-US" sz="2400" dirty="0" smtClean="0"/>
          </a:p>
          <a:p>
            <a:r>
              <a:rPr lang="en-US" sz="2400" dirty="0"/>
              <a:t>	</a:t>
            </a:r>
            <a:r>
              <a:rPr lang="en-US" sz="2400" dirty="0" smtClean="0"/>
              <a:t>God </a:t>
            </a:r>
            <a:r>
              <a:rPr lang="en-US" sz="2400" dirty="0"/>
              <a:t>has given </a:t>
            </a:r>
            <a:r>
              <a:rPr lang="en-US" sz="2400" dirty="0" smtClean="0"/>
              <a:t>marriage </a:t>
            </a:r>
            <a:r>
              <a:rPr lang="en-US" sz="2400" dirty="0"/>
              <a:t>as a great tool, </a:t>
            </a:r>
            <a:r>
              <a:rPr lang="en-US" sz="2400" dirty="0" smtClean="0"/>
              <a:t>useful, vital </a:t>
            </a:r>
            <a:r>
              <a:rPr lang="en-US" sz="2400" dirty="0"/>
              <a:t>for rooting out the vestiges of sin and self, and growing in the grace and goodness of </a:t>
            </a:r>
            <a:r>
              <a:rPr lang="en-US" sz="2400" dirty="0" smtClean="0"/>
              <a:t>Christ, giving ourselves as Christ gave himself for us. </a:t>
            </a:r>
            <a:endParaRPr lang="en-US" sz="2400" dirty="0"/>
          </a:p>
          <a:p>
            <a:r>
              <a:rPr lang="en-US" sz="2400" dirty="0"/>
              <a:t>	In the warped view of this world a key feature of the current social imaginary of expressive individualism is that we may give to others, but we expect/demand to get something in return, clearly an unbiblical </a:t>
            </a:r>
            <a:r>
              <a:rPr lang="en-US" sz="2400" dirty="0" smtClean="0"/>
              <a:t>notion: “give to get.”  </a:t>
            </a:r>
            <a:endParaRPr lang="en-US" sz="2400" dirty="0"/>
          </a:p>
        </p:txBody>
      </p:sp>
    </p:spTree>
    <p:extLst>
      <p:ext uri="{BB962C8B-B14F-4D97-AF65-F5344CB8AC3E}">
        <p14:creationId xmlns:p14="http://schemas.microsoft.com/office/powerpoint/2010/main" val="3032410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0913" y="746975"/>
            <a:ext cx="11114467" cy="2308324"/>
          </a:xfrm>
          <a:prstGeom prst="rect">
            <a:avLst/>
          </a:prstGeom>
          <a:noFill/>
        </p:spPr>
        <p:txBody>
          <a:bodyPr wrap="square" rtlCol="0">
            <a:spAutoFit/>
          </a:bodyPr>
          <a:lstStyle/>
          <a:p>
            <a:r>
              <a:rPr lang="en-US" sz="2400" b="1" dirty="0"/>
              <a:t>3. SANCTIFICATION</a:t>
            </a:r>
            <a:endParaRPr lang="en-US" sz="2400" dirty="0"/>
          </a:p>
          <a:p>
            <a:r>
              <a:rPr lang="en-US" sz="2400" dirty="0"/>
              <a:t> </a:t>
            </a:r>
          </a:p>
          <a:p>
            <a:r>
              <a:rPr lang="en-US" sz="2400" dirty="0"/>
              <a:t>	Some in the world of “Christian” pop psychology have actually made this “give to get” scheme a necessary task for building healthy relationships. </a:t>
            </a:r>
            <a:endParaRPr lang="en-US" sz="2400" dirty="0" smtClean="0"/>
          </a:p>
          <a:p>
            <a:r>
              <a:rPr lang="en-US" sz="2400" dirty="0"/>
              <a:t>	</a:t>
            </a:r>
            <a:r>
              <a:rPr lang="en-US" sz="2400" dirty="0" smtClean="0"/>
              <a:t>One </a:t>
            </a:r>
            <a:r>
              <a:rPr lang="en-US" sz="2400" dirty="0"/>
              <a:t>who popularized this into the Christian world was Gary Chapman in his best-selling book: “</a:t>
            </a:r>
            <a:r>
              <a:rPr lang="en-US" sz="2400" i="1" dirty="0"/>
              <a:t>The Five Love Languages.” </a:t>
            </a:r>
            <a:endParaRPr lang="en-US" sz="2400" i="1" dirty="0" smtClean="0"/>
          </a:p>
        </p:txBody>
      </p:sp>
    </p:spTree>
    <p:extLst>
      <p:ext uri="{BB962C8B-B14F-4D97-AF65-F5344CB8AC3E}">
        <p14:creationId xmlns:p14="http://schemas.microsoft.com/office/powerpoint/2010/main" val="1302211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519938" y="488673"/>
            <a:ext cx="3876374" cy="6008380"/>
          </a:xfrm>
          <a:prstGeom prst="rect">
            <a:avLst/>
          </a:prstGeom>
        </p:spPr>
      </p:pic>
      <p:pic>
        <p:nvPicPr>
          <p:cNvPr id="3" name="Picture 2"/>
          <p:cNvPicPr>
            <a:picLocks noChangeAspect="1"/>
          </p:cNvPicPr>
          <p:nvPr/>
        </p:nvPicPr>
        <p:blipFill>
          <a:blip r:embed="rId3"/>
          <a:stretch>
            <a:fillRect/>
          </a:stretch>
        </p:blipFill>
        <p:spPr>
          <a:xfrm>
            <a:off x="798947" y="492843"/>
            <a:ext cx="6004210" cy="6004210"/>
          </a:xfrm>
          <a:prstGeom prst="rect">
            <a:avLst/>
          </a:prstGeom>
        </p:spPr>
      </p:pic>
    </p:spTree>
    <p:extLst>
      <p:ext uri="{BB962C8B-B14F-4D97-AF65-F5344CB8AC3E}">
        <p14:creationId xmlns:p14="http://schemas.microsoft.com/office/powerpoint/2010/main" val="1441437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0913" y="746975"/>
            <a:ext cx="11114467" cy="1569660"/>
          </a:xfrm>
          <a:prstGeom prst="rect">
            <a:avLst/>
          </a:prstGeom>
          <a:noFill/>
        </p:spPr>
        <p:txBody>
          <a:bodyPr wrap="square" rtlCol="0">
            <a:spAutoFit/>
          </a:bodyPr>
          <a:lstStyle/>
          <a:p>
            <a:r>
              <a:rPr lang="en-US" sz="2400" b="1" dirty="0"/>
              <a:t>3. SANCTIFICATION</a:t>
            </a:r>
            <a:endParaRPr lang="en-US" sz="2400" dirty="0"/>
          </a:p>
          <a:p>
            <a:r>
              <a:rPr lang="en-US" sz="2400" dirty="0"/>
              <a:t> </a:t>
            </a:r>
          </a:p>
          <a:p>
            <a:r>
              <a:rPr lang="en-US" sz="2400" dirty="0"/>
              <a:t>	</a:t>
            </a:r>
            <a:r>
              <a:rPr lang="en-US" sz="2400" dirty="0" smtClean="0"/>
              <a:t>The book explains that we all have </a:t>
            </a:r>
            <a:r>
              <a:rPr lang="en-US" sz="2400" dirty="0"/>
              <a:t>a “love tank,” a non-biblical concept borrowed from the humanistic psychological theory called “co-dependency.” </a:t>
            </a:r>
            <a:endParaRPr lang="en-US" sz="2400" dirty="0" smtClean="0"/>
          </a:p>
        </p:txBody>
      </p:sp>
    </p:spTree>
    <p:extLst>
      <p:ext uri="{BB962C8B-B14F-4D97-AF65-F5344CB8AC3E}">
        <p14:creationId xmlns:p14="http://schemas.microsoft.com/office/powerpoint/2010/main" val="2166973769"/>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52337" y="489634"/>
            <a:ext cx="6014513" cy="5526155"/>
          </a:xfrm>
          <a:prstGeom prst="rect">
            <a:avLst/>
          </a:prstGeom>
        </p:spPr>
      </p:pic>
      <p:pic>
        <p:nvPicPr>
          <p:cNvPr id="3" name="Picture 2"/>
          <p:cNvPicPr>
            <a:picLocks noChangeAspect="1"/>
          </p:cNvPicPr>
          <p:nvPr/>
        </p:nvPicPr>
        <p:blipFill>
          <a:blip r:embed="rId3"/>
          <a:stretch>
            <a:fillRect/>
          </a:stretch>
        </p:blipFill>
        <p:spPr>
          <a:xfrm>
            <a:off x="7438273" y="489634"/>
            <a:ext cx="3707782" cy="5571804"/>
          </a:xfrm>
          <a:prstGeom prst="rect">
            <a:avLst/>
          </a:prstGeom>
        </p:spPr>
      </p:pic>
    </p:spTree>
    <p:extLst>
      <p:ext uri="{BB962C8B-B14F-4D97-AF65-F5344CB8AC3E}">
        <p14:creationId xmlns:p14="http://schemas.microsoft.com/office/powerpoint/2010/main" val="1368197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0913" y="746975"/>
            <a:ext cx="11114467" cy="4893647"/>
          </a:xfrm>
          <a:prstGeom prst="rect">
            <a:avLst/>
          </a:prstGeom>
          <a:noFill/>
        </p:spPr>
        <p:txBody>
          <a:bodyPr wrap="square" rtlCol="0">
            <a:spAutoFit/>
          </a:bodyPr>
          <a:lstStyle/>
          <a:p>
            <a:r>
              <a:rPr lang="en-US" sz="2400" b="1" dirty="0"/>
              <a:t>3. SANCTIFICATION</a:t>
            </a:r>
            <a:endParaRPr lang="en-US" sz="2400" dirty="0"/>
          </a:p>
          <a:p>
            <a:r>
              <a:rPr lang="en-US" sz="2400" dirty="0"/>
              <a:t> </a:t>
            </a:r>
          </a:p>
          <a:p>
            <a:r>
              <a:rPr lang="en-US" sz="2400" dirty="0"/>
              <a:t>	</a:t>
            </a:r>
            <a:r>
              <a:rPr lang="en-US" sz="2400" dirty="0" smtClean="0"/>
              <a:t>This </a:t>
            </a:r>
            <a:r>
              <a:rPr lang="en-US" sz="2400" dirty="0"/>
              <a:t>love tank needs constant filling for a happy life of high </a:t>
            </a:r>
            <a:r>
              <a:rPr lang="en-US" sz="2400" dirty="0" smtClean="0"/>
              <a:t>“self-esteem” </a:t>
            </a:r>
            <a:r>
              <a:rPr lang="en-US" sz="2400" dirty="0"/>
              <a:t>(also not a biblical concept). </a:t>
            </a:r>
            <a:endParaRPr lang="en-US" sz="2400" dirty="0" smtClean="0"/>
          </a:p>
          <a:p>
            <a:r>
              <a:rPr lang="en-US" sz="2400" dirty="0"/>
              <a:t>	</a:t>
            </a:r>
            <a:r>
              <a:rPr lang="en-US" sz="2400" dirty="0" smtClean="0"/>
              <a:t>So </a:t>
            </a:r>
            <a:r>
              <a:rPr lang="en-US" sz="2400" dirty="0"/>
              <a:t>if you work to fill </a:t>
            </a:r>
            <a:r>
              <a:rPr lang="en-US" sz="2400" dirty="0" smtClean="0"/>
              <a:t>your spouse’s love </a:t>
            </a:r>
            <a:r>
              <a:rPr lang="en-US" sz="2400" dirty="0"/>
              <a:t>tank, then </a:t>
            </a:r>
            <a:r>
              <a:rPr lang="en-US" sz="2400" dirty="0" smtClean="0"/>
              <a:t>he or she </a:t>
            </a:r>
            <a:r>
              <a:rPr lang="en-US" sz="2400" dirty="0"/>
              <a:t>will love you back, and you will then get your own “love tank” filled up, too, (which is the real </a:t>
            </a:r>
            <a:r>
              <a:rPr lang="en-US" sz="2400" dirty="0" smtClean="0"/>
              <a:t>goal, actually, </a:t>
            </a:r>
            <a:r>
              <a:rPr lang="en-US" sz="2400" dirty="0"/>
              <a:t>getting a fill up of your own love tank). </a:t>
            </a:r>
            <a:endParaRPr lang="en-US" sz="2400" dirty="0" smtClean="0"/>
          </a:p>
          <a:p>
            <a:r>
              <a:rPr lang="en-US" sz="2400" dirty="0"/>
              <a:t>	</a:t>
            </a:r>
            <a:r>
              <a:rPr lang="en-US" sz="2400" dirty="0" smtClean="0"/>
              <a:t>So </a:t>
            </a:r>
            <a:r>
              <a:rPr lang="en-US" sz="2400" dirty="0"/>
              <a:t>it’s a win-win! </a:t>
            </a:r>
            <a:endParaRPr lang="en-US" sz="2400" dirty="0" smtClean="0"/>
          </a:p>
          <a:p>
            <a:r>
              <a:rPr lang="en-US" sz="2400" dirty="0"/>
              <a:t>	</a:t>
            </a:r>
            <a:r>
              <a:rPr lang="en-US" sz="2400" dirty="0" smtClean="0"/>
              <a:t>But </a:t>
            </a:r>
            <a:r>
              <a:rPr lang="en-US" sz="2400" dirty="0"/>
              <a:t>first you have to learn to speak their “love language,” (one of </a:t>
            </a:r>
            <a:r>
              <a:rPr lang="en-US" sz="2400" i="1" dirty="0"/>
              <a:t>The Five Love Languages)</a:t>
            </a:r>
            <a:r>
              <a:rPr lang="en-US" sz="2400" dirty="0"/>
              <a:t>. </a:t>
            </a:r>
            <a:endParaRPr lang="en-US" sz="2400" dirty="0" smtClean="0"/>
          </a:p>
          <a:p>
            <a:r>
              <a:rPr lang="en-US" sz="2400" dirty="0"/>
              <a:t>	</a:t>
            </a:r>
            <a:r>
              <a:rPr lang="en-US" sz="2400" dirty="0" smtClean="0"/>
              <a:t>Learn </a:t>
            </a:r>
            <a:r>
              <a:rPr lang="en-US" sz="2400" dirty="0"/>
              <a:t>what they perceive to be loving and give it to them, so that they will then give to you in return: in other words, “give to get.” </a:t>
            </a:r>
            <a:endParaRPr lang="en-US" sz="2400" dirty="0" smtClean="0"/>
          </a:p>
          <a:p>
            <a:r>
              <a:rPr lang="en-US" sz="2400" dirty="0"/>
              <a:t>	</a:t>
            </a:r>
            <a:r>
              <a:rPr lang="en-US" sz="2400" dirty="0" smtClean="0"/>
              <a:t>Sounds very plausible, just not very biblical. </a:t>
            </a:r>
            <a:endParaRPr lang="en-US" sz="2400" dirty="0"/>
          </a:p>
        </p:txBody>
      </p:sp>
    </p:spTree>
    <p:extLst>
      <p:ext uri="{BB962C8B-B14F-4D97-AF65-F5344CB8AC3E}">
        <p14:creationId xmlns:p14="http://schemas.microsoft.com/office/powerpoint/2010/main" val="731392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0913" y="746975"/>
            <a:ext cx="11114467" cy="1569660"/>
          </a:xfrm>
          <a:prstGeom prst="rect">
            <a:avLst/>
          </a:prstGeom>
          <a:noFill/>
        </p:spPr>
        <p:txBody>
          <a:bodyPr wrap="square" rtlCol="0">
            <a:spAutoFit/>
          </a:bodyPr>
          <a:lstStyle/>
          <a:p>
            <a:r>
              <a:rPr lang="en-US" sz="2400" b="1" dirty="0"/>
              <a:t>3. SANCTIFICATION</a:t>
            </a:r>
            <a:endParaRPr lang="en-US" sz="2400" dirty="0"/>
          </a:p>
          <a:p>
            <a:r>
              <a:rPr lang="en-US" sz="2400" dirty="0"/>
              <a:t> </a:t>
            </a:r>
          </a:p>
          <a:p>
            <a:r>
              <a:rPr lang="en-US" sz="2400" dirty="0"/>
              <a:t>	Another “Christian” psychologist, Emerson </a:t>
            </a:r>
            <a:r>
              <a:rPr lang="en-US" sz="2400" dirty="0" err="1"/>
              <a:t>Eggerichs</a:t>
            </a:r>
            <a:r>
              <a:rPr lang="en-US" sz="2400" dirty="0"/>
              <a:t> (</a:t>
            </a:r>
            <a:r>
              <a:rPr lang="en-US" sz="2400" i="1" dirty="0"/>
              <a:t>Love and Respect</a:t>
            </a:r>
            <a:r>
              <a:rPr lang="en-US" sz="2400" i="1" dirty="0" smtClean="0"/>
              <a:t>)  </a:t>
            </a:r>
            <a:r>
              <a:rPr lang="en-US" sz="2400" dirty="0" smtClean="0"/>
              <a:t>follows this line of thinking.  </a:t>
            </a:r>
            <a:endParaRPr lang="en-US" sz="2400" dirty="0"/>
          </a:p>
        </p:txBody>
      </p:sp>
      <p:pic>
        <p:nvPicPr>
          <p:cNvPr id="3" name="Picture 2"/>
          <p:cNvPicPr>
            <a:picLocks noChangeAspect="1"/>
          </p:cNvPicPr>
          <p:nvPr/>
        </p:nvPicPr>
        <p:blipFill>
          <a:blip r:embed="rId3"/>
          <a:stretch>
            <a:fillRect/>
          </a:stretch>
        </p:blipFill>
        <p:spPr>
          <a:xfrm>
            <a:off x="2030980" y="2569193"/>
            <a:ext cx="3811555" cy="3811555"/>
          </a:xfrm>
          <a:prstGeom prst="rect">
            <a:avLst/>
          </a:prstGeom>
        </p:spPr>
      </p:pic>
      <p:pic>
        <p:nvPicPr>
          <p:cNvPr id="4" name="Picture 3"/>
          <p:cNvPicPr>
            <a:picLocks noChangeAspect="1"/>
          </p:cNvPicPr>
          <p:nvPr/>
        </p:nvPicPr>
        <p:blipFill>
          <a:blip r:embed="rId4"/>
          <a:stretch>
            <a:fillRect/>
          </a:stretch>
        </p:blipFill>
        <p:spPr>
          <a:xfrm>
            <a:off x="7346782" y="2569193"/>
            <a:ext cx="2547987" cy="3877980"/>
          </a:xfrm>
          <a:prstGeom prst="rect">
            <a:avLst/>
          </a:prstGeom>
        </p:spPr>
      </p:pic>
    </p:spTree>
    <p:extLst>
      <p:ext uri="{BB962C8B-B14F-4D97-AF65-F5344CB8AC3E}">
        <p14:creationId xmlns:p14="http://schemas.microsoft.com/office/powerpoint/2010/main" val="2814854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0913" y="746975"/>
            <a:ext cx="11114467" cy="4524315"/>
          </a:xfrm>
          <a:prstGeom prst="rect">
            <a:avLst/>
          </a:prstGeom>
          <a:noFill/>
        </p:spPr>
        <p:txBody>
          <a:bodyPr wrap="square" rtlCol="0">
            <a:spAutoFit/>
          </a:bodyPr>
          <a:lstStyle/>
          <a:p>
            <a:r>
              <a:rPr lang="en-US" sz="2400" b="1" dirty="0"/>
              <a:t>3. SANCTIFICATION</a:t>
            </a:r>
            <a:endParaRPr lang="en-US" sz="2400" dirty="0"/>
          </a:p>
          <a:p>
            <a:r>
              <a:rPr lang="en-US" sz="2400" dirty="0"/>
              <a:t> </a:t>
            </a:r>
          </a:p>
          <a:p>
            <a:r>
              <a:rPr lang="en-US" sz="2400" dirty="0"/>
              <a:t>	</a:t>
            </a:r>
            <a:r>
              <a:rPr lang="en-US" sz="2400" dirty="0" err="1" smtClean="0"/>
              <a:t>Eggerichs</a:t>
            </a:r>
            <a:r>
              <a:rPr lang="en-US" sz="2400" dirty="0" smtClean="0"/>
              <a:t> references </a:t>
            </a:r>
            <a:r>
              <a:rPr lang="en-US" sz="2400" dirty="0"/>
              <a:t>Ephesians 5:22-33, which says, “husbands love you’re your wives,” and “wives respect your husbands.” </a:t>
            </a:r>
            <a:endParaRPr lang="en-US" sz="2400" dirty="0" smtClean="0"/>
          </a:p>
          <a:p>
            <a:r>
              <a:rPr lang="en-US" sz="2400" dirty="0"/>
              <a:t>	</a:t>
            </a:r>
            <a:r>
              <a:rPr lang="en-US" sz="2400" dirty="0" smtClean="0"/>
              <a:t>He </a:t>
            </a:r>
            <a:r>
              <a:rPr lang="en-US" sz="2400" dirty="0"/>
              <a:t>then declares that this proves that </a:t>
            </a:r>
            <a:r>
              <a:rPr lang="en-US" sz="2400" dirty="0" smtClean="0"/>
              <a:t>“men </a:t>
            </a:r>
            <a:r>
              <a:rPr lang="en-US" sz="2400" dirty="0"/>
              <a:t>need </a:t>
            </a:r>
            <a:r>
              <a:rPr lang="en-US" sz="2400" dirty="0" smtClean="0"/>
              <a:t>respect” </a:t>
            </a:r>
            <a:r>
              <a:rPr lang="en-US" sz="2400" dirty="0"/>
              <a:t>and </a:t>
            </a:r>
            <a:r>
              <a:rPr lang="en-US" sz="2400" dirty="0" smtClean="0"/>
              <a:t>“women </a:t>
            </a:r>
            <a:r>
              <a:rPr lang="en-US" sz="2400" dirty="0"/>
              <a:t>need </a:t>
            </a:r>
            <a:r>
              <a:rPr lang="en-US" sz="2400" dirty="0" smtClean="0"/>
              <a:t>love” </a:t>
            </a:r>
            <a:r>
              <a:rPr lang="en-US" sz="2400" dirty="0"/>
              <a:t>(also invoking the “love tank” imagery). </a:t>
            </a:r>
            <a:endParaRPr lang="en-US" sz="2400" dirty="0" smtClean="0"/>
          </a:p>
          <a:p>
            <a:r>
              <a:rPr lang="en-US" sz="2400" dirty="0"/>
              <a:t>	</a:t>
            </a:r>
            <a:r>
              <a:rPr lang="en-US" sz="2400" dirty="0" smtClean="0"/>
              <a:t>So </a:t>
            </a:r>
            <a:r>
              <a:rPr lang="en-US" sz="2400" dirty="0"/>
              <a:t>if men give love to their wives, then wives will give respect to their husbands. </a:t>
            </a:r>
            <a:endParaRPr lang="en-US" sz="2400" dirty="0" smtClean="0"/>
          </a:p>
          <a:p>
            <a:r>
              <a:rPr lang="en-US" sz="2400" dirty="0"/>
              <a:t>	</a:t>
            </a:r>
            <a:r>
              <a:rPr lang="en-US" sz="2400" dirty="0" smtClean="0"/>
              <a:t>And </a:t>
            </a:r>
            <a:r>
              <a:rPr lang="en-US" sz="2400" dirty="0"/>
              <a:t>then both will get their needs met, right? Each will walk around with a full love tank. </a:t>
            </a:r>
            <a:endParaRPr lang="en-US" sz="2400" dirty="0" smtClean="0"/>
          </a:p>
          <a:p>
            <a:r>
              <a:rPr lang="en-US" sz="2400" dirty="0" smtClean="0"/>
              <a:t>	But is that the point of Paul’s commands there in Ephesians 5, to reveal that “men need respect” and “women need love”? </a:t>
            </a:r>
            <a:endParaRPr lang="en-US" sz="2400" dirty="0"/>
          </a:p>
          <a:p>
            <a:r>
              <a:rPr lang="en-US" sz="2400" dirty="0" smtClean="0"/>
              <a:t>	What </a:t>
            </a:r>
            <a:r>
              <a:rPr lang="en-US" sz="2400" dirty="0"/>
              <a:t>a colossal, deeply damaging blunder this counsel is!</a:t>
            </a:r>
          </a:p>
        </p:txBody>
      </p:sp>
    </p:spTree>
    <p:extLst>
      <p:ext uri="{BB962C8B-B14F-4D97-AF65-F5344CB8AC3E}">
        <p14:creationId xmlns:p14="http://schemas.microsoft.com/office/powerpoint/2010/main" val="3145956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0913" y="746975"/>
            <a:ext cx="11114467" cy="4524315"/>
          </a:xfrm>
          <a:prstGeom prst="rect">
            <a:avLst/>
          </a:prstGeom>
          <a:noFill/>
        </p:spPr>
        <p:txBody>
          <a:bodyPr wrap="square" rtlCol="0">
            <a:spAutoFit/>
          </a:bodyPr>
          <a:lstStyle/>
          <a:p>
            <a:r>
              <a:rPr lang="en-US" sz="2400" b="1" dirty="0" smtClean="0"/>
              <a:t>INTRODUCTION: MARRIAGE REDEFINED</a:t>
            </a:r>
            <a:endParaRPr lang="en-US" sz="2400" dirty="0"/>
          </a:p>
          <a:p>
            <a:endParaRPr lang="en-US" sz="2400" dirty="0" smtClean="0"/>
          </a:p>
          <a:p>
            <a:r>
              <a:rPr lang="en-US" sz="2400" dirty="0"/>
              <a:t>	So now, according to the current, controlling judgment of the highest court in our land (by a vote of 5-4), if you are opposed to same-sex marriage you are either a hater, an idiot, or paranoid, pick one. </a:t>
            </a:r>
            <a:endParaRPr lang="en-US" sz="2400" dirty="0" smtClean="0"/>
          </a:p>
          <a:p>
            <a:r>
              <a:rPr lang="en-US" sz="2400" dirty="0"/>
              <a:t>	</a:t>
            </a:r>
            <a:r>
              <a:rPr lang="en-US" sz="2400" dirty="0" smtClean="0"/>
              <a:t>Of </a:t>
            </a:r>
            <a:r>
              <a:rPr lang="en-US" sz="2400" dirty="0"/>
              <a:t>course, that would be true of virtually all Americans who ever lived up to, say, fifty years ago, as well as almost all the people of the world who ever lived up until, say fifty years ago. </a:t>
            </a:r>
            <a:endParaRPr lang="en-US" sz="2400" dirty="0" smtClean="0"/>
          </a:p>
          <a:p>
            <a:r>
              <a:rPr lang="en-US" sz="2400" dirty="0"/>
              <a:t>	</a:t>
            </a:r>
            <a:r>
              <a:rPr lang="en-US" sz="2400" dirty="0" smtClean="0"/>
              <a:t>All </a:t>
            </a:r>
            <a:r>
              <a:rPr lang="en-US" sz="2400" dirty="0"/>
              <a:t>were either haters, idiots, or paranoid. </a:t>
            </a:r>
            <a:endParaRPr lang="en-US" sz="2400" dirty="0" smtClean="0"/>
          </a:p>
          <a:p>
            <a:r>
              <a:rPr lang="en-US" sz="2400" dirty="0"/>
              <a:t>	</a:t>
            </a:r>
            <a:r>
              <a:rPr lang="en-US" sz="2400" dirty="0" smtClean="0"/>
              <a:t>The </a:t>
            </a:r>
            <a:r>
              <a:rPr lang="en-US" sz="2400" dirty="0"/>
              <a:t>implication is that if people persist in opposing same-sex marriage, they are either bad people or just plain ignorant, and they will eventually require reeducation or punishment. </a:t>
            </a:r>
          </a:p>
        </p:txBody>
      </p:sp>
    </p:spTree>
    <p:extLst>
      <p:ext uri="{BB962C8B-B14F-4D97-AF65-F5344CB8AC3E}">
        <p14:creationId xmlns:p14="http://schemas.microsoft.com/office/powerpoint/2010/main" val="2677347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0913" y="746975"/>
            <a:ext cx="11114467" cy="1938992"/>
          </a:xfrm>
          <a:prstGeom prst="rect">
            <a:avLst/>
          </a:prstGeom>
          <a:noFill/>
        </p:spPr>
        <p:txBody>
          <a:bodyPr wrap="square" rtlCol="0">
            <a:spAutoFit/>
          </a:bodyPr>
          <a:lstStyle/>
          <a:p>
            <a:r>
              <a:rPr lang="en-US" sz="2400" b="1" dirty="0"/>
              <a:t>3. SANCTIFICATION</a:t>
            </a:r>
            <a:endParaRPr lang="en-US" sz="2400" dirty="0"/>
          </a:p>
          <a:p>
            <a:r>
              <a:rPr lang="en-US" sz="2400" dirty="0"/>
              <a:t> </a:t>
            </a:r>
          </a:p>
          <a:p>
            <a:r>
              <a:rPr lang="en-US" sz="2400" dirty="0"/>
              <a:t>	If a teacher says to a daydreaming student: “Pay attention,” </a:t>
            </a:r>
            <a:r>
              <a:rPr lang="en-US" sz="2400" dirty="0" smtClean="0"/>
              <a:t>would </a:t>
            </a:r>
            <a:r>
              <a:rPr lang="en-US" sz="2400" dirty="0"/>
              <a:t>you immediately </a:t>
            </a:r>
            <a:r>
              <a:rPr lang="en-US" sz="2400" dirty="0" smtClean="0"/>
              <a:t>conclude </a:t>
            </a:r>
            <a:r>
              <a:rPr lang="en-US" sz="2400" dirty="0"/>
              <a:t>that it’s because </a:t>
            </a:r>
            <a:r>
              <a:rPr lang="en-US" sz="2400" dirty="0" smtClean="0"/>
              <a:t>the </a:t>
            </a:r>
            <a:r>
              <a:rPr lang="en-US" sz="2400" dirty="0"/>
              <a:t>teacher </a:t>
            </a:r>
            <a:r>
              <a:rPr lang="en-US" sz="2400" dirty="0" smtClean="0"/>
              <a:t>“needs attention”?  </a:t>
            </a:r>
          </a:p>
          <a:p>
            <a:r>
              <a:rPr lang="en-US" sz="2400" dirty="0"/>
              <a:t>	</a:t>
            </a:r>
            <a:r>
              <a:rPr lang="en-US" sz="2400" dirty="0" smtClean="0"/>
              <a:t>Is </a:t>
            </a:r>
            <a:r>
              <a:rPr lang="en-US" sz="2400" dirty="0"/>
              <a:t>that the point of her saying that? </a:t>
            </a:r>
            <a:endParaRPr lang="en-US" sz="2400" dirty="0" smtClean="0"/>
          </a:p>
        </p:txBody>
      </p:sp>
    </p:spTree>
    <p:extLst>
      <p:ext uri="{BB962C8B-B14F-4D97-AF65-F5344CB8AC3E}">
        <p14:creationId xmlns:p14="http://schemas.microsoft.com/office/powerpoint/2010/main" val="228894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17634" y="36922"/>
            <a:ext cx="11627317" cy="6825592"/>
          </a:xfrm>
          <a:prstGeom prst="rect">
            <a:avLst/>
          </a:prstGeom>
        </p:spPr>
      </p:pic>
    </p:spTree>
    <p:extLst>
      <p:ext uri="{BB962C8B-B14F-4D97-AF65-F5344CB8AC3E}">
        <p14:creationId xmlns:p14="http://schemas.microsoft.com/office/powerpoint/2010/main" val="3900368909"/>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0913" y="746975"/>
            <a:ext cx="11114467" cy="3416320"/>
          </a:xfrm>
          <a:prstGeom prst="rect">
            <a:avLst/>
          </a:prstGeom>
          <a:noFill/>
        </p:spPr>
        <p:txBody>
          <a:bodyPr wrap="square" rtlCol="0">
            <a:spAutoFit/>
          </a:bodyPr>
          <a:lstStyle/>
          <a:p>
            <a:r>
              <a:rPr lang="en-US" sz="2400" b="1" dirty="0"/>
              <a:t>3. SANCTIFICATION</a:t>
            </a:r>
            <a:endParaRPr lang="en-US" sz="2400" dirty="0"/>
          </a:p>
          <a:p>
            <a:r>
              <a:rPr lang="en-US" sz="2400" dirty="0"/>
              <a:t> </a:t>
            </a:r>
          </a:p>
          <a:p>
            <a:r>
              <a:rPr lang="en-US" sz="2400" dirty="0"/>
              <a:t>	</a:t>
            </a:r>
            <a:r>
              <a:rPr lang="en-US" sz="2400" dirty="0" smtClean="0"/>
              <a:t>Does the teacher </a:t>
            </a:r>
            <a:r>
              <a:rPr lang="en-US" sz="2400" dirty="0"/>
              <a:t>crave attention? Is her “attention tank” a little low? Does she need her student to fill her attention tank? </a:t>
            </a:r>
            <a:endParaRPr lang="en-US" sz="2400" dirty="0" smtClean="0"/>
          </a:p>
          <a:p>
            <a:r>
              <a:rPr lang="en-US" sz="2400" dirty="0"/>
              <a:t>	</a:t>
            </a:r>
            <a:r>
              <a:rPr lang="en-US" sz="2400" dirty="0" smtClean="0"/>
              <a:t>That’s absurd! </a:t>
            </a:r>
          </a:p>
          <a:p>
            <a:r>
              <a:rPr lang="en-US" sz="2400" dirty="0"/>
              <a:t>	</a:t>
            </a:r>
            <a:r>
              <a:rPr lang="en-US" sz="2400" dirty="0" smtClean="0"/>
              <a:t>It’s </a:t>
            </a:r>
            <a:r>
              <a:rPr lang="en-US" sz="2400" dirty="0"/>
              <a:t>the student who needs something, and what he needs is to stop daydreaming and to pay attention, precisely because he is NOT paying attention! </a:t>
            </a:r>
            <a:endParaRPr lang="en-US" sz="2400" dirty="0" smtClean="0"/>
          </a:p>
          <a:p>
            <a:r>
              <a:rPr lang="en-US" sz="2400" dirty="0"/>
              <a:t>	</a:t>
            </a:r>
            <a:r>
              <a:rPr lang="en-US" sz="2400" dirty="0" smtClean="0"/>
              <a:t>Yet </a:t>
            </a:r>
            <a:r>
              <a:rPr lang="en-US" sz="2400" dirty="0"/>
              <a:t>that is exactly the same fallacious argument that the “Christian” psychologist </a:t>
            </a:r>
            <a:r>
              <a:rPr lang="en-US" sz="2400" dirty="0" err="1"/>
              <a:t>Eggerichs</a:t>
            </a:r>
            <a:r>
              <a:rPr lang="en-US" sz="2400" dirty="0"/>
              <a:t> makes.</a:t>
            </a:r>
          </a:p>
        </p:txBody>
      </p:sp>
    </p:spTree>
    <p:extLst>
      <p:ext uri="{BB962C8B-B14F-4D97-AF65-F5344CB8AC3E}">
        <p14:creationId xmlns:p14="http://schemas.microsoft.com/office/powerpoint/2010/main" val="3709605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0913" y="746975"/>
            <a:ext cx="11114467" cy="4154984"/>
          </a:xfrm>
          <a:prstGeom prst="rect">
            <a:avLst/>
          </a:prstGeom>
          <a:noFill/>
        </p:spPr>
        <p:txBody>
          <a:bodyPr wrap="square" rtlCol="0">
            <a:spAutoFit/>
          </a:bodyPr>
          <a:lstStyle/>
          <a:p>
            <a:r>
              <a:rPr lang="en-US" sz="2400" b="1" dirty="0"/>
              <a:t>3. SANCTIFICATION</a:t>
            </a:r>
            <a:endParaRPr lang="en-US" sz="2400" dirty="0"/>
          </a:p>
          <a:p>
            <a:r>
              <a:rPr lang="en-US" sz="2400" dirty="0"/>
              <a:t> </a:t>
            </a:r>
          </a:p>
          <a:p>
            <a:r>
              <a:rPr lang="en-US" sz="2400" dirty="0"/>
              <a:t>	But what if what sinful husbands </a:t>
            </a:r>
            <a:r>
              <a:rPr lang="en-US" sz="2400" i="1" dirty="0"/>
              <a:t>need</a:t>
            </a:r>
            <a:r>
              <a:rPr lang="en-US" sz="2400" dirty="0"/>
              <a:t> most of all is to break their slavery to sin and self so that they can love their wives, no strings attached, demanding nothing in return? </a:t>
            </a:r>
            <a:endParaRPr lang="en-US" sz="2400" dirty="0" smtClean="0"/>
          </a:p>
          <a:p>
            <a:r>
              <a:rPr lang="en-US" sz="2400" dirty="0"/>
              <a:t>	</a:t>
            </a:r>
            <a:r>
              <a:rPr lang="en-US" sz="2400" dirty="0" smtClean="0"/>
              <a:t>What </a:t>
            </a:r>
            <a:r>
              <a:rPr lang="en-US" sz="2400" dirty="0"/>
              <a:t>if God commands husbands to love their wives because they are NOT loving their wives</a:t>
            </a:r>
            <a:r>
              <a:rPr lang="en-US" sz="2400" dirty="0" smtClean="0"/>
              <a:t>, because </a:t>
            </a:r>
            <a:r>
              <a:rPr lang="en-US" sz="2400" dirty="0"/>
              <a:t>they do not naturally love their wives? </a:t>
            </a:r>
            <a:endParaRPr lang="en-US" sz="2400" dirty="0" smtClean="0"/>
          </a:p>
          <a:p>
            <a:r>
              <a:rPr lang="en-US" sz="2400" dirty="0"/>
              <a:t>	</a:t>
            </a:r>
            <a:r>
              <a:rPr lang="en-US" sz="2400" dirty="0" smtClean="0"/>
              <a:t>That </a:t>
            </a:r>
            <a:r>
              <a:rPr lang="en-US" sz="2400" dirty="0"/>
              <a:t>sounds a lot more like the biblical faith. </a:t>
            </a:r>
            <a:endParaRPr lang="en-US" sz="2400" dirty="0" smtClean="0"/>
          </a:p>
          <a:p>
            <a:r>
              <a:rPr lang="en-US" sz="2400" dirty="0"/>
              <a:t>	</a:t>
            </a:r>
            <a:r>
              <a:rPr lang="en-US" sz="2400" dirty="0" smtClean="0"/>
              <a:t>And </a:t>
            </a:r>
            <a:r>
              <a:rPr lang="en-US" sz="2400" dirty="0"/>
              <a:t>what if what sinful wives need most is to break their slavery to sin and self so that they will respect their husbands, no strings attached, demanding nothing in return, because they are NOT respecting their husbands and do not naturally respect their husbands? </a:t>
            </a:r>
            <a:endParaRPr lang="en-US" sz="2400" dirty="0" smtClean="0"/>
          </a:p>
        </p:txBody>
      </p:sp>
    </p:spTree>
    <p:extLst>
      <p:ext uri="{BB962C8B-B14F-4D97-AF65-F5344CB8AC3E}">
        <p14:creationId xmlns:p14="http://schemas.microsoft.com/office/powerpoint/2010/main" val="4072659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0913" y="746975"/>
            <a:ext cx="11114467" cy="3416320"/>
          </a:xfrm>
          <a:prstGeom prst="rect">
            <a:avLst/>
          </a:prstGeom>
          <a:noFill/>
        </p:spPr>
        <p:txBody>
          <a:bodyPr wrap="square" rtlCol="0">
            <a:spAutoFit/>
          </a:bodyPr>
          <a:lstStyle/>
          <a:p>
            <a:r>
              <a:rPr lang="en-US" sz="2400" b="1" dirty="0"/>
              <a:t>3. SANCTIFICATION</a:t>
            </a:r>
            <a:endParaRPr lang="en-US" sz="2400" dirty="0"/>
          </a:p>
          <a:p>
            <a:r>
              <a:rPr lang="en-US" sz="2400" dirty="0"/>
              <a:t> </a:t>
            </a:r>
          </a:p>
          <a:p>
            <a:r>
              <a:rPr lang="en-US" sz="2400" dirty="0" smtClean="0"/>
              <a:t>	Husbands do not </a:t>
            </a:r>
            <a:r>
              <a:rPr lang="en-US" sz="2400" i="1" dirty="0"/>
              <a:t>need</a:t>
            </a:r>
            <a:r>
              <a:rPr lang="en-US" sz="2400" dirty="0"/>
              <a:t> respect, they </a:t>
            </a:r>
            <a:r>
              <a:rPr lang="en-US" sz="2400" i="1" dirty="0"/>
              <a:t>need</a:t>
            </a:r>
            <a:r>
              <a:rPr lang="en-US" sz="2400" dirty="0"/>
              <a:t> sanctification. They need to learn to love their wives, which they do not do naturally. </a:t>
            </a:r>
            <a:endParaRPr lang="en-US" sz="2400" dirty="0" smtClean="0"/>
          </a:p>
          <a:p>
            <a:r>
              <a:rPr lang="en-US" sz="2400" dirty="0"/>
              <a:t>	</a:t>
            </a:r>
            <a:r>
              <a:rPr lang="en-US" sz="2400" dirty="0" smtClean="0"/>
              <a:t>Wives </a:t>
            </a:r>
            <a:r>
              <a:rPr lang="en-US" sz="2400" dirty="0"/>
              <a:t>don’t </a:t>
            </a:r>
            <a:r>
              <a:rPr lang="en-US" sz="2400" i="1" dirty="0"/>
              <a:t>need</a:t>
            </a:r>
            <a:r>
              <a:rPr lang="en-US" sz="2400" dirty="0"/>
              <a:t> love; they also </a:t>
            </a:r>
            <a:r>
              <a:rPr lang="en-US" sz="2400" i="1" dirty="0"/>
              <a:t>need</a:t>
            </a:r>
            <a:r>
              <a:rPr lang="en-US" sz="2400" dirty="0"/>
              <a:t> sanctification. They need to learn to respect their husbands which they do not do naturally. </a:t>
            </a:r>
            <a:endParaRPr lang="en-US" sz="2400" dirty="0" smtClean="0"/>
          </a:p>
          <a:p>
            <a:r>
              <a:rPr lang="en-US" sz="2400" dirty="0"/>
              <a:t>	</a:t>
            </a:r>
            <a:r>
              <a:rPr lang="en-US" sz="2400" dirty="0" smtClean="0"/>
              <a:t>If </a:t>
            </a:r>
            <a:r>
              <a:rPr lang="en-US" sz="2400" dirty="0"/>
              <a:t>anybody has a </a:t>
            </a:r>
            <a:r>
              <a:rPr lang="en-US" sz="2400" dirty="0" smtClean="0"/>
              <a:t>“tank,” </a:t>
            </a:r>
            <a:r>
              <a:rPr lang="en-US" sz="2400" dirty="0"/>
              <a:t>it’s a </a:t>
            </a:r>
            <a:r>
              <a:rPr lang="en-US" sz="2400" dirty="0" smtClean="0"/>
              <a:t>spiritual </a:t>
            </a:r>
            <a:r>
              <a:rPr lang="en-US" sz="2400" b="1" i="1" dirty="0" smtClean="0"/>
              <a:t>septic</a:t>
            </a:r>
            <a:r>
              <a:rPr lang="en-US" sz="2400" dirty="0" smtClean="0"/>
              <a:t> tank </a:t>
            </a:r>
            <a:r>
              <a:rPr lang="en-US" sz="2400" dirty="0"/>
              <a:t>that’s full of sin and self that needs to be drained and discarded so that they are then set free to live godly lives and enjoy God’s good gift of </a:t>
            </a:r>
            <a:r>
              <a:rPr lang="en-US" sz="2400" dirty="0" smtClean="0"/>
              <a:t>living generously, loving others. </a:t>
            </a:r>
            <a:endParaRPr lang="en-US" sz="2400" dirty="0"/>
          </a:p>
        </p:txBody>
      </p:sp>
    </p:spTree>
    <p:extLst>
      <p:ext uri="{BB962C8B-B14F-4D97-AF65-F5344CB8AC3E}">
        <p14:creationId xmlns:p14="http://schemas.microsoft.com/office/powerpoint/2010/main" val="2098225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0913" y="746975"/>
            <a:ext cx="11114467" cy="4154984"/>
          </a:xfrm>
          <a:prstGeom prst="rect">
            <a:avLst/>
          </a:prstGeom>
          <a:noFill/>
        </p:spPr>
        <p:txBody>
          <a:bodyPr wrap="square" rtlCol="0">
            <a:spAutoFit/>
          </a:bodyPr>
          <a:lstStyle/>
          <a:p>
            <a:r>
              <a:rPr lang="en-US" sz="2400" b="1" dirty="0"/>
              <a:t>3. SANCTIFICATION</a:t>
            </a:r>
            <a:endParaRPr lang="en-US" sz="2400" dirty="0"/>
          </a:p>
          <a:p>
            <a:r>
              <a:rPr lang="en-US" sz="2400" dirty="0"/>
              <a:t> </a:t>
            </a:r>
          </a:p>
          <a:p>
            <a:r>
              <a:rPr lang="en-US" sz="2400" dirty="0"/>
              <a:t>	And don’t forget that our Lord Jesus condemned all such “give to get” schemes. </a:t>
            </a:r>
            <a:endParaRPr lang="en-US" sz="2400" dirty="0" smtClean="0"/>
          </a:p>
          <a:p>
            <a:r>
              <a:rPr lang="en-US" sz="2400" dirty="0"/>
              <a:t>	</a:t>
            </a:r>
            <a:r>
              <a:rPr lang="en-US" sz="2400" dirty="0" smtClean="0"/>
              <a:t>In </a:t>
            </a:r>
            <a:r>
              <a:rPr lang="en-US" sz="2400" dirty="0"/>
              <a:t>Luke 6, Jesus declared: “</a:t>
            </a:r>
            <a:r>
              <a:rPr lang="en-US" sz="2400" i="1" dirty="0"/>
              <a:t>32 If you love those who love you, what benefit is that to you? For even sinners love those who love them. 33 And if you do good to those who do good to you, what benefit is that to you? For even sinners do the same. 34 And if you lend to those from whom you expect to receive, what credit is that to you? Even sinners lend to sinners, to get back the same amount.</a:t>
            </a:r>
            <a:r>
              <a:rPr lang="en-US" sz="2400" dirty="0"/>
              <a:t>” </a:t>
            </a:r>
            <a:endParaRPr lang="en-US" sz="2400" dirty="0" smtClean="0"/>
          </a:p>
          <a:p>
            <a:r>
              <a:rPr lang="en-US" sz="2400" dirty="0"/>
              <a:t>	</a:t>
            </a:r>
            <a:r>
              <a:rPr lang="en-US" sz="2400" dirty="0" smtClean="0"/>
              <a:t>So </a:t>
            </a:r>
            <a:r>
              <a:rPr lang="en-US" sz="2400" dirty="0"/>
              <a:t>Jesus categorically rules out many of the customary motivations cited for generosity: “You’ll get something out of it: feeling better about yourself, the praise of others, some bonus incentives, or ‘naming rights</a:t>
            </a:r>
            <a:r>
              <a:rPr lang="en-US" sz="2400" dirty="0" smtClean="0"/>
              <a:t>’.”</a:t>
            </a:r>
            <a:endParaRPr lang="en-US" sz="2400" dirty="0"/>
          </a:p>
        </p:txBody>
      </p:sp>
    </p:spTree>
    <p:extLst>
      <p:ext uri="{BB962C8B-B14F-4D97-AF65-F5344CB8AC3E}">
        <p14:creationId xmlns:p14="http://schemas.microsoft.com/office/powerpoint/2010/main" val="3136112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0913" y="746975"/>
            <a:ext cx="11114467" cy="3785652"/>
          </a:xfrm>
          <a:prstGeom prst="rect">
            <a:avLst/>
          </a:prstGeom>
          <a:noFill/>
        </p:spPr>
        <p:txBody>
          <a:bodyPr wrap="square" rtlCol="0">
            <a:spAutoFit/>
          </a:bodyPr>
          <a:lstStyle/>
          <a:p>
            <a:r>
              <a:rPr lang="en-US" sz="2400" b="1" dirty="0"/>
              <a:t>3. SANCTIFICATION</a:t>
            </a:r>
            <a:endParaRPr lang="en-US" sz="2400" dirty="0"/>
          </a:p>
          <a:p>
            <a:r>
              <a:rPr lang="en-US" sz="2400" dirty="0"/>
              <a:t> </a:t>
            </a:r>
          </a:p>
          <a:p>
            <a:r>
              <a:rPr lang="en-US" sz="2400" dirty="0" smtClean="0"/>
              <a:t>	And </a:t>
            </a:r>
            <a:r>
              <a:rPr lang="en-US" sz="2400" dirty="0"/>
              <a:t>notice the motive that Jesus endorses for generosity: “</a:t>
            </a:r>
            <a:r>
              <a:rPr lang="en-US" sz="2400" i="1" dirty="0"/>
              <a:t>35 But love your enemies, and do good, and lend, expecting nothing in return, and your reward will be great, and you will be sons of the Most High, for he is kind to the ungrateful and the evil. 36 Be merciful, even as your Father is merciful.</a:t>
            </a:r>
            <a:r>
              <a:rPr lang="en-US" sz="2400" dirty="0"/>
              <a:t>” </a:t>
            </a:r>
            <a:r>
              <a:rPr lang="en-US" sz="2400" dirty="0" smtClean="0"/>
              <a:t>Be generous, for in so doing you will glorify God demonstrating His generosity. </a:t>
            </a:r>
          </a:p>
          <a:p>
            <a:r>
              <a:rPr lang="en-US" sz="2400" dirty="0"/>
              <a:t>	</a:t>
            </a:r>
            <a:r>
              <a:rPr lang="en-US" sz="2400" dirty="0" smtClean="0"/>
              <a:t>How </a:t>
            </a:r>
            <a:r>
              <a:rPr lang="en-US" sz="2400" dirty="0"/>
              <a:t>could we have missed this? </a:t>
            </a:r>
            <a:endParaRPr lang="en-US" sz="2400" dirty="0" smtClean="0"/>
          </a:p>
          <a:p>
            <a:r>
              <a:rPr lang="en-US" sz="2400" dirty="0"/>
              <a:t>	</a:t>
            </a:r>
            <a:r>
              <a:rPr lang="en-US" sz="2400" dirty="0" smtClean="0"/>
              <a:t>God </a:t>
            </a:r>
            <a:r>
              <a:rPr lang="en-US" sz="2400" dirty="0"/>
              <a:t>is generous, and he gives his people the gift of becoming like him in this matter of generosity.</a:t>
            </a:r>
          </a:p>
        </p:txBody>
      </p:sp>
    </p:spTree>
    <p:extLst>
      <p:ext uri="{BB962C8B-B14F-4D97-AF65-F5344CB8AC3E}">
        <p14:creationId xmlns:p14="http://schemas.microsoft.com/office/powerpoint/2010/main" val="4089436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0913" y="746975"/>
            <a:ext cx="11114467" cy="2308324"/>
          </a:xfrm>
          <a:prstGeom prst="rect">
            <a:avLst/>
          </a:prstGeom>
          <a:noFill/>
        </p:spPr>
        <p:txBody>
          <a:bodyPr wrap="square" rtlCol="0">
            <a:spAutoFit/>
          </a:bodyPr>
          <a:lstStyle/>
          <a:p>
            <a:r>
              <a:rPr lang="en-US" sz="2400" b="1" dirty="0"/>
              <a:t>3. SANCTIFICATION</a:t>
            </a:r>
            <a:endParaRPr lang="en-US" sz="2400" dirty="0"/>
          </a:p>
          <a:p>
            <a:r>
              <a:rPr lang="en-US" sz="2400" dirty="0"/>
              <a:t> </a:t>
            </a:r>
          </a:p>
          <a:p>
            <a:r>
              <a:rPr lang="en-US" sz="2400" dirty="0"/>
              <a:t>	Biblical marriage is about sanctification. </a:t>
            </a:r>
            <a:endParaRPr lang="en-US" sz="2400" dirty="0" smtClean="0"/>
          </a:p>
          <a:p>
            <a:r>
              <a:rPr lang="en-US" sz="2400" dirty="0"/>
              <a:t>	</a:t>
            </a:r>
            <a:r>
              <a:rPr lang="en-US" sz="2400" dirty="0" smtClean="0"/>
              <a:t>And </a:t>
            </a:r>
            <a:r>
              <a:rPr lang="en-US" sz="2400" dirty="0"/>
              <a:t>sanctification leads to obedience to God’s commands. </a:t>
            </a:r>
            <a:endParaRPr lang="en-US" sz="2400" dirty="0" smtClean="0"/>
          </a:p>
          <a:p>
            <a:r>
              <a:rPr lang="en-US" sz="2400" dirty="0"/>
              <a:t>	</a:t>
            </a:r>
            <a:r>
              <a:rPr lang="en-US" sz="2400" dirty="0" smtClean="0"/>
              <a:t>So</a:t>
            </a:r>
            <a:r>
              <a:rPr lang="en-US" sz="2400" dirty="0"/>
              <a:t>, obviously, same-sex marriage can never be biblical because </a:t>
            </a:r>
            <a:r>
              <a:rPr lang="en-US" sz="2400" dirty="0" smtClean="0"/>
              <a:t>homosexual desire and practice are </a:t>
            </a:r>
            <a:r>
              <a:rPr lang="en-US" sz="2400" dirty="0"/>
              <a:t>fundamentally </a:t>
            </a:r>
            <a:r>
              <a:rPr lang="en-US" sz="2400" dirty="0" smtClean="0"/>
              <a:t>violations </a:t>
            </a:r>
            <a:r>
              <a:rPr lang="en-US" sz="2400" dirty="0"/>
              <a:t>of God’s command. </a:t>
            </a:r>
          </a:p>
        </p:txBody>
      </p:sp>
    </p:spTree>
    <p:extLst>
      <p:ext uri="{BB962C8B-B14F-4D97-AF65-F5344CB8AC3E}">
        <p14:creationId xmlns:p14="http://schemas.microsoft.com/office/powerpoint/2010/main" val="1387280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0913" y="746975"/>
            <a:ext cx="11114467" cy="4893647"/>
          </a:xfrm>
          <a:prstGeom prst="rect">
            <a:avLst/>
          </a:prstGeom>
          <a:noFill/>
        </p:spPr>
        <p:txBody>
          <a:bodyPr wrap="square" rtlCol="0">
            <a:spAutoFit/>
          </a:bodyPr>
          <a:lstStyle/>
          <a:p>
            <a:r>
              <a:rPr lang="en-US" sz="2400" b="1" dirty="0"/>
              <a:t>3. SANCTIFICATION</a:t>
            </a:r>
            <a:endParaRPr lang="en-US" sz="2400" dirty="0"/>
          </a:p>
          <a:p>
            <a:r>
              <a:rPr lang="en-US" sz="2400" dirty="0"/>
              <a:t> </a:t>
            </a:r>
          </a:p>
          <a:p>
            <a:r>
              <a:rPr lang="en-US" sz="2400" dirty="0"/>
              <a:t>	So one of the divinely appointed uses of marriage after the fall is for the sanctification of the husband and wife. </a:t>
            </a:r>
            <a:endParaRPr lang="en-US" sz="2400" dirty="0" smtClean="0"/>
          </a:p>
          <a:p>
            <a:r>
              <a:rPr lang="en-US" sz="2400" dirty="0"/>
              <a:t>	</a:t>
            </a:r>
            <a:r>
              <a:rPr lang="en-US" sz="2400" dirty="0" smtClean="0"/>
              <a:t>Placed </a:t>
            </a:r>
            <a:r>
              <a:rPr lang="en-US" sz="2400" dirty="0"/>
              <a:t>in this pressure cooker of daily interactions, disagreements, decisions, and conflicts, God intends for the husband to learn, in new and ever increasing ways, what it means to serve his wife by loving her and giving himself for </a:t>
            </a:r>
            <a:r>
              <a:rPr lang="en-US" sz="2400" dirty="0" smtClean="0"/>
              <a:t>her which, after the fall into </a:t>
            </a:r>
            <a:r>
              <a:rPr lang="en-US" sz="2400" dirty="0"/>
              <a:t>sin, does not come naturally to him. </a:t>
            </a:r>
            <a:endParaRPr lang="en-US" sz="2400" dirty="0" smtClean="0"/>
          </a:p>
          <a:p>
            <a:r>
              <a:rPr lang="en-US" sz="2400" dirty="0"/>
              <a:t>	</a:t>
            </a:r>
            <a:r>
              <a:rPr lang="en-US" sz="2400" dirty="0" smtClean="0"/>
              <a:t>And </a:t>
            </a:r>
            <a:r>
              <a:rPr lang="en-US" sz="2400" dirty="0"/>
              <a:t>God also intends for wives to learn the true glory of submission to her husband “</a:t>
            </a:r>
            <a:r>
              <a:rPr lang="en-US" sz="2400" i="1" dirty="0"/>
              <a:t>as the church submits to Christ…in everything</a:t>
            </a:r>
            <a:r>
              <a:rPr lang="en-US" sz="2400" dirty="0"/>
              <a:t>.” (Ephesians 5:24) </a:t>
            </a:r>
            <a:endParaRPr lang="en-US" sz="2400" dirty="0" smtClean="0"/>
          </a:p>
          <a:p>
            <a:r>
              <a:rPr lang="en-US" sz="2400" dirty="0"/>
              <a:t>	</a:t>
            </a:r>
            <a:r>
              <a:rPr lang="en-US" sz="2400" dirty="0" smtClean="0"/>
              <a:t>The </a:t>
            </a:r>
            <a:r>
              <a:rPr lang="en-US" sz="2400" dirty="0"/>
              <a:t>husband serves his wife and gives himself to her in a specific, God-ordained way. </a:t>
            </a:r>
            <a:endParaRPr lang="en-US" sz="2400" dirty="0" smtClean="0"/>
          </a:p>
          <a:p>
            <a:r>
              <a:rPr lang="en-US" sz="2400" dirty="0"/>
              <a:t>	</a:t>
            </a:r>
            <a:r>
              <a:rPr lang="en-US" sz="2400" dirty="0" smtClean="0"/>
              <a:t>And </a:t>
            </a:r>
            <a:r>
              <a:rPr lang="en-US" sz="2400" dirty="0"/>
              <a:t>the wife serves her husband and gives herself to him in a different but no less God-ordained way. </a:t>
            </a:r>
          </a:p>
        </p:txBody>
      </p:sp>
    </p:spTree>
    <p:extLst>
      <p:ext uri="{BB962C8B-B14F-4D97-AF65-F5344CB8AC3E}">
        <p14:creationId xmlns:p14="http://schemas.microsoft.com/office/powerpoint/2010/main" val="605447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0913" y="746975"/>
            <a:ext cx="11114467" cy="4154984"/>
          </a:xfrm>
          <a:prstGeom prst="rect">
            <a:avLst/>
          </a:prstGeom>
          <a:noFill/>
        </p:spPr>
        <p:txBody>
          <a:bodyPr wrap="square" rtlCol="0">
            <a:spAutoFit/>
          </a:bodyPr>
          <a:lstStyle/>
          <a:p>
            <a:r>
              <a:rPr lang="en-US" sz="2400" b="1" dirty="0"/>
              <a:t>4. SACRIFICIAL SERVICE</a:t>
            </a:r>
            <a:endParaRPr lang="en-US" sz="2400" dirty="0"/>
          </a:p>
          <a:p>
            <a:r>
              <a:rPr lang="en-US" sz="2400" dirty="0"/>
              <a:t> </a:t>
            </a:r>
          </a:p>
          <a:p>
            <a:r>
              <a:rPr lang="en-US" sz="2400" dirty="0"/>
              <a:t>	And speaking of serving, this is another neglected hallmark of biblical marriage. </a:t>
            </a:r>
            <a:endParaRPr lang="en-US" sz="2400" dirty="0" smtClean="0"/>
          </a:p>
          <a:p>
            <a:r>
              <a:rPr lang="en-US" sz="2400" dirty="0"/>
              <a:t>	</a:t>
            </a:r>
            <a:r>
              <a:rPr lang="en-US" sz="2400" dirty="0" smtClean="0"/>
              <a:t>It </a:t>
            </a:r>
            <a:r>
              <a:rPr lang="en-US" sz="2400" dirty="0"/>
              <a:t>sometimes comes as a startling revelation that we have gotten </a:t>
            </a:r>
            <a:r>
              <a:rPr lang="en-US" sz="2400" dirty="0" smtClean="0"/>
              <a:t>some </a:t>
            </a:r>
            <a:r>
              <a:rPr lang="en-US" sz="2400" dirty="0"/>
              <a:t>situation completely wrong. </a:t>
            </a:r>
            <a:r>
              <a:rPr lang="en-US" sz="2400" dirty="0" smtClean="0"/>
              <a:t>We have mistakenly misunderstood it.</a:t>
            </a:r>
          </a:p>
          <a:p>
            <a:r>
              <a:rPr lang="en-US" sz="2400" dirty="0"/>
              <a:t>	</a:t>
            </a:r>
            <a:r>
              <a:rPr lang="en-US" sz="2400" dirty="0" smtClean="0"/>
              <a:t>And we </a:t>
            </a:r>
            <a:r>
              <a:rPr lang="en-US" sz="2400" dirty="0"/>
              <a:t>should </a:t>
            </a:r>
            <a:r>
              <a:rPr lang="en-US" sz="2400" dirty="0" smtClean="0"/>
              <a:t>often expect </a:t>
            </a:r>
            <a:r>
              <a:rPr lang="en-US" sz="2400" dirty="0"/>
              <a:t>such revelations </a:t>
            </a:r>
            <a:r>
              <a:rPr lang="en-US" sz="2400" dirty="0" smtClean="0"/>
              <a:t>to occur when </a:t>
            </a:r>
            <a:r>
              <a:rPr lang="en-US" sz="2400" dirty="0"/>
              <a:t>we try to evaluate our current social imaginary according to the standard of God’s Word. </a:t>
            </a:r>
            <a:endParaRPr lang="en-US" sz="2400" dirty="0" smtClean="0"/>
          </a:p>
          <a:p>
            <a:r>
              <a:rPr lang="en-US" sz="2400" dirty="0"/>
              <a:t>	</a:t>
            </a:r>
            <a:r>
              <a:rPr lang="en-US" sz="2400" dirty="0" smtClean="0"/>
              <a:t>There’s </a:t>
            </a:r>
            <a:r>
              <a:rPr lang="en-US" sz="2400" dirty="0"/>
              <a:t>the story of a sheriff’s deputy slowly driving up a winding mountain road with the windows down. He met a woman driving down the same road and she shouted, “Pig!” </a:t>
            </a:r>
            <a:endParaRPr lang="en-US" sz="2400" dirty="0" smtClean="0"/>
          </a:p>
          <a:p>
            <a:r>
              <a:rPr lang="en-US" sz="2400" dirty="0"/>
              <a:t>	</a:t>
            </a:r>
            <a:r>
              <a:rPr lang="en-US" sz="2400" dirty="0" smtClean="0"/>
              <a:t>He </a:t>
            </a:r>
            <a:r>
              <a:rPr lang="en-US" sz="2400" dirty="0"/>
              <a:t>impulsively shouted back, “Sow!” just before he rounded the corner and hit a pig. </a:t>
            </a:r>
          </a:p>
        </p:txBody>
      </p:sp>
    </p:spTree>
    <p:extLst>
      <p:ext uri="{BB962C8B-B14F-4D97-AF65-F5344CB8AC3E}">
        <p14:creationId xmlns:p14="http://schemas.microsoft.com/office/powerpoint/2010/main" val="3504481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
  <a:themeElements>
    <a:clrScheme name="Celestial">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Celestial">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42E5908D-19A2-46FD-89FA-638B126129E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TM03457452[[fn=Celestial]]</Template>
  <TotalTime>110656</TotalTime>
  <Words>491</Words>
  <Application>Microsoft Office PowerPoint</Application>
  <PresentationFormat>Widescreen</PresentationFormat>
  <Paragraphs>701</Paragraphs>
  <Slides>119</Slides>
  <Notes>96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119</vt:i4>
      </vt:variant>
    </vt:vector>
  </HeadingPairs>
  <TitlesOfParts>
    <vt:vector size="123" baseType="lpstr">
      <vt:lpstr>Arial</vt:lpstr>
      <vt:lpstr>Calibri</vt:lpstr>
      <vt:lpstr>Calibri Light</vt:lpstr>
      <vt:lpstr>Celestial</vt:lpstr>
      <vt:lpstr>“Understanding the popular mind”</vt:lpstr>
      <vt:lpstr>PowerPoint Presentation</vt:lpstr>
      <vt:lpstr>“Understanding the popular mind”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Brian Janssen</dc:creator>
  <cp:lastModifiedBy>Microsoft account</cp:lastModifiedBy>
  <cp:revision>495</cp:revision>
  <cp:lastPrinted>2023-06-26T00:10:08Z</cp:lastPrinted>
  <dcterms:created xsi:type="dcterms:W3CDTF">2018-08-21T20:59:56Z</dcterms:created>
  <dcterms:modified xsi:type="dcterms:W3CDTF">2023-06-28T14:47:41Z</dcterms:modified>
</cp:coreProperties>
</file>